
<file path=[Content_Types].xml><?xml version="1.0" encoding="utf-8"?>
<Types xmlns="http://schemas.openxmlformats.org/package/2006/content-types">
  <Default Extension="vml" ContentType="application/vnd.openxmlformats-officedocument.vmlDrawing"/>
  <Default Extension="xlsx" ContentType="application/vnd.openxmlformats-officedocument.spreadsheetml.sheet"/>
  <Default Extension="bin" ContentType="application/vnd.openxmlformats-officedocument.oleObject"/>
  <Default Extension="jpeg" ContentType="image/jpeg"/>
  <Default Extension="png" ContentType="image/png"/>
  <Default Extension="emf" ContentType="image/x-emf"/>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harts/chart1.xml" ContentType="application/vnd.openxmlformats-officedocument.drawingml.chart+xml"/>
  <Override PartName="/ppt/charts/chart2.xml" ContentType="application/vnd.openxmlformats-officedocument.drawingml.chart+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sldIdLst>
    <p:sldId id="428" r:id="rId3"/>
    <p:sldId id="429" r:id="rId5"/>
    <p:sldId id="430" r:id="rId6"/>
    <p:sldId id="431" r:id="rId7"/>
    <p:sldId id="432" r:id="rId8"/>
    <p:sldId id="318" r:id="rId9"/>
    <p:sldId id="356" r:id="rId10"/>
    <p:sldId id="357" r:id="rId11"/>
    <p:sldId id="358" r:id="rId12"/>
    <p:sldId id="323" r:id="rId13"/>
    <p:sldId id="373" r:id="rId14"/>
    <p:sldId id="333" r:id="rId15"/>
    <p:sldId id="319" r:id="rId16"/>
    <p:sldId id="361" r:id="rId17"/>
    <p:sldId id="362" r:id="rId18"/>
    <p:sldId id="363" r:id="rId19"/>
    <p:sldId id="305" r:id="rId20"/>
    <p:sldId id="331" r:id="rId21"/>
    <p:sldId id="300" r:id="rId22"/>
    <p:sldId id="302" r:id="rId23"/>
    <p:sldId id="299" r:id="rId24"/>
    <p:sldId id="334" r:id="rId25"/>
    <p:sldId id="301" r:id="rId26"/>
    <p:sldId id="487" r:id="rId27"/>
    <p:sldId id="446" r:id="rId28"/>
    <p:sldId id="447" r:id="rId29"/>
    <p:sldId id="492" r:id="rId30"/>
    <p:sldId id="494" r:id="rId31"/>
    <p:sldId id="496" r:id="rId32"/>
    <p:sldId id="498" r:id="rId33"/>
    <p:sldId id="499" r:id="rId34"/>
    <p:sldId id="433" r:id="rId35"/>
    <p:sldId id="434" r:id="rId36"/>
    <p:sldId id="436" r:id="rId37"/>
    <p:sldId id="437" r:id="rId38"/>
    <p:sldId id="438" r:id="rId39"/>
    <p:sldId id="439" r:id="rId40"/>
    <p:sldId id="440" r:id="rId41"/>
    <p:sldId id="441" r:id="rId42"/>
    <p:sldId id="448" r:id="rId43"/>
    <p:sldId id="449" r:id="rId44"/>
    <p:sldId id="488" r:id="rId45"/>
    <p:sldId id="489" r:id="rId46"/>
    <p:sldId id="450" r:id="rId47"/>
    <p:sldId id="451" r:id="rId48"/>
    <p:sldId id="452" r:id="rId49"/>
    <p:sldId id="453" r:id="rId50"/>
    <p:sldId id="490" r:id="rId51"/>
    <p:sldId id="491" r:id="rId52"/>
    <p:sldId id="455" r:id="rId53"/>
    <p:sldId id="456" r:id="rId54"/>
    <p:sldId id="304" r:id="rId55"/>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05F2C04-C923-438B-8C0F-E0CD2BADF298}">
      <wppc:fontMiss xmlns:wppc="http://www.wps.cn/officeDocument/PresentationCustomData" type="true"/>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99FF"/>
    <a:srgbClr val="193563"/>
    <a:srgbClr val="1D3F75"/>
    <a:srgbClr val="DCD9D2"/>
    <a:srgbClr val="97CDDB"/>
    <a:srgbClr val="112A5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46F890A9-2807-4EBB-B81D-B2AA78EC7F39}" styleName="深色样式 2 - 强调 5/强调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9750" autoAdjust="0"/>
  </p:normalViewPr>
  <p:slideViewPr>
    <p:cSldViewPr snapToGrid="0" showGuides="1">
      <p:cViewPr varScale="1">
        <p:scale>
          <a:sx n="57" d="100"/>
          <a:sy n="57" d="100"/>
        </p:scale>
        <p:origin x="-1002" y="-90"/>
      </p:cViewPr>
      <p:guideLst>
        <p:guide orient="horz" pos="2160"/>
        <p:guide pos="3840"/>
      </p:guideLst>
    </p:cSldViewPr>
  </p:slideViewPr>
  <p:notesTextViewPr>
    <p:cViewPr>
      <p:scale>
        <a:sx n="1" d="1"/>
        <a:sy n="1" d="1"/>
      </p:scale>
      <p:origin x="0" y="0"/>
    </p:cViewPr>
  </p:notesTextViewPr>
  <p:sorterViewPr>
    <p:cViewPr>
      <p:scale>
        <a:sx n="100" d="100"/>
        <a:sy n="100" d="100"/>
      </p:scale>
      <p:origin x="0" y="-6642"/>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8" Type="http://schemas.openxmlformats.org/officeDocument/2006/relationships/tableStyles" Target="tableStyles.xml"/><Relationship Id="rId57" Type="http://schemas.openxmlformats.org/officeDocument/2006/relationships/viewProps" Target="viewProps.xml"/><Relationship Id="rId56" Type="http://schemas.openxmlformats.org/officeDocument/2006/relationships/presProps" Target="presProps.xml"/><Relationship Id="rId55" Type="http://schemas.openxmlformats.org/officeDocument/2006/relationships/slide" Target="slides/slide52.xml"/><Relationship Id="rId54" Type="http://schemas.openxmlformats.org/officeDocument/2006/relationships/slide" Target="slides/slide51.xml"/><Relationship Id="rId53" Type="http://schemas.openxmlformats.org/officeDocument/2006/relationships/slide" Target="slides/slide50.xml"/><Relationship Id="rId52" Type="http://schemas.openxmlformats.org/officeDocument/2006/relationships/slide" Target="slides/slide49.xml"/><Relationship Id="rId51" Type="http://schemas.openxmlformats.org/officeDocument/2006/relationships/slide" Target="slides/slide48.xml"/><Relationship Id="rId50" Type="http://schemas.openxmlformats.org/officeDocument/2006/relationships/slide" Target="slides/slide47.xml"/><Relationship Id="rId5" Type="http://schemas.openxmlformats.org/officeDocument/2006/relationships/slide" Target="slides/slide2.xml"/><Relationship Id="rId49" Type="http://schemas.openxmlformats.org/officeDocument/2006/relationships/slide" Target="slides/slide46.xml"/><Relationship Id="rId48" Type="http://schemas.openxmlformats.org/officeDocument/2006/relationships/slide" Target="slides/slide45.xml"/><Relationship Id="rId47" Type="http://schemas.openxmlformats.org/officeDocument/2006/relationships/slide" Target="slides/slide44.xml"/><Relationship Id="rId46" Type="http://schemas.openxmlformats.org/officeDocument/2006/relationships/slide" Target="slides/slide43.xml"/><Relationship Id="rId45" Type="http://schemas.openxmlformats.org/officeDocument/2006/relationships/slide" Target="slides/slide42.xml"/><Relationship Id="rId44" Type="http://schemas.openxmlformats.org/officeDocument/2006/relationships/slide" Target="slides/slide4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notesMaster" Target="notesMasters/notesMaster1.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charts/_rels/chart1.xml.rels><?xml version="1.0" encoding="UTF-8" standalone="yes"?>
<Relationships xmlns="http://schemas.openxmlformats.org/package/2006/relationships"><Relationship Id="rId1" Type="http://schemas.openxmlformats.org/officeDocument/2006/relationships/package" Target="../embeddings/Workbook1.xlsx"/></Relationships>
</file>

<file path=ppt/charts/_rels/chart2.xml.rels><?xml version="1.0" encoding="UTF-8" standalone="yes"?>
<Relationships xmlns="http://schemas.openxmlformats.org/package/2006/relationships"><Relationship Id="rId1" Type="http://schemas.openxmlformats.org/officeDocument/2006/relationships/package" Target="../embeddings/Workbook2.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10"/>
    </mc:Choice>
    <mc:Fallback>
      <c:style val="10"/>
    </mc:Fallback>
  </mc:AlternateContent>
  <c:chart>
    <c:autoTitleDeleted val="1"/>
    <c:plotArea>
      <c:layout>
        <c:manualLayout>
          <c:layoutTarget val="inner"/>
          <c:xMode val="edge"/>
          <c:yMode val="edge"/>
          <c:x val="0.242017904099168"/>
          <c:y val="0.106114445159906"/>
          <c:w val="0.504663119068489"/>
          <c:h val="0.779048207769911"/>
        </c:manualLayout>
      </c:layout>
      <c:pieChart>
        <c:varyColors val="1"/>
        <c:ser>
          <c:idx val="0"/>
          <c:order val="0"/>
          <c:tx>
            <c:strRef>
              <c:f>Sheet1!$B$1</c:f>
              <c:strCache>
                <c:ptCount val="1"/>
                <c:pt idx="0">
                  <c:v>收费车道数</c:v>
                </c:pt>
              </c:strCache>
            </c:strRef>
          </c:tx>
          <c:explosion val="0"/>
          <c:dPt>
            <c:idx val="0"/>
            <c:bubble3D val="0"/>
          </c:dPt>
          <c:dPt>
            <c:idx val="1"/>
            <c:bubble3D val="0"/>
          </c:dPt>
          <c:dPt>
            <c:idx val="2"/>
            <c:bubble3D val="0"/>
          </c:dPt>
          <c:dLbls>
            <c:dLbl>
              <c:idx val="0"/>
              <c:layout>
                <c:manualLayout>
                  <c:x val="-0.149930812936869"/>
                  <c:y val="0.191429577162481"/>
                </c:manualLayout>
              </c:layout>
              <c:dLblPos val="bestFit"/>
              <c:showLegendKey val="0"/>
              <c:showVal val="0"/>
              <c:showCatName val="0"/>
              <c:showSerName val="0"/>
              <c:showPercent val="1"/>
              <c:showBubbleSize val="0"/>
              <c:extLst>
                <c:ext xmlns:c15="http://schemas.microsoft.com/office/drawing/2012/chart" uri="{CE6537A1-D6FC-4f65-9D91-7224C49458BB}">
                  <c15:layout/>
                </c:ext>
              </c:extLst>
            </c:dLbl>
            <c:dLbl>
              <c:idx val="1"/>
              <c:layout>
                <c:manualLayout>
                  <c:x val="0.171425297993798"/>
                  <c:y val="-0.290225713672464"/>
                </c:manualLayout>
              </c:layout>
              <c:dLblPos val="bestFit"/>
              <c:showLegendKey val="0"/>
              <c:showVal val="0"/>
              <c:showCatName val="0"/>
              <c:showSerName val="0"/>
              <c:showPercent val="1"/>
              <c:showBubbleSize val="0"/>
              <c:extLst>
                <c:ext xmlns:c15="http://schemas.microsoft.com/office/drawing/2012/chart" uri="{CE6537A1-D6FC-4f65-9D91-7224C49458BB}">
                  <c15:layout/>
                </c:ext>
              </c:extLst>
            </c:dLbl>
            <c:dLbl>
              <c:idx val="2"/>
              <c:layout>
                <c:manualLayout>
                  <c:x val="0.0159406103589274"/>
                  <c:y val="0.000402833226014167"/>
                </c:manualLayout>
              </c:layout>
              <c:dLblPos val="bestFit"/>
              <c:showLegendKey val="0"/>
              <c:showVal val="0"/>
              <c:showCatName val="0"/>
              <c:showSerName val="0"/>
              <c:showPercent val="1"/>
              <c:showBubbleSize val="0"/>
              <c:extLst>
                <c:ext xmlns:c15="http://schemas.microsoft.com/office/drawing/2012/chart" uri="{CE6537A1-D6FC-4f65-9D91-7224C49458BB}">
                  <c15:layout/>
                </c:ext>
              </c:extLst>
            </c:dLbl>
            <c:numFmt formatCode="0.00%" sourceLinked="0"/>
            <c:spPr>
              <a:noFill/>
              <a:ln>
                <a:noFill/>
              </a:ln>
              <a:effectLst/>
            </c:spPr>
            <c:txPr>
              <a:bodyPr rot="0" spcFirstLastPara="0" vertOverflow="ellipsis" vert="horz" wrap="square" lIns="38100" tIns="19050" rIns="38100" bIns="19050" anchor="ctr" anchorCtr="1"/>
              <a:lstStyle/>
              <a:p>
                <a:pPr>
                  <a:defRPr lang="zh-CN" sz="1800" b="0" i="0" u="none" strike="noStrike" kern="1200" baseline="0">
                    <a:solidFill>
                      <a:schemeClr val="bg1"/>
                    </a:solidFill>
                    <a:latin typeface="+mn-lt"/>
                    <a:ea typeface="+mn-ea"/>
                    <a:cs typeface="+mn-cs"/>
                  </a:defRPr>
                </a:pPr>
              </a:p>
            </c:txPr>
            <c:dLblPos val="bestFit"/>
            <c:showLegendKey val="0"/>
            <c:showVal val="0"/>
            <c:showCatName val="0"/>
            <c:showSerName val="0"/>
            <c:showPercent val="1"/>
            <c:showBubbleSize val="0"/>
            <c:showLeaderLines val="1"/>
            <c:extLst>
              <c:ext xmlns:c15="http://schemas.microsoft.com/office/drawing/2012/chart" uri="{CE6537A1-D6FC-4f65-9D91-7224C49458BB}">
                <c15:layout/>
                <c15:showLeaderLines val="1"/>
                <c15:leaderLines/>
              </c:ext>
            </c:extLst>
          </c:dLbls>
          <c:cat>
            <c:strRef>
              <c:f>Sheet1!$A$2:$A$4</c:f>
              <c:strCache>
                <c:ptCount val="3"/>
                <c:pt idx="0">
                  <c:v>ETC专用车道</c:v>
                </c:pt>
                <c:pt idx="1">
                  <c:v>MTC车道</c:v>
                </c:pt>
                <c:pt idx="2">
                  <c:v>混合车道</c:v>
                </c:pt>
              </c:strCache>
            </c:strRef>
          </c:cat>
          <c:val>
            <c:numRef>
              <c:f>Sheet1!$B$2:$B$4</c:f>
              <c:numCache>
                <c:formatCode>General</c:formatCode>
                <c:ptCount val="3"/>
                <c:pt idx="0">
                  <c:v>632</c:v>
                </c:pt>
                <c:pt idx="1">
                  <c:v>2396</c:v>
                </c:pt>
                <c:pt idx="2">
                  <c:v>125</c:v>
                </c:pt>
              </c:numCache>
            </c:numRef>
          </c:val>
        </c:ser>
        <c:dLbls>
          <c:showLegendKey val="0"/>
          <c:showVal val="0"/>
          <c:showCatName val="0"/>
          <c:showSerName val="0"/>
          <c:showPercent val="1"/>
          <c:showBubbleSize val="0"/>
          <c:showLeaderLines val="1"/>
        </c:dLbls>
        <c:firstSliceAng val="0"/>
      </c:pieChart>
    </c:plotArea>
    <c:plotVisOnly val="1"/>
    <c:dispBlanksAs val="gap"/>
    <c:showDLblsOverMax val="0"/>
  </c:chart>
  <c:txPr>
    <a:bodyPr/>
    <a:lstStyle/>
    <a:p>
      <a:pPr>
        <a:defRPr lang="zh-CN" sz="1800"/>
      </a:pPr>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10"/>
    </mc:Choice>
    <mc:Fallback>
      <c:style val="10"/>
    </mc:Fallback>
  </mc:AlternateContent>
  <c:chart>
    <c:autoTitleDeleted val="1"/>
    <c:plotArea>
      <c:layout>
        <c:manualLayout>
          <c:layoutTarget val="inner"/>
          <c:xMode val="edge"/>
          <c:yMode val="edge"/>
          <c:x val="0.242017904099168"/>
          <c:y val="0.106114445159906"/>
          <c:w val="0.504663119068489"/>
          <c:h val="0.779048207769911"/>
        </c:manualLayout>
      </c:layout>
      <c:pieChart>
        <c:varyColors val="1"/>
        <c:ser>
          <c:idx val="0"/>
          <c:order val="0"/>
          <c:tx>
            <c:strRef>
              <c:f>Sheet1!$B$1</c:f>
              <c:strCache>
                <c:ptCount val="1"/>
                <c:pt idx="0">
                  <c:v>收费车道数</c:v>
                </c:pt>
              </c:strCache>
            </c:strRef>
          </c:tx>
          <c:explosion val="0"/>
          <c:dPt>
            <c:idx val="0"/>
            <c:bubble3D val="0"/>
          </c:dPt>
          <c:dPt>
            <c:idx val="1"/>
            <c:bubble3D val="0"/>
          </c:dPt>
          <c:dPt>
            <c:idx val="2"/>
            <c:bubble3D val="0"/>
          </c:dPt>
          <c:dLbls>
            <c:dLbl>
              <c:idx val="0"/>
              <c:layout>
                <c:manualLayout>
                  <c:x val="-0.149930812936869"/>
                  <c:y val="0.191429577162481"/>
                </c:manualLayout>
              </c:layout>
              <c:dLblPos val="bestFit"/>
              <c:showLegendKey val="0"/>
              <c:showVal val="0"/>
              <c:showCatName val="0"/>
              <c:showSerName val="0"/>
              <c:showPercent val="1"/>
              <c:showBubbleSize val="0"/>
              <c:extLst>
                <c:ext xmlns:c15="http://schemas.microsoft.com/office/drawing/2012/chart" uri="{CE6537A1-D6FC-4f65-9D91-7224C49458BB}">
                  <c15:layout/>
                </c:ext>
              </c:extLst>
            </c:dLbl>
            <c:dLbl>
              <c:idx val="1"/>
              <c:layout>
                <c:manualLayout>
                  <c:x val="0.171425297993798"/>
                  <c:y val="-0.290225713672464"/>
                </c:manualLayout>
              </c:layout>
              <c:dLblPos val="bestFit"/>
              <c:showLegendKey val="0"/>
              <c:showVal val="0"/>
              <c:showCatName val="0"/>
              <c:showSerName val="0"/>
              <c:showPercent val="1"/>
              <c:showBubbleSize val="0"/>
              <c:extLst>
                <c:ext xmlns:c15="http://schemas.microsoft.com/office/drawing/2012/chart" uri="{CE6537A1-D6FC-4f65-9D91-7224C49458BB}">
                  <c15:layout/>
                </c:ext>
              </c:extLst>
            </c:dLbl>
            <c:dLbl>
              <c:idx val="2"/>
              <c:layout>
                <c:manualLayout>
                  <c:x val="0.0159406103589274"/>
                  <c:y val="0.000402833226014167"/>
                </c:manualLayout>
              </c:layout>
              <c:dLblPos val="bestFit"/>
              <c:showLegendKey val="0"/>
              <c:showVal val="0"/>
              <c:showCatName val="0"/>
              <c:showSerName val="0"/>
              <c:showPercent val="1"/>
              <c:showBubbleSize val="0"/>
              <c:extLst>
                <c:ext xmlns:c15="http://schemas.microsoft.com/office/drawing/2012/chart" uri="{CE6537A1-D6FC-4f65-9D91-7224C49458BB}">
                  <c15:layout/>
                </c:ext>
              </c:extLst>
            </c:dLbl>
            <c:numFmt formatCode="0.00%" sourceLinked="0"/>
            <c:spPr>
              <a:noFill/>
              <a:ln>
                <a:noFill/>
              </a:ln>
              <a:effectLst/>
            </c:spPr>
            <c:txPr>
              <a:bodyPr rot="0" spcFirstLastPara="0" vertOverflow="ellipsis" vert="horz" wrap="square" lIns="38100" tIns="19050" rIns="38100" bIns="19050" anchor="ctr" anchorCtr="1"/>
              <a:lstStyle/>
              <a:p>
                <a:pPr>
                  <a:defRPr lang="zh-CN" sz="1800" b="0" i="0" u="none" strike="noStrike" kern="1200" baseline="0">
                    <a:solidFill>
                      <a:schemeClr val="bg1"/>
                    </a:solidFill>
                    <a:latin typeface="+mn-lt"/>
                    <a:ea typeface="+mn-ea"/>
                    <a:cs typeface="+mn-cs"/>
                  </a:defRPr>
                </a:pPr>
              </a:p>
            </c:txPr>
            <c:dLblPos val="bestFit"/>
            <c:showLegendKey val="0"/>
            <c:showVal val="0"/>
            <c:showCatName val="0"/>
            <c:showSerName val="0"/>
            <c:showPercent val="1"/>
            <c:showBubbleSize val="0"/>
            <c:showLeaderLines val="1"/>
            <c:extLst>
              <c:ext xmlns:c15="http://schemas.microsoft.com/office/drawing/2012/chart" uri="{CE6537A1-D6FC-4f65-9D91-7224C49458BB}">
                <c15:layout/>
                <c15:showLeaderLines val="1"/>
                <c15:leaderLines/>
              </c:ext>
            </c:extLst>
          </c:dLbls>
          <c:cat>
            <c:strRef>
              <c:f>Sheet1!$A$2:$A$4</c:f>
              <c:strCache>
                <c:ptCount val="3"/>
                <c:pt idx="0">
                  <c:v>ETC专用车道</c:v>
                </c:pt>
                <c:pt idx="1">
                  <c:v>MTC车道</c:v>
                </c:pt>
                <c:pt idx="2">
                  <c:v>混合车道</c:v>
                </c:pt>
              </c:strCache>
            </c:strRef>
          </c:cat>
          <c:val>
            <c:numRef>
              <c:f>Sheet1!$B$2:$B$4</c:f>
              <c:numCache>
                <c:formatCode>General</c:formatCode>
                <c:ptCount val="3"/>
                <c:pt idx="0">
                  <c:v>564</c:v>
                </c:pt>
                <c:pt idx="1">
                  <c:v>2019</c:v>
                </c:pt>
                <c:pt idx="2">
                  <c:v>110</c:v>
                </c:pt>
              </c:numCache>
            </c:numRef>
          </c:val>
        </c:ser>
        <c:dLbls>
          <c:showLegendKey val="0"/>
          <c:showVal val="0"/>
          <c:showCatName val="0"/>
          <c:showSerName val="0"/>
          <c:showPercent val="1"/>
          <c:showBubbleSize val="0"/>
          <c:showLeaderLines val="1"/>
        </c:dLbls>
        <c:firstSliceAng val="0"/>
      </c:pieChart>
    </c:plotArea>
    <c:plotVisOnly val="1"/>
    <c:dispBlanksAs val="gap"/>
    <c:showDLblsOverMax val="0"/>
  </c:chart>
  <c:txPr>
    <a:bodyPr/>
    <a:lstStyle/>
    <a:p>
      <a:pPr>
        <a:defRPr lang="zh-CN" sz="1800"/>
      </a:pPr>
    </a:p>
  </c:txPr>
  <c:externalData r:id="rId1">
    <c:autoUpdate val="0"/>
  </c:externalData>
</c:chartSpace>
</file>

<file path=ppt/drawings/_rels/vmlDrawing1.v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image" Target="../media/image7.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2.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3.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4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2849711-C8AB-486E-90EE-C3A0A27F45C0}"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A6E014B-9FF2-4C88-9B2A-18590FE05E1E}"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9.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4.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6.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341</a:t>
            </a:r>
            <a:r>
              <a:rPr lang="zh-CN" altLang="en-US" dirty="0" smtClean="0"/>
              <a:t>个站不包括省厅没批复的坪头、隰县东、姚村、牛匠、阳蟒的</a:t>
            </a:r>
            <a:r>
              <a:rPr lang="en-US" altLang="zh-CN" dirty="0" smtClean="0"/>
              <a:t>3</a:t>
            </a:r>
            <a:r>
              <a:rPr lang="zh-CN" altLang="en-US" dirty="0" smtClean="0"/>
              <a:t>个站，但包括了虽没批复但已通车的太长的太原南、已交工的晋蒙黄河大桥；小店南和朔州露天矿是按</a:t>
            </a:r>
            <a:r>
              <a:rPr lang="en-US" altLang="zh-CN" dirty="0" smtClean="0"/>
              <a:t>0</a:t>
            </a:r>
            <a:r>
              <a:rPr lang="zh-CN" altLang="en-US" dirty="0" smtClean="0"/>
              <a:t>车道统计的，站已统计了进去。</a:t>
            </a:r>
            <a:endParaRPr lang="zh-CN" altLang="en-US" dirty="0"/>
          </a:p>
        </p:txBody>
      </p:sp>
      <p:sp>
        <p:nvSpPr>
          <p:cNvPr id="4" name="灯片编号占位符 3"/>
          <p:cNvSpPr>
            <a:spLocks noGrp="1"/>
          </p:cNvSpPr>
          <p:nvPr>
            <p:ph type="sldNum" sz="quarter" idx="10"/>
          </p:nvPr>
        </p:nvSpPr>
        <p:spPr/>
        <p:txBody>
          <a:bodyPr/>
          <a:lstStyle/>
          <a:p>
            <a:fld id="{4A6E014B-9FF2-4C88-9B2A-18590FE05E1E}"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可见</a:t>
            </a:r>
            <a:r>
              <a:rPr lang="en-US" altLang="zh-CN" dirty="0" smtClean="0"/>
              <a:t>MTC</a:t>
            </a:r>
            <a:r>
              <a:rPr lang="zh-CN" altLang="en-US" dirty="0" smtClean="0"/>
              <a:t>车道比例还是较高的</a:t>
            </a:r>
            <a:endParaRPr lang="zh-CN" altLang="en-US" dirty="0"/>
          </a:p>
        </p:txBody>
      </p:sp>
      <p:sp>
        <p:nvSpPr>
          <p:cNvPr id="4" name="灯片编号占位符 3"/>
          <p:cNvSpPr>
            <a:spLocks noGrp="1"/>
          </p:cNvSpPr>
          <p:nvPr>
            <p:ph type="sldNum" sz="quarter" idx="10"/>
          </p:nvPr>
        </p:nvSpPr>
        <p:spPr/>
        <p:txBody>
          <a:bodyPr/>
          <a:lstStyle/>
          <a:p>
            <a:fld id="{4A6E014B-9FF2-4C88-9B2A-18590FE05E1E}"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我们制定的改造方案，一方面是以满足实际通行需求考虑的，一方面也是资金受限有关。</a:t>
            </a:r>
            <a:endParaRPr lang="zh-CN" altLang="en-US" dirty="0"/>
          </a:p>
        </p:txBody>
      </p:sp>
      <p:sp>
        <p:nvSpPr>
          <p:cNvPr id="4" name="灯片编号占位符 3"/>
          <p:cNvSpPr>
            <a:spLocks noGrp="1"/>
          </p:cNvSpPr>
          <p:nvPr>
            <p:ph type="sldNum" sz="quarter" idx="10"/>
          </p:nvPr>
        </p:nvSpPr>
        <p:spPr/>
        <p:txBody>
          <a:bodyPr/>
          <a:lstStyle/>
          <a:p>
            <a:fld id="{4A6E014B-9FF2-4C88-9B2A-18590FE05E1E}"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sz="1200" b="1" dirty="0" smtClean="0">
                <a:solidFill>
                  <a:schemeClr val="bg1"/>
                </a:solidFill>
                <a:ea typeface="微软雅黑 Light" panose="020B0502040204020203" charset="-122"/>
              </a:rPr>
              <a:t>混合道原来要求拆移车牌图像识别设备（新建基础）</a:t>
            </a:r>
            <a:endParaRPr lang="zh-CN" altLang="en-US" dirty="0"/>
          </a:p>
        </p:txBody>
      </p:sp>
      <p:sp>
        <p:nvSpPr>
          <p:cNvPr id="4" name="灯片编号占位符 3"/>
          <p:cNvSpPr>
            <a:spLocks noGrp="1"/>
          </p:cNvSpPr>
          <p:nvPr>
            <p:ph type="sldNum" sz="quarter" idx="10"/>
          </p:nvPr>
        </p:nvSpPr>
        <p:spPr/>
        <p:txBody>
          <a:bodyPr/>
          <a:lstStyle/>
          <a:p>
            <a:fld id="{4A6E014B-9FF2-4C88-9B2A-18590FE05E1E}"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新增了天线，更换了工控机、高速栏杆机、雨棚灯、</a:t>
            </a:r>
            <a:r>
              <a:rPr lang="zh-CN" altLang="en-US" sz="1200" b="1" dirty="0" smtClean="0">
                <a:solidFill>
                  <a:schemeClr val="bg1"/>
                </a:solidFill>
                <a:ea typeface="微软雅黑 Light" panose="020B0502040204020203" charset="-122"/>
              </a:rPr>
              <a:t>车道信息显示屏</a:t>
            </a:r>
            <a:r>
              <a:rPr lang="zh-CN" altLang="en-US" dirty="0" smtClean="0"/>
              <a:t>，前移了牌识，新增了线圈</a:t>
            </a:r>
            <a:endParaRPr lang="zh-CN" altLang="en-US" dirty="0"/>
          </a:p>
        </p:txBody>
      </p:sp>
      <p:sp>
        <p:nvSpPr>
          <p:cNvPr id="4" name="灯片编号占位符 3"/>
          <p:cNvSpPr>
            <a:spLocks noGrp="1"/>
          </p:cNvSpPr>
          <p:nvPr>
            <p:ph type="sldNum" sz="quarter" idx="10"/>
          </p:nvPr>
        </p:nvSpPr>
        <p:spPr/>
        <p:txBody>
          <a:bodyPr/>
          <a:lstStyle/>
          <a:p>
            <a:fld id="{4A6E014B-9FF2-4C88-9B2A-18590FE05E1E}"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称台保持，新增了天线，更换了工控机、高速栏杆机、雨棚灯、</a:t>
            </a:r>
            <a:r>
              <a:rPr lang="zh-CN" altLang="en-US" sz="1200" b="1" dirty="0" smtClean="0">
                <a:solidFill>
                  <a:schemeClr val="bg1"/>
                </a:solidFill>
                <a:ea typeface="微软雅黑 Light" panose="020B0502040204020203" charset="-122"/>
              </a:rPr>
              <a:t>车道信息显示屏</a:t>
            </a:r>
            <a:r>
              <a:rPr lang="zh-CN" altLang="en-US" sz="1200" b="0" dirty="0" smtClean="0">
                <a:solidFill>
                  <a:schemeClr val="tx1"/>
                </a:solidFill>
                <a:ea typeface="+mn-ea"/>
              </a:rPr>
              <a:t>等。</a:t>
            </a:r>
            <a:endParaRPr lang="zh-CN" altLang="en-US" dirty="0"/>
          </a:p>
        </p:txBody>
      </p:sp>
      <p:sp>
        <p:nvSpPr>
          <p:cNvPr id="4" name="灯片编号占位符 3"/>
          <p:cNvSpPr>
            <a:spLocks noGrp="1"/>
          </p:cNvSpPr>
          <p:nvPr>
            <p:ph type="sldNum" sz="quarter" idx="10"/>
          </p:nvPr>
        </p:nvSpPr>
        <p:spPr/>
        <p:txBody>
          <a:bodyPr/>
          <a:lstStyle/>
          <a:p>
            <a:fld id="{4A6E014B-9FF2-4C88-9B2A-18590FE05E1E}"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图例明确了每个站的具体车道改造为什么车道</a:t>
            </a:r>
            <a:endParaRPr lang="zh-CN" altLang="en-US" dirty="0"/>
          </a:p>
        </p:txBody>
      </p:sp>
      <p:sp>
        <p:nvSpPr>
          <p:cNvPr id="4" name="灯片编号占位符 3"/>
          <p:cNvSpPr>
            <a:spLocks noGrp="1"/>
          </p:cNvSpPr>
          <p:nvPr>
            <p:ph type="sldNum" sz="quarter" idx="10"/>
          </p:nvPr>
        </p:nvSpPr>
        <p:spPr/>
        <p:txBody>
          <a:bodyPr/>
          <a:lstStyle/>
          <a:p>
            <a:fld id="{4A6E014B-9FF2-4C88-9B2A-18590FE05E1E}"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A6E014B-9FF2-4C88-9B2A-18590FE05E1E}"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4A6E014B-9FF2-4C88-9B2A-18590FE05E1E}"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看总图说</a:t>
            </a:r>
            <a:endParaRPr lang="zh-CN" altLang="en-US" dirty="0"/>
          </a:p>
        </p:txBody>
      </p:sp>
      <p:sp>
        <p:nvSpPr>
          <p:cNvPr id="4" name="灯片编号占位符 3"/>
          <p:cNvSpPr>
            <a:spLocks noGrp="1"/>
          </p:cNvSpPr>
          <p:nvPr>
            <p:ph type="sldNum" sz="quarter" idx="10"/>
          </p:nvPr>
        </p:nvSpPr>
        <p:spPr/>
        <p:txBody>
          <a:bodyPr/>
          <a:lstStyle/>
          <a:p>
            <a:fld id="{4A6E014B-9FF2-4C88-9B2A-18590FE05E1E}"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看总表说一下</a:t>
            </a:r>
            <a:endParaRPr lang="zh-CN" altLang="en-US" dirty="0"/>
          </a:p>
        </p:txBody>
      </p:sp>
      <p:sp>
        <p:nvSpPr>
          <p:cNvPr id="4" name="灯片编号占位符 3"/>
          <p:cNvSpPr>
            <a:spLocks noGrp="1"/>
          </p:cNvSpPr>
          <p:nvPr>
            <p:ph type="sldNum" sz="quarter" idx="10"/>
          </p:nvPr>
        </p:nvSpPr>
        <p:spPr/>
        <p:txBody>
          <a:bodyPr/>
          <a:lstStyle/>
          <a:p>
            <a:fld id="{4A6E014B-9FF2-4C88-9B2A-18590FE05E1E}"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这是门架现场的一个系统图</a:t>
            </a:r>
            <a:endParaRPr lang="zh-CN" altLang="en-US" dirty="0"/>
          </a:p>
        </p:txBody>
      </p:sp>
      <p:sp>
        <p:nvSpPr>
          <p:cNvPr id="4" name="灯片编号占位符 3"/>
          <p:cNvSpPr>
            <a:spLocks noGrp="1"/>
          </p:cNvSpPr>
          <p:nvPr>
            <p:ph type="sldNum" sz="quarter" idx="10"/>
          </p:nvPr>
        </p:nvSpPr>
        <p:spPr/>
        <p:txBody>
          <a:bodyPr/>
          <a:lstStyle/>
          <a:p>
            <a:fld id="{4A6E014B-9FF2-4C88-9B2A-18590FE05E1E}"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4A6E014B-9FF2-4C88-9B2A-18590FE05E1E}"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4A6E014B-9FF2-4C88-9B2A-18590FE05E1E}"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4A6E014B-9FF2-4C88-9B2A-18590FE05E1E}"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endParaRPr lang="zh-CN" altLang="en-US"/>
          </a:p>
        </p:txBody>
      </p:sp>
      <p:sp>
        <p:nvSpPr>
          <p:cNvPr id="4" name="日期占位符 3"/>
          <p:cNvSpPr>
            <a:spLocks noGrp="1"/>
          </p:cNvSpPr>
          <p:nvPr>
            <p:ph type="dt" sz="half" idx="10"/>
          </p:nvPr>
        </p:nvSpPr>
        <p:spPr/>
        <p:txBody>
          <a:bodyPr/>
          <a:lstStyle/>
          <a:p>
            <a:fld id="{113B558B-5109-413D-8FB4-7FF9653A9E67}"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3F2682F-A113-4BCB-A163-68588A522068}"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113B558B-5109-413D-8FB4-7FF9653A9E67}"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3F2682F-A113-4BCB-A163-68588A522068}"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113B558B-5109-413D-8FB4-7FF9653A9E67}"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3F2682F-A113-4BCB-A163-68588A522068}"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hasCustomPrompt="1"/>
          </p:nvPr>
        </p:nvSpPr>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113B558B-5109-413D-8FB4-7FF9653A9E67}"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3F2682F-A113-4BCB-A163-68588A522068}"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endParaRPr lang="zh-CN" altLang="en-US"/>
          </a:p>
        </p:txBody>
      </p:sp>
      <p:sp>
        <p:nvSpPr>
          <p:cNvPr id="4" name="日期占位符 3"/>
          <p:cNvSpPr>
            <a:spLocks noGrp="1"/>
          </p:cNvSpPr>
          <p:nvPr>
            <p:ph type="dt" sz="half" idx="10"/>
          </p:nvPr>
        </p:nvSpPr>
        <p:spPr/>
        <p:txBody>
          <a:bodyPr/>
          <a:lstStyle/>
          <a:p>
            <a:fld id="{113B558B-5109-413D-8FB4-7FF9653A9E67}"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3F2682F-A113-4BCB-A163-68588A522068}"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113B558B-5109-413D-8FB4-7FF9653A9E67}"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3F2682F-A113-4BCB-A163-68588A522068}"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113B558B-5109-413D-8FB4-7FF9653A9E67}"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23F2682F-A113-4BCB-A163-68588A522068}"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113B558B-5109-413D-8FB4-7FF9653A9E67}"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23F2682F-A113-4BCB-A163-68588A522068}"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113B558B-5109-413D-8FB4-7FF9653A9E67}"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23F2682F-A113-4BCB-A163-68588A522068}"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fld id="{113B558B-5109-413D-8FB4-7FF9653A9E67}"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3F2682F-A113-4BCB-A163-68588A522068}"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fld id="{113B558B-5109-413D-8FB4-7FF9653A9E67}"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3F2682F-A113-4BCB-A163-68588A522068}"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3B558B-5109-413D-8FB4-7FF9653A9E67}"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3F2682F-A113-4BCB-A163-68588A522068}"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notesSlide" Target="../notesSlides/notesSlide1.xml"/><Relationship Id="rId3" Type="http://schemas.openxmlformats.org/officeDocument/2006/relationships/slideLayout" Target="../slideLayouts/slideLayout7.xml"/><Relationship Id="rId2" Type="http://schemas.openxmlformats.org/officeDocument/2006/relationships/image" Target="../media/image2.png"/><Relationship Id="rId1"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image" Target="../media/image12.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tags" Target="../tags/tag1.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image" Target="../media/image13.jpeg"/></Relationships>
</file>

<file path=ppt/slides/_rels/slide13.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jpeg"/><Relationship Id="rId4" Type="http://schemas.openxmlformats.org/officeDocument/2006/relationships/image" Target="../media/image16.png"/><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tags" Target="../tags/tag2.xml"/></Relationships>
</file>

<file path=ppt/slides/_rels/slide14.xml.rels><?xml version="1.0" encoding="UTF-8" standalone="yes"?>
<Relationships xmlns="http://schemas.openxmlformats.org/package/2006/relationships"><Relationship Id="rId8" Type="http://schemas.openxmlformats.org/officeDocument/2006/relationships/notesSlide" Target="../notesSlides/notesSlide7.xml"/><Relationship Id="rId7"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jpeg"/><Relationship Id="rId4" Type="http://schemas.openxmlformats.org/officeDocument/2006/relationships/image" Target="../media/image16.png"/><Relationship Id="rId3" Type="http://schemas.openxmlformats.org/officeDocument/2006/relationships/image" Target="../media/image15.png"/><Relationship Id="rId2" Type="http://schemas.openxmlformats.org/officeDocument/2006/relationships/image" Target="../media/image19.png"/><Relationship Id="rId1" Type="http://schemas.openxmlformats.org/officeDocument/2006/relationships/tags" Target="../tags/tag3.xml"/></Relationships>
</file>

<file path=ppt/slides/_rels/slide15.xml.rels><?xml version="1.0" encoding="UTF-8" standalone="yes"?>
<Relationships xmlns="http://schemas.openxmlformats.org/package/2006/relationships"><Relationship Id="rId8" Type="http://schemas.openxmlformats.org/officeDocument/2006/relationships/notesSlide" Target="../notesSlides/notesSlide8.xml"/><Relationship Id="rId7"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20.jpeg"/><Relationship Id="rId4" Type="http://schemas.openxmlformats.org/officeDocument/2006/relationships/image" Target="../media/image16.png"/><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tags" Target="../tags/tag4.xml"/></Relationships>
</file>

<file path=ppt/slides/_rels/slide16.xml.rels><?xml version="1.0" encoding="UTF-8" standalone="yes"?>
<Relationships xmlns="http://schemas.openxmlformats.org/package/2006/relationships"><Relationship Id="rId8" Type="http://schemas.openxmlformats.org/officeDocument/2006/relationships/notesSlide" Target="../notesSlides/notesSlide9.xml"/><Relationship Id="rId7"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21.jpeg"/><Relationship Id="rId4" Type="http://schemas.openxmlformats.org/officeDocument/2006/relationships/image" Target="../media/image16.png"/><Relationship Id="rId3" Type="http://schemas.openxmlformats.org/officeDocument/2006/relationships/image" Target="../media/image15.png"/><Relationship Id="rId2" Type="http://schemas.openxmlformats.org/officeDocument/2006/relationships/image" Target="../media/image19.png"/><Relationship Id="rId1" Type="http://schemas.openxmlformats.org/officeDocument/2006/relationships/tags" Target="../tags/tag5.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7.xml"/><Relationship Id="rId1" Type="http://schemas.openxmlformats.org/officeDocument/2006/relationships/chart" Target="../charts/chart1.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7.xml"/><Relationship Id="rId1" Type="http://schemas.openxmlformats.org/officeDocument/2006/relationships/chart" Target="../charts/char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image" Target="../media/image3.jpe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7.xml"/><Relationship Id="rId1" Type="http://schemas.openxmlformats.org/officeDocument/2006/relationships/image" Target="../media/image22.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7.xml"/><Relationship Id="rId1" Type="http://schemas.openxmlformats.org/officeDocument/2006/relationships/image" Target="../media/image23.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7.xml"/><Relationship Id="rId1" Type="http://schemas.openxmlformats.org/officeDocument/2006/relationships/image" Target="../media/image24.jpeg"/></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5.png"/></Relationships>
</file>

<file path=ppt/slides/_rels/slide28.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6.png"/></Relationships>
</file>

<file path=ppt/slides/_rels/slide2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7.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5.png"/><Relationship Id="rId1" Type="http://schemas.openxmlformats.org/officeDocument/2006/relationships/image" Target="../media/image4.png"/></Relationships>
</file>

<file path=ppt/slides/_rels/slide30.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8.png"/></Relationships>
</file>

<file path=ppt/slides/_rels/slide3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9.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31.jpeg"/><Relationship Id="rId1" Type="http://schemas.openxmlformats.org/officeDocument/2006/relationships/image" Target="../media/image30.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4" Type="http://schemas.openxmlformats.org/officeDocument/2006/relationships/vmlDrawing" Target="../drawings/vmlDrawing2.vml"/><Relationship Id="rId3" Type="http://schemas.openxmlformats.org/officeDocument/2006/relationships/slideLayout" Target="../slideLayouts/slideLayout1.xml"/><Relationship Id="rId2" Type="http://schemas.openxmlformats.org/officeDocument/2006/relationships/image" Target="../media/image32.emf"/><Relationship Id="rId1" Type="http://schemas.openxmlformats.org/officeDocument/2006/relationships/oleObject" Target="../embeddings/oleObject3.bin"/></Relationships>
</file>

<file path=ppt/slides/_rels/slide39.xml.rels><?xml version="1.0" encoding="UTF-8" standalone="yes"?>
<Relationships xmlns="http://schemas.openxmlformats.org/package/2006/relationships"><Relationship Id="rId5" Type="http://schemas.openxmlformats.org/officeDocument/2006/relationships/notesSlide" Target="../notesSlides/notesSlide17.xml"/><Relationship Id="rId4" Type="http://schemas.openxmlformats.org/officeDocument/2006/relationships/vmlDrawing" Target="../drawings/vmlDrawing3.vml"/><Relationship Id="rId3" Type="http://schemas.openxmlformats.org/officeDocument/2006/relationships/slideLayout" Target="../slideLayouts/slideLayout1.xml"/><Relationship Id="rId2" Type="http://schemas.openxmlformats.org/officeDocument/2006/relationships/image" Target="../media/image33.emf"/><Relationship Id="rId1" Type="http://schemas.openxmlformats.org/officeDocument/2006/relationships/oleObject" Target="../embeddings/oleObject4.bin"/></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6.png"/></Relationships>
</file>

<file path=ppt/slides/_rels/slide40.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34.png"/></Relationships>
</file>

<file path=ppt/slides/_rels/slide4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35.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7.xml"/><Relationship Id="rId1" Type="http://schemas.openxmlformats.org/officeDocument/2006/relationships/image" Target="../media/image36.png"/></Relationships>
</file>

<file path=ppt/slides/_rels/slide45.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37.png"/></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7.xml"/><Relationship Id="rId1" Type="http://schemas.openxmlformats.org/officeDocument/2006/relationships/image" Target="../media/image38.emf"/></Relationships>
</file>

<file path=ppt/slides/_rels/slide47.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39.emf"/></Relationships>
</file>

<file path=ppt/slides/_rels/slide48.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7.xml"/></Relationships>
</file>

<file path=ppt/slides/_rels/slide4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4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4" Type="http://schemas.openxmlformats.org/officeDocument/2006/relationships/vmlDrawing" Target="../drawings/vmlDrawing4.vml"/><Relationship Id="rId3" Type="http://schemas.openxmlformats.org/officeDocument/2006/relationships/slideLayout" Target="../slideLayouts/slideLayout1.xml"/><Relationship Id="rId2" Type="http://schemas.openxmlformats.org/officeDocument/2006/relationships/image" Target="../media/image41.emf"/><Relationship Id="rId1" Type="http://schemas.openxmlformats.org/officeDocument/2006/relationships/oleObject" Target="../embeddings/oleObject5.bin"/></Relationships>
</file>

<file path=ppt/slides/_rels/slide5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42.jpeg"/></Relationships>
</file>

<file path=ppt/slides/_rels/slide52.xml.rels><?xml version="1.0" encoding="UTF-8" standalone="yes"?>
<Relationships xmlns="http://schemas.openxmlformats.org/package/2006/relationships"><Relationship Id="rId6" Type="http://schemas.openxmlformats.org/officeDocument/2006/relationships/notesSlide" Target="../notesSlides/notesSlide20.xml"/><Relationship Id="rId5" Type="http://schemas.openxmlformats.org/officeDocument/2006/relationships/slideLayout" Target="../slideLayouts/slideLayout7.xml"/><Relationship Id="rId4" Type="http://schemas.openxmlformats.org/officeDocument/2006/relationships/image" Target="../media/image44.jpeg"/><Relationship Id="rId3" Type="http://schemas.openxmlformats.org/officeDocument/2006/relationships/image" Target="../media/image43.png"/><Relationship Id="rId2" Type="http://schemas.microsoft.com/office/2007/relationships/media" Target="../media/media1.mp3"/><Relationship Id="rId1" Type="http://schemas.openxmlformats.org/officeDocument/2006/relationships/audio" Target="../media/media1.mp3"/></Relationships>
</file>

<file path=ppt/slides/_rels/slide6.xml.rels><?xml version="1.0" encoding="UTF-8" standalone="yes"?>
<Relationships xmlns="http://schemas.openxmlformats.org/package/2006/relationships"><Relationship Id="rId7" Type="http://schemas.openxmlformats.org/officeDocument/2006/relationships/notesSlide" Target="../notesSlides/notesSlide3.xml"/><Relationship Id="rId6" Type="http://schemas.openxmlformats.org/officeDocument/2006/relationships/vmlDrawing" Target="../drawings/vmlDrawing1.vml"/><Relationship Id="rId5" Type="http://schemas.openxmlformats.org/officeDocument/2006/relationships/slideLayout" Target="../slideLayouts/slideLayout7.xml"/><Relationship Id="rId4" Type="http://schemas.openxmlformats.org/officeDocument/2006/relationships/image" Target="../media/image8.emf"/><Relationship Id="rId3" Type="http://schemas.openxmlformats.org/officeDocument/2006/relationships/oleObject" Target="../embeddings/oleObject2.bin"/><Relationship Id="rId2" Type="http://schemas.openxmlformats.org/officeDocument/2006/relationships/image" Target="../media/image7.emf"/><Relationship Id="rId1" Type="http://schemas.openxmlformats.org/officeDocument/2006/relationships/oleObject" Target="../embeddings/oleObject1.bin"/></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9.jpeg"/></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0.png"/></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1">
            <a:extLst>
              <a:ext uri="{28A0092B-C50C-407E-A947-70E740481C1C}">
                <a14:useLocalDpi xmlns:a14="http://schemas.microsoft.com/office/drawing/2010/main" val="0"/>
              </a:ext>
            </a:extLst>
          </a:blip>
          <a:srcRect l="11365"/>
          <a:stretch>
            <a:fillRect/>
          </a:stretch>
        </p:blipFill>
        <p:spPr>
          <a:xfrm>
            <a:off x="0" y="11420"/>
            <a:ext cx="12932514" cy="6857624"/>
          </a:xfrm>
          <a:prstGeom prst="rect">
            <a:avLst/>
          </a:prstGeom>
        </p:spPr>
      </p:pic>
      <p:sp>
        <p:nvSpPr>
          <p:cNvPr id="15" name="菱形 14"/>
          <p:cNvSpPr/>
          <p:nvPr/>
        </p:nvSpPr>
        <p:spPr>
          <a:xfrm>
            <a:off x="-4041821" y="-2817207"/>
            <a:ext cx="12169610" cy="12169610"/>
          </a:xfrm>
          <a:prstGeom prst="diamond">
            <a:avLst/>
          </a:prstGeom>
          <a:solidFill>
            <a:schemeClr val="accent1">
              <a:alpha val="6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zh-CN" altLang="en-US" sz="1705" dirty="0"/>
          </a:p>
        </p:txBody>
      </p:sp>
      <p:sp>
        <p:nvSpPr>
          <p:cNvPr id="4" name="矩形 259"/>
          <p:cNvSpPr>
            <a:spLocks noChangeArrowheads="1"/>
          </p:cNvSpPr>
          <p:nvPr/>
        </p:nvSpPr>
        <p:spPr bwMode="auto">
          <a:xfrm>
            <a:off x="67432" y="1580031"/>
            <a:ext cx="7503649" cy="1315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a:lnSpc>
                <a:spcPct val="125000"/>
              </a:lnSpc>
              <a:spcBef>
                <a:spcPts val="0"/>
              </a:spcBef>
              <a:buNone/>
            </a:pPr>
            <a:r>
              <a:rPr lang="zh-CN" altLang="en-US" sz="3415" b="1" kern="600" cap="all" spc="-200" dirty="0" smtClean="0">
                <a:solidFill>
                  <a:schemeClr val="bg1"/>
                </a:solidFill>
                <a:effectLst>
                  <a:outerShdw blurRad="38100" dist="38100" dir="2700000" algn="tl">
                    <a:srgbClr val="000000">
                      <a:alpha val="43137"/>
                    </a:srgbClr>
                  </a:outerShdw>
                </a:effectLst>
                <a:cs typeface="Arial" panose="020B0604020202020204" pitchFamily="34" charset="0"/>
              </a:rPr>
              <a:t>山西省</a:t>
            </a:r>
            <a:r>
              <a:rPr lang="zh-CN" altLang="en-US" sz="3415" b="1" kern="600" cap="all" spc="-200" dirty="0">
                <a:solidFill>
                  <a:schemeClr val="bg1"/>
                </a:solidFill>
                <a:effectLst>
                  <a:outerShdw blurRad="38100" dist="38100" dir="2700000" algn="tl">
                    <a:srgbClr val="000000">
                      <a:alpha val="43137"/>
                    </a:srgbClr>
                  </a:outerShdw>
                </a:effectLst>
                <a:cs typeface="Arial" panose="020B0604020202020204" pitchFamily="34" charset="0"/>
              </a:rPr>
              <a:t>取消高速公路省界</a:t>
            </a:r>
            <a:endParaRPr lang="zh-CN" altLang="en-US" sz="3415" b="1" kern="600" cap="all" spc="-200" dirty="0">
              <a:solidFill>
                <a:schemeClr val="bg1"/>
              </a:solidFill>
              <a:effectLst>
                <a:outerShdw blurRad="38100" dist="38100" dir="2700000" algn="tl">
                  <a:srgbClr val="000000">
                    <a:alpha val="43137"/>
                  </a:srgbClr>
                </a:outerShdw>
              </a:effectLst>
              <a:cs typeface="Arial" panose="020B0604020202020204" pitchFamily="34" charset="0"/>
            </a:endParaRPr>
          </a:p>
          <a:p>
            <a:pPr algn="ctr">
              <a:lnSpc>
                <a:spcPct val="125000"/>
              </a:lnSpc>
              <a:spcBef>
                <a:spcPts val="0"/>
              </a:spcBef>
              <a:buNone/>
            </a:pPr>
            <a:r>
              <a:rPr lang="zh-CN" altLang="en-US" sz="3415" b="1" kern="600" cap="all" spc="-200" dirty="0">
                <a:solidFill>
                  <a:schemeClr val="bg1"/>
                </a:solidFill>
                <a:effectLst>
                  <a:outerShdw blurRad="38100" dist="38100" dir="2700000" algn="tl">
                    <a:srgbClr val="000000">
                      <a:alpha val="43137"/>
                    </a:srgbClr>
                  </a:outerShdw>
                </a:effectLst>
                <a:cs typeface="Arial" panose="020B0604020202020204" pitchFamily="34" charset="0"/>
              </a:rPr>
              <a:t>收费站项目建设方案</a:t>
            </a:r>
            <a:endParaRPr lang="zh-CN" altLang="en-US" sz="3415" b="1" kern="600" cap="all" spc="-200" dirty="0">
              <a:solidFill>
                <a:schemeClr val="bg1"/>
              </a:solidFill>
              <a:effectLst>
                <a:outerShdw blurRad="38100" dist="38100" dir="2700000" algn="tl">
                  <a:srgbClr val="000000">
                    <a:alpha val="43137"/>
                  </a:srgbClr>
                </a:outerShdw>
              </a:effectLst>
              <a:cs typeface="Arial" panose="020B0604020202020204" pitchFamily="34" charset="0"/>
            </a:endParaRPr>
          </a:p>
        </p:txBody>
      </p:sp>
      <p:sp>
        <p:nvSpPr>
          <p:cNvPr id="16" name="菱形 15"/>
          <p:cNvSpPr/>
          <p:nvPr/>
        </p:nvSpPr>
        <p:spPr>
          <a:xfrm>
            <a:off x="2871146" y="-7710264"/>
            <a:ext cx="9839586" cy="9839586"/>
          </a:xfrm>
          <a:prstGeom prst="diamond">
            <a:avLst/>
          </a:prstGeom>
          <a:solidFill>
            <a:schemeClr val="accent2">
              <a:alpha val="8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05"/>
          </a:p>
        </p:txBody>
      </p:sp>
      <p:sp>
        <p:nvSpPr>
          <p:cNvPr id="17" name="菱形 16"/>
          <p:cNvSpPr/>
          <p:nvPr/>
        </p:nvSpPr>
        <p:spPr>
          <a:xfrm>
            <a:off x="8602566" y="2616201"/>
            <a:ext cx="9839586" cy="9839586"/>
          </a:xfrm>
          <a:prstGeom prst="diamond">
            <a:avLst/>
          </a:prstGeom>
          <a:solidFill>
            <a:schemeClr val="accent3">
              <a:alpha val="6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05"/>
          </a:p>
        </p:txBody>
      </p:sp>
      <p:sp>
        <p:nvSpPr>
          <p:cNvPr id="20" name="矩形 259"/>
          <p:cNvSpPr>
            <a:spLocks noChangeArrowheads="1"/>
          </p:cNvSpPr>
          <p:nvPr/>
        </p:nvSpPr>
        <p:spPr bwMode="auto">
          <a:xfrm>
            <a:off x="723693" y="5003424"/>
            <a:ext cx="5274169" cy="11918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a:buNone/>
            </a:pPr>
            <a:r>
              <a:rPr lang="zh-CN" altLang="en-US" sz="2275" b="1" cap="all" dirty="0">
                <a:solidFill>
                  <a:schemeClr val="bg1"/>
                </a:solidFill>
                <a:effectLst>
                  <a:outerShdw blurRad="38100" dist="38100" dir="2700000" algn="tl">
                    <a:srgbClr val="000000">
                      <a:alpha val="43137"/>
                    </a:srgbClr>
                  </a:outerShdw>
                </a:effectLst>
                <a:cs typeface="Arial" panose="020B0604020202020204" pitchFamily="34" charset="0"/>
              </a:rPr>
              <a:t>北京交科公路勘察设计研究院有限公司</a:t>
            </a:r>
            <a:endParaRPr lang="en-US" altLang="zh-CN" sz="2275" b="1" cap="all" dirty="0">
              <a:solidFill>
                <a:schemeClr val="bg1"/>
              </a:solidFill>
              <a:effectLst>
                <a:outerShdw blurRad="38100" dist="38100" dir="2700000" algn="tl">
                  <a:srgbClr val="000000">
                    <a:alpha val="43137"/>
                  </a:srgbClr>
                </a:outerShdw>
              </a:effectLst>
              <a:cs typeface="Arial" panose="020B0604020202020204" pitchFamily="34" charset="0"/>
            </a:endParaRPr>
          </a:p>
          <a:p>
            <a:pPr algn="ctr">
              <a:buNone/>
            </a:pPr>
            <a:r>
              <a:rPr lang="zh-CN" altLang="en-US" sz="2275" b="1" cap="all" dirty="0">
                <a:solidFill>
                  <a:schemeClr val="bg1"/>
                </a:solidFill>
                <a:effectLst>
                  <a:outerShdw blurRad="38100" dist="38100" dir="2700000" algn="tl">
                    <a:srgbClr val="000000">
                      <a:alpha val="43137"/>
                    </a:srgbClr>
                  </a:outerShdw>
                </a:effectLst>
                <a:cs typeface="Arial" panose="020B0604020202020204" pitchFamily="34" charset="0"/>
              </a:rPr>
              <a:t>山西省交通规划勘察设计院有限公司</a:t>
            </a:r>
            <a:endParaRPr lang="zh-CN" altLang="en-US" sz="2275" b="1" cap="all" dirty="0">
              <a:solidFill>
                <a:schemeClr val="bg1"/>
              </a:solidFill>
              <a:effectLst>
                <a:outerShdw blurRad="38100" dist="38100" dir="2700000" algn="tl">
                  <a:srgbClr val="000000">
                    <a:alpha val="43137"/>
                  </a:srgbClr>
                </a:outerShdw>
              </a:effectLst>
              <a:cs typeface="Arial" panose="020B0604020202020204" pitchFamily="34" charset="0"/>
            </a:endParaRPr>
          </a:p>
          <a:p>
            <a:pPr algn="ctr">
              <a:buNone/>
            </a:pPr>
            <a:r>
              <a:rPr lang="en-US" altLang="zh-CN" sz="2275" b="1" cap="all" dirty="0">
                <a:solidFill>
                  <a:schemeClr val="bg1"/>
                </a:solidFill>
                <a:effectLst>
                  <a:outerShdw blurRad="38100" dist="38100" dir="2700000" algn="tl">
                    <a:srgbClr val="000000">
                      <a:alpha val="43137"/>
                    </a:srgbClr>
                  </a:outerShdw>
                </a:effectLst>
                <a:cs typeface="Arial" panose="020B0604020202020204" pitchFamily="34" charset="0"/>
              </a:rPr>
              <a:t>2019</a:t>
            </a:r>
            <a:r>
              <a:rPr lang="zh-CN" altLang="en-US" sz="2275" b="1" cap="all" dirty="0">
                <a:solidFill>
                  <a:schemeClr val="bg1"/>
                </a:solidFill>
                <a:effectLst>
                  <a:outerShdw blurRad="38100" dist="38100" dir="2700000" algn="tl">
                    <a:srgbClr val="000000">
                      <a:alpha val="43137"/>
                    </a:srgbClr>
                  </a:outerShdw>
                </a:effectLst>
                <a:cs typeface="Arial" panose="020B0604020202020204" pitchFamily="34" charset="0"/>
              </a:rPr>
              <a:t>年</a:t>
            </a:r>
            <a:r>
              <a:rPr lang="en-US" altLang="zh-CN" sz="2275" b="1" cap="all" dirty="0">
                <a:solidFill>
                  <a:schemeClr val="bg1"/>
                </a:solidFill>
                <a:effectLst>
                  <a:outerShdw blurRad="38100" dist="38100" dir="2700000" algn="tl">
                    <a:srgbClr val="000000">
                      <a:alpha val="43137"/>
                    </a:srgbClr>
                  </a:outerShdw>
                </a:effectLst>
                <a:cs typeface="Arial" panose="020B0604020202020204" pitchFamily="34" charset="0"/>
              </a:rPr>
              <a:t>10</a:t>
            </a:r>
            <a:r>
              <a:rPr lang="zh-CN" altLang="en-US" sz="2275" b="1" cap="all" dirty="0">
                <a:solidFill>
                  <a:schemeClr val="bg1"/>
                </a:solidFill>
                <a:effectLst>
                  <a:outerShdw blurRad="38100" dist="38100" dir="2700000" algn="tl">
                    <a:srgbClr val="000000">
                      <a:alpha val="43137"/>
                    </a:srgbClr>
                  </a:outerShdw>
                </a:effectLst>
                <a:cs typeface="Arial" panose="020B0604020202020204" pitchFamily="34" charset="0"/>
              </a:rPr>
              <a:t>月</a:t>
            </a:r>
            <a:endParaRPr lang="zh-CN" altLang="en-US" sz="2275" b="1" cap="all" dirty="0">
              <a:solidFill>
                <a:schemeClr val="bg1"/>
              </a:solidFill>
              <a:effectLst>
                <a:outerShdw blurRad="38100" dist="38100" dir="2700000" algn="tl">
                  <a:srgbClr val="000000">
                    <a:alpha val="43137"/>
                  </a:srgbClr>
                </a:outerShdw>
              </a:effectLst>
              <a:cs typeface="Arial" panose="020B0604020202020204" pitchFamily="34" charset="0"/>
            </a:endParaRPr>
          </a:p>
        </p:txBody>
      </p:sp>
      <p:pic>
        <p:nvPicPr>
          <p:cNvPr id="22" name="Picture 2" descr="院标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70669" y="263303"/>
            <a:ext cx="1440540" cy="1440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1157605"/>
            <a:ext cx="12192000" cy="5700395"/>
          </a:xfrm>
          <a:prstGeom prst="rect">
            <a:avLst/>
          </a:prstGeom>
          <a:solidFill>
            <a:srgbClr val="193563"/>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Picture 2" descr="C:\Documents and Settings\wyq7\桌面\11.JPG"/>
          <p:cNvPicPr>
            <a:picLocks noChangeAspect="1" noChangeArrowheads="1"/>
          </p:cNvPicPr>
          <p:nvPr/>
        </p:nvPicPr>
        <p:blipFill>
          <a:blip r:embed="rId1" cstate="print"/>
          <a:srcRect/>
          <a:stretch>
            <a:fillRect/>
          </a:stretch>
        </p:blipFill>
        <p:spPr bwMode="auto">
          <a:xfrm>
            <a:off x="2815590" y="1157605"/>
            <a:ext cx="9317990" cy="5671185"/>
          </a:xfrm>
          <a:prstGeom prst="rect">
            <a:avLst/>
          </a:prstGeom>
          <a:noFill/>
        </p:spPr>
      </p:pic>
      <p:sp>
        <p:nvSpPr>
          <p:cNvPr id="11" name="TextBox 15"/>
          <p:cNvSpPr txBox="1"/>
          <p:nvPr/>
        </p:nvSpPr>
        <p:spPr>
          <a:xfrm>
            <a:off x="203196" y="1217579"/>
            <a:ext cx="2496459" cy="5539740"/>
          </a:xfrm>
          <a:prstGeom prst="rect">
            <a:avLst/>
          </a:prstGeom>
          <a:noFill/>
        </p:spPr>
        <p:txBody>
          <a:bodyPr wrap="square" lIns="0" tIns="0" rIns="0" bIns="0" rtlCol="0">
            <a:spAutoFit/>
          </a:bodyPr>
          <a:lstStyle/>
          <a:p>
            <a:pPr algn="just">
              <a:lnSpc>
                <a:spcPct val="150000"/>
              </a:lnSpc>
            </a:pPr>
            <a:r>
              <a:rPr lang="zh-CN" altLang="en-US" sz="2000" b="1" dirty="0" smtClean="0">
                <a:solidFill>
                  <a:srgbClr val="FFFF00"/>
                </a:solidFill>
                <a:latin typeface="微软雅黑" panose="020B0503020204020204" pitchFamily="34" charset="-122"/>
                <a:ea typeface="微软雅黑" panose="020B0503020204020204" pitchFamily="34" charset="-122"/>
                <a:sym typeface="Arial" panose="020B0604020202020204" pitchFamily="34" charset="0"/>
              </a:rPr>
              <a:t>        根据上述原则，全省设置</a:t>
            </a:r>
            <a:r>
              <a:rPr lang="en-US" altLang="zh-CN" sz="2000" b="1" dirty="0" smtClean="0">
                <a:solidFill>
                  <a:srgbClr val="FFFF00"/>
                </a:solidFill>
                <a:latin typeface="微软雅黑" panose="020B0503020204020204" pitchFamily="34" charset="-122"/>
                <a:ea typeface="微软雅黑" panose="020B0503020204020204" pitchFamily="34" charset="-122"/>
                <a:sym typeface="Arial" panose="020B0604020202020204" pitchFamily="34" charset="0"/>
              </a:rPr>
              <a:t>ETC</a:t>
            </a:r>
            <a:r>
              <a:rPr lang="zh-CN" altLang="en-US" sz="2000" b="1" dirty="0" smtClean="0">
                <a:solidFill>
                  <a:srgbClr val="FFFF00"/>
                </a:solidFill>
                <a:latin typeface="微软雅黑" panose="020B0503020204020204" pitchFamily="34" charset="-122"/>
                <a:ea typeface="微软雅黑" panose="020B0503020204020204" pitchFamily="34" charset="-122"/>
                <a:sym typeface="Arial" panose="020B0604020202020204" pitchFamily="34" charset="0"/>
              </a:rPr>
              <a:t>门架系统</a:t>
            </a:r>
            <a:r>
              <a:rPr lang="en-US" altLang="zh-CN" sz="2000" b="1" dirty="0" smtClean="0">
                <a:solidFill>
                  <a:srgbClr val="FFFF00"/>
                </a:solidFill>
                <a:latin typeface="微软雅黑" panose="020B0503020204020204" pitchFamily="34" charset="-122"/>
                <a:ea typeface="微软雅黑" panose="020B0503020204020204" pitchFamily="34" charset="-122"/>
                <a:sym typeface="Arial" panose="020B0604020202020204" pitchFamily="34" charset="0"/>
              </a:rPr>
              <a:t>861</a:t>
            </a:r>
            <a:r>
              <a:rPr lang="zh-CN" altLang="en-US" sz="2000" b="1" dirty="0" smtClean="0">
                <a:solidFill>
                  <a:srgbClr val="FFFF00"/>
                </a:solidFill>
                <a:latin typeface="微软雅黑" panose="020B0503020204020204" pitchFamily="34" charset="-122"/>
                <a:ea typeface="微软雅黑" panose="020B0503020204020204" pitchFamily="34" charset="-122"/>
                <a:sym typeface="Arial" panose="020B0604020202020204" pitchFamily="34" charset="0"/>
              </a:rPr>
              <a:t>套（新建门架</a:t>
            </a:r>
            <a:r>
              <a:rPr lang="en-US" altLang="zh-CN" sz="2000" b="1" dirty="0" smtClean="0">
                <a:solidFill>
                  <a:srgbClr val="FFFF00"/>
                </a:solidFill>
                <a:latin typeface="微软雅黑" panose="020B0503020204020204" pitchFamily="34" charset="-122"/>
                <a:ea typeface="微软雅黑" panose="020B0503020204020204" pitchFamily="34" charset="-122"/>
                <a:sym typeface="Arial" panose="020B0604020202020204" pitchFamily="34" charset="0"/>
              </a:rPr>
              <a:t>846</a:t>
            </a:r>
            <a:r>
              <a:rPr lang="zh-CN" altLang="en-US" sz="2000" b="1" dirty="0" smtClean="0">
                <a:solidFill>
                  <a:srgbClr val="FFFF00"/>
                </a:solidFill>
                <a:latin typeface="微软雅黑" panose="020B0503020204020204" pitchFamily="34" charset="-122"/>
                <a:ea typeface="微软雅黑" panose="020B0503020204020204" pitchFamily="34" charset="-122"/>
                <a:sym typeface="Arial" panose="020B0604020202020204" pitchFamily="34" charset="0"/>
              </a:rPr>
              <a:t>个，利旧可变情报板</a:t>
            </a:r>
            <a:r>
              <a:rPr lang="en-US" altLang="zh-CN" sz="2000" b="1" dirty="0" smtClean="0">
                <a:solidFill>
                  <a:srgbClr val="FFFF00"/>
                </a:solidFill>
                <a:latin typeface="微软雅黑" panose="020B0503020204020204" pitchFamily="34" charset="-122"/>
                <a:ea typeface="微软雅黑" panose="020B0503020204020204" pitchFamily="34" charset="-122"/>
                <a:sym typeface="Arial" panose="020B0604020202020204" pitchFamily="34" charset="0"/>
              </a:rPr>
              <a:t>15</a:t>
            </a:r>
            <a:r>
              <a:rPr lang="zh-CN" altLang="en-US" sz="2000" b="1" dirty="0" smtClean="0">
                <a:solidFill>
                  <a:srgbClr val="FFFF00"/>
                </a:solidFill>
                <a:latin typeface="微软雅黑" panose="020B0503020204020204" pitchFamily="34" charset="-122"/>
                <a:ea typeface="微软雅黑" panose="020B0503020204020204" pitchFamily="34" charset="-122"/>
                <a:sym typeface="Arial" panose="020B0604020202020204" pitchFamily="34" charset="0"/>
              </a:rPr>
              <a:t>个），交控集团</a:t>
            </a:r>
            <a:r>
              <a:rPr lang="en-US" altLang="zh-CN" sz="2000" b="1" dirty="0" smtClean="0">
                <a:solidFill>
                  <a:srgbClr val="FFFF00"/>
                </a:solidFill>
                <a:latin typeface="微软雅黑" panose="020B0503020204020204" pitchFamily="34" charset="-122"/>
                <a:ea typeface="微软雅黑" panose="020B0503020204020204" pitchFamily="34" charset="-122"/>
                <a:sym typeface="Arial" panose="020B0604020202020204" pitchFamily="34" charset="0"/>
              </a:rPr>
              <a:t>805</a:t>
            </a:r>
            <a:r>
              <a:rPr lang="zh-CN" altLang="en-US" sz="2000" b="1" dirty="0" smtClean="0">
                <a:solidFill>
                  <a:srgbClr val="FFFF00"/>
                </a:solidFill>
                <a:latin typeface="微软雅黑" panose="020B0503020204020204" pitchFamily="34" charset="-122"/>
                <a:ea typeface="微软雅黑" panose="020B0503020204020204" pitchFamily="34" charset="-122"/>
                <a:sym typeface="Arial" panose="020B0604020202020204" pitchFamily="34" charset="0"/>
              </a:rPr>
              <a:t>个（</a:t>
            </a:r>
            <a:r>
              <a:rPr lang="zh-CN" altLang="en-US" sz="2000" b="1" dirty="0" smtClean="0">
                <a:solidFill>
                  <a:srgbClr val="00B050"/>
                </a:solidFill>
                <a:latin typeface="微软雅黑" panose="020B0503020204020204" pitchFamily="34" charset="-122"/>
                <a:ea typeface="微软雅黑" panose="020B0503020204020204" pitchFamily="34" charset="-122"/>
                <a:sym typeface="Arial" panose="020B0604020202020204" pitchFamily="34" charset="0"/>
              </a:rPr>
              <a:t>路桥集团</a:t>
            </a:r>
            <a:r>
              <a:rPr lang="en-US" altLang="zh-CN" sz="2000" b="1" dirty="0" smtClean="0">
                <a:solidFill>
                  <a:srgbClr val="00B050"/>
                </a:solidFill>
                <a:latin typeface="微软雅黑" panose="020B0503020204020204" pitchFamily="34" charset="-122"/>
                <a:ea typeface="微软雅黑" panose="020B0503020204020204" pitchFamily="34" charset="-122"/>
                <a:sym typeface="Arial" panose="020B0604020202020204" pitchFamily="34" charset="0"/>
              </a:rPr>
              <a:t>24</a:t>
            </a:r>
            <a:r>
              <a:rPr lang="zh-CN" altLang="en-US" sz="2000" b="1" dirty="0" smtClean="0">
                <a:solidFill>
                  <a:srgbClr val="00B050"/>
                </a:solidFill>
                <a:latin typeface="微软雅黑" panose="020B0503020204020204" pitchFamily="34" charset="-122"/>
                <a:ea typeface="微软雅黑" panose="020B0503020204020204" pitchFamily="34" charset="-122"/>
                <a:sym typeface="Arial" panose="020B0604020202020204" pitchFamily="34" charset="0"/>
              </a:rPr>
              <a:t>个、高速集团</a:t>
            </a:r>
            <a:r>
              <a:rPr lang="en-US" altLang="zh-CN" sz="2000" b="1" dirty="0" smtClean="0">
                <a:solidFill>
                  <a:srgbClr val="00B050"/>
                </a:solidFill>
                <a:latin typeface="微软雅黑" panose="020B0503020204020204" pitchFamily="34" charset="-122"/>
                <a:ea typeface="微软雅黑" panose="020B0503020204020204" pitchFamily="34" charset="-122"/>
                <a:sym typeface="Arial" panose="020B0604020202020204" pitchFamily="34" charset="0"/>
              </a:rPr>
              <a:t>14</a:t>
            </a:r>
            <a:r>
              <a:rPr lang="zh-CN" altLang="en-US" sz="2000" b="1" dirty="0" smtClean="0">
                <a:solidFill>
                  <a:srgbClr val="00B050"/>
                </a:solidFill>
                <a:latin typeface="微软雅黑" panose="020B0503020204020204" pitchFamily="34" charset="-122"/>
                <a:ea typeface="微软雅黑" panose="020B0503020204020204" pitchFamily="34" charset="-122"/>
                <a:sym typeface="Arial" panose="020B0604020202020204" pitchFamily="34" charset="0"/>
              </a:rPr>
              <a:t>个、交投集团</a:t>
            </a:r>
            <a:r>
              <a:rPr lang="en-US" altLang="zh-CN" sz="2000" b="1" dirty="0" smtClean="0">
                <a:solidFill>
                  <a:srgbClr val="00B050"/>
                </a:solidFill>
                <a:latin typeface="微软雅黑" panose="020B0503020204020204" pitchFamily="34" charset="-122"/>
                <a:ea typeface="微软雅黑" panose="020B0503020204020204" pitchFamily="34" charset="-122"/>
                <a:sym typeface="Arial" panose="020B0604020202020204" pitchFamily="34" charset="0"/>
              </a:rPr>
              <a:t>101</a:t>
            </a:r>
            <a:r>
              <a:rPr lang="zh-CN" altLang="en-US" sz="2000" b="1" dirty="0" smtClean="0">
                <a:solidFill>
                  <a:srgbClr val="00B050"/>
                </a:solidFill>
                <a:latin typeface="微软雅黑" panose="020B0503020204020204" pitchFamily="34" charset="-122"/>
                <a:ea typeface="微软雅黑" panose="020B0503020204020204" pitchFamily="34" charset="-122"/>
                <a:sym typeface="Arial" panose="020B0604020202020204" pitchFamily="34" charset="0"/>
              </a:rPr>
              <a:t>个、大成</a:t>
            </a:r>
            <a:r>
              <a:rPr lang="en-US" altLang="zh-CN" sz="2000" b="1" dirty="0" smtClean="0">
                <a:solidFill>
                  <a:srgbClr val="00B050"/>
                </a:solidFill>
                <a:latin typeface="微软雅黑" panose="020B0503020204020204" pitchFamily="34" charset="-122"/>
                <a:ea typeface="微软雅黑" panose="020B0503020204020204" pitchFamily="34" charset="-122"/>
                <a:sym typeface="Arial" panose="020B0604020202020204" pitchFamily="34" charset="0"/>
              </a:rPr>
              <a:t>4</a:t>
            </a:r>
            <a:r>
              <a:rPr lang="zh-CN" altLang="en-US" sz="2000" b="1" dirty="0" smtClean="0">
                <a:solidFill>
                  <a:srgbClr val="00B050"/>
                </a:solidFill>
                <a:latin typeface="微软雅黑" panose="020B0503020204020204" pitchFamily="34" charset="-122"/>
                <a:ea typeface="微软雅黑" panose="020B0503020204020204" pitchFamily="34" charset="-122"/>
                <a:sym typeface="Arial" panose="020B0604020202020204" pitchFamily="34" charset="0"/>
              </a:rPr>
              <a:t>个、交控政府还贷路</a:t>
            </a:r>
            <a:r>
              <a:rPr lang="en-US" altLang="zh-CN" sz="2000" b="1" dirty="0" smtClean="0">
                <a:solidFill>
                  <a:srgbClr val="00B050"/>
                </a:solidFill>
                <a:latin typeface="微软雅黑" panose="020B0503020204020204" pitchFamily="34" charset="-122"/>
                <a:ea typeface="微软雅黑" panose="020B0503020204020204" pitchFamily="34" charset="-122"/>
                <a:sym typeface="Arial" panose="020B0604020202020204" pitchFamily="34" charset="0"/>
              </a:rPr>
              <a:t>662</a:t>
            </a:r>
            <a:r>
              <a:rPr lang="zh-CN" altLang="en-US" sz="2000" b="1" dirty="0" smtClean="0">
                <a:solidFill>
                  <a:srgbClr val="00B050"/>
                </a:solidFill>
                <a:latin typeface="微软雅黑" panose="020B0503020204020204" pitchFamily="34" charset="-122"/>
                <a:ea typeface="微软雅黑" panose="020B0503020204020204" pitchFamily="34" charset="-122"/>
                <a:sym typeface="Arial" panose="020B0604020202020204" pitchFamily="34" charset="0"/>
              </a:rPr>
              <a:t>个</a:t>
            </a:r>
            <a:r>
              <a:rPr lang="zh-CN" altLang="en-US" sz="2000" b="1" dirty="0" smtClean="0">
                <a:solidFill>
                  <a:srgbClr val="FFFF00"/>
                </a:solidFill>
                <a:latin typeface="微软雅黑" panose="020B0503020204020204" pitchFamily="34" charset="-122"/>
                <a:ea typeface="微软雅黑" panose="020B0503020204020204" pitchFamily="34" charset="-122"/>
                <a:sym typeface="Arial" panose="020B0604020202020204" pitchFamily="34" charset="0"/>
              </a:rPr>
              <a:t>）；另汾平、龙城、阳五、京大、翼侯共</a:t>
            </a:r>
            <a:r>
              <a:rPr lang="en-US" altLang="zh-CN" sz="2000" b="1" dirty="0" smtClean="0">
                <a:solidFill>
                  <a:srgbClr val="FFFF00"/>
                </a:solidFill>
                <a:latin typeface="微软雅黑" panose="020B0503020204020204" pitchFamily="34" charset="-122"/>
                <a:ea typeface="微软雅黑" panose="020B0503020204020204" pitchFamily="34" charset="-122"/>
                <a:sym typeface="Arial" panose="020B0604020202020204" pitchFamily="34" charset="0"/>
              </a:rPr>
              <a:t>56</a:t>
            </a:r>
            <a:r>
              <a:rPr lang="zh-CN" altLang="en-US" sz="2000" b="1" dirty="0" smtClean="0">
                <a:solidFill>
                  <a:srgbClr val="FFFF00"/>
                </a:solidFill>
                <a:latin typeface="微软雅黑" panose="020B0503020204020204" pitchFamily="34" charset="-122"/>
                <a:ea typeface="微软雅黑" panose="020B0503020204020204" pitchFamily="34" charset="-122"/>
                <a:sym typeface="Arial" panose="020B0604020202020204" pitchFamily="34" charset="0"/>
              </a:rPr>
              <a:t>个。</a:t>
            </a:r>
            <a:endParaRPr lang="zh-CN" altLang="en-US" sz="2000" b="1" dirty="0">
              <a:solidFill>
                <a:srgbClr val="FFFF00"/>
              </a:solidFill>
              <a:latin typeface="微软雅黑" panose="020B0503020204020204" pitchFamily="34" charset="-122"/>
              <a:ea typeface="微软雅黑" panose="020B0503020204020204" pitchFamily="34" charset="-122"/>
              <a:sym typeface="Arial" panose="020B0604020202020204" pitchFamily="34" charset="0"/>
            </a:endParaRPr>
          </a:p>
        </p:txBody>
      </p:sp>
      <p:grpSp>
        <p:nvGrpSpPr>
          <p:cNvPr id="8" name="组合 11"/>
          <p:cNvGrpSpPr/>
          <p:nvPr/>
        </p:nvGrpSpPr>
        <p:grpSpPr>
          <a:xfrm>
            <a:off x="0" y="212785"/>
            <a:ext cx="3857607" cy="523220"/>
            <a:chOff x="0" y="220990"/>
            <a:chExt cx="3857607" cy="523220"/>
          </a:xfrm>
        </p:grpSpPr>
        <p:sp>
          <p:nvSpPr>
            <p:cNvPr id="13" name="燕尾形 2"/>
            <p:cNvSpPr/>
            <p:nvPr/>
          </p:nvSpPr>
          <p:spPr>
            <a:xfrm>
              <a:off x="335059" y="294640"/>
              <a:ext cx="302371" cy="375920"/>
            </a:xfrm>
            <a:prstGeom prst="chevron">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逐浪细阁体" panose="03000509000000000000" pitchFamily="65" charset="-122"/>
                <a:ea typeface="微软雅黑 Light" panose="020B0502040204020203" charset="-122"/>
                <a:sym typeface="逐浪细阁体" panose="03000509000000000000" pitchFamily="65" charset="-122"/>
              </a:endParaRPr>
            </a:p>
          </p:txBody>
        </p:sp>
        <p:sp>
          <p:nvSpPr>
            <p:cNvPr id="14" name="燕尾形 3"/>
            <p:cNvSpPr/>
            <p:nvPr/>
          </p:nvSpPr>
          <p:spPr>
            <a:xfrm>
              <a:off x="578181" y="294640"/>
              <a:ext cx="302371" cy="375920"/>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逐浪细阁体" panose="03000509000000000000" pitchFamily="65" charset="-122"/>
                <a:ea typeface="微软雅黑 Light" panose="020B0502040204020203" charset="-122"/>
                <a:sym typeface="逐浪细阁体" panose="03000509000000000000" pitchFamily="65" charset="-122"/>
              </a:endParaRPr>
            </a:p>
          </p:txBody>
        </p:sp>
        <p:sp>
          <p:nvSpPr>
            <p:cNvPr id="15" name="五边形 4"/>
            <p:cNvSpPr/>
            <p:nvPr/>
          </p:nvSpPr>
          <p:spPr>
            <a:xfrm>
              <a:off x="0" y="294640"/>
              <a:ext cx="416781" cy="375920"/>
            </a:xfrm>
            <a:prstGeom prst="homePlat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逐浪细阁体" panose="03000509000000000000" pitchFamily="65" charset="-122"/>
                <a:ea typeface="微软雅黑 Light" panose="020B0502040204020203" charset="-122"/>
                <a:sym typeface="逐浪细阁体" panose="03000509000000000000" pitchFamily="65" charset="-122"/>
              </a:endParaRPr>
            </a:p>
          </p:txBody>
        </p:sp>
        <p:sp>
          <p:nvSpPr>
            <p:cNvPr id="16" name="文本框 15"/>
            <p:cNvSpPr txBox="1"/>
            <p:nvPr/>
          </p:nvSpPr>
          <p:spPr>
            <a:xfrm>
              <a:off x="972489" y="220990"/>
              <a:ext cx="2885118" cy="523220"/>
            </a:xfrm>
            <a:prstGeom prst="rect">
              <a:avLst/>
            </a:prstGeom>
            <a:noFill/>
          </p:spPr>
          <p:txBody>
            <a:bodyPr wrap="square" rtlCol="0">
              <a:spAutoFit/>
            </a:bodyPr>
            <a:lstStyle/>
            <a:p>
              <a:r>
                <a:rPr lang="zh-CN" altLang="en-US" sz="2800" dirty="0" smtClean="0">
                  <a:solidFill>
                    <a:schemeClr val="tx1">
                      <a:lumMod val="65000"/>
                      <a:lumOff val="3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逐浪细阁体" panose="03000509000000000000" pitchFamily="65" charset="-122"/>
                </a:rPr>
                <a:t>总体技术方案</a:t>
              </a:r>
              <a:endParaRPr lang="zh-CN" altLang="en-US" sz="2800" dirty="0">
                <a:solidFill>
                  <a:schemeClr val="tx1">
                    <a:lumMod val="65000"/>
                    <a:lumOff val="3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逐浪细阁体" panose="03000509000000000000" pitchFamily="65" charset="-122"/>
              </a:endParaRPr>
            </a:p>
          </p:txBody>
        </p:sp>
      </p:grpSp>
      <p:sp>
        <p:nvSpPr>
          <p:cNvPr id="9" name="Content Placeholder 2"/>
          <p:cNvSpPr txBox="1"/>
          <p:nvPr/>
        </p:nvSpPr>
        <p:spPr>
          <a:xfrm>
            <a:off x="416657" y="662470"/>
            <a:ext cx="4967523" cy="648072"/>
          </a:xfrm>
          <a:prstGeom prst="rect">
            <a:avLst/>
          </a:prstGeom>
        </p:spPr>
        <p:txBody>
          <a:bodyPr vert="horz" lIns="96435" tIns="48218" rIns="96435" bIns="48218" rtlCol="0" anchor="t">
            <a:no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just">
              <a:lnSpc>
                <a:spcPct val="150000"/>
              </a:lnSpc>
              <a:spcBef>
                <a:spcPts val="0"/>
              </a:spcBef>
              <a:spcAft>
                <a:spcPts val="0"/>
              </a:spcAft>
            </a:pPr>
            <a:r>
              <a:rPr lang="en-US" altLang="zh-CN" sz="2400" b="1" dirty="0">
                <a:solidFill>
                  <a:schemeClr val="tx1">
                    <a:lumMod val="75000"/>
                    <a:lumOff val="2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ETC</a:t>
            </a:r>
            <a:r>
              <a:rPr lang="zh-CN" altLang="en-US" sz="2400" b="1" dirty="0">
                <a:solidFill>
                  <a:schemeClr val="tx1">
                    <a:lumMod val="75000"/>
                    <a:lumOff val="2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门架系统</a:t>
            </a:r>
            <a:endParaRPr lang="zh-CN" altLang="en-US" sz="2400" b="1" dirty="0">
              <a:solidFill>
                <a:schemeClr val="tx1">
                  <a:lumMod val="75000"/>
                  <a:lumOff val="2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1191260"/>
            <a:ext cx="12192000" cy="5667375"/>
          </a:xfrm>
          <a:prstGeom prst="rect">
            <a:avLst/>
          </a:prstGeom>
          <a:solidFill>
            <a:srgbClr val="193563"/>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文本框 14"/>
          <p:cNvSpPr txBox="1"/>
          <p:nvPr/>
        </p:nvSpPr>
        <p:spPr>
          <a:xfrm>
            <a:off x="4045414" y="607710"/>
            <a:ext cx="4949196" cy="583565"/>
          </a:xfrm>
          <a:prstGeom prst="rect">
            <a:avLst/>
          </a:prstGeom>
          <a:noFill/>
          <a:ln>
            <a:noFill/>
          </a:ln>
        </p:spPr>
        <p:txBody>
          <a:bodyPr wrap="square" rtlCol="0">
            <a:spAutoFit/>
          </a:bodyPr>
          <a:lstStyle/>
          <a:p>
            <a:r>
              <a:rPr lang="en-US" altLang="zh-CN" sz="3200" b="1" spc="300" dirty="0" smtClean="0">
                <a:solidFill>
                  <a:srgbClr val="193563"/>
                </a:solidFill>
                <a:latin typeface="交通标志专用字体" panose="02010800040101010101" pitchFamily="2" charset="-122"/>
                <a:ea typeface="交通标志专用字体" panose="02010800040101010101" pitchFamily="2" charset="-122"/>
              </a:rPr>
              <a:t>ETC</a:t>
            </a:r>
            <a:r>
              <a:rPr lang="zh-CN" altLang="en-US" sz="3200" b="1" spc="300" dirty="0" smtClean="0">
                <a:solidFill>
                  <a:srgbClr val="193563"/>
                </a:solidFill>
                <a:latin typeface="交通标志专用字体" panose="02010800040101010101" pitchFamily="2" charset="-122"/>
                <a:ea typeface="交通标志专用字体" panose="02010800040101010101" pitchFamily="2" charset="-122"/>
              </a:rPr>
              <a:t>门架系统规模</a:t>
            </a:r>
            <a:endParaRPr lang="zh-CN" altLang="en-US" sz="3200" b="1" spc="300" dirty="0">
              <a:solidFill>
                <a:srgbClr val="193563"/>
              </a:solidFill>
              <a:latin typeface="交通标志专用字体" panose="02010800040101010101" pitchFamily="2" charset="-122"/>
              <a:ea typeface="交通标志专用字体" panose="02010800040101010101" pitchFamily="2" charset="-122"/>
            </a:endParaRPr>
          </a:p>
        </p:txBody>
      </p:sp>
      <p:graphicFrame>
        <p:nvGraphicFramePr>
          <p:cNvPr id="7" name="表格 6"/>
          <p:cNvGraphicFramePr>
            <a:graphicFrameLocks noGrp="1"/>
          </p:cNvGraphicFramePr>
          <p:nvPr>
            <p:custDataLst>
              <p:tags r:id="rId1"/>
            </p:custDataLst>
          </p:nvPr>
        </p:nvGraphicFramePr>
        <p:xfrm>
          <a:off x="457200" y="1191129"/>
          <a:ext cx="11093117" cy="5507940"/>
        </p:xfrm>
        <a:graphic>
          <a:graphicData uri="http://schemas.openxmlformats.org/drawingml/2006/table">
            <a:tbl>
              <a:tblPr/>
              <a:tblGrid>
                <a:gridCol w="1395663"/>
                <a:gridCol w="806116"/>
                <a:gridCol w="2827421"/>
                <a:gridCol w="2947737"/>
                <a:gridCol w="3116180"/>
              </a:tblGrid>
              <a:tr h="389934">
                <a:tc>
                  <a:txBody>
                    <a:bodyPr/>
                    <a:lstStyle/>
                    <a:p>
                      <a:pPr algn="ctr">
                        <a:lnSpc>
                          <a:spcPct val="150000"/>
                        </a:lnSpc>
                        <a:spcBef>
                          <a:spcPts val="400"/>
                        </a:spcBef>
                        <a:spcAft>
                          <a:spcPts val="0"/>
                        </a:spcAft>
                      </a:pPr>
                      <a:r>
                        <a:rPr lang="zh-CN" sz="1800" b="1" kern="100" dirty="0">
                          <a:solidFill>
                            <a:schemeClr val="bg1"/>
                          </a:solidFill>
                          <a:latin typeface="Times New Roman" panose="02020603050405020304"/>
                          <a:ea typeface="宋体" panose="02010600030101010101" pitchFamily="2" charset="-122"/>
                          <a:cs typeface="Times New Roman" panose="02020603050405020304"/>
                        </a:rPr>
                        <a:t>序号</a:t>
                      </a:r>
                      <a:endParaRPr lang="zh-CN" sz="2000" b="1" kern="100" dirty="0">
                        <a:solidFill>
                          <a:schemeClr val="bg1"/>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a:lnSpc>
                          <a:spcPct val="150000"/>
                        </a:lnSpc>
                        <a:spcBef>
                          <a:spcPts val="400"/>
                        </a:spcBef>
                        <a:spcAft>
                          <a:spcPts val="0"/>
                        </a:spcAft>
                      </a:pPr>
                      <a:r>
                        <a:rPr lang="zh-CN" sz="1800" b="1" kern="100" dirty="0">
                          <a:solidFill>
                            <a:schemeClr val="bg1"/>
                          </a:solidFill>
                          <a:latin typeface="Times New Roman" panose="02020603050405020304"/>
                          <a:ea typeface="宋体" panose="02010600030101010101" pitchFamily="2" charset="-122"/>
                          <a:cs typeface="Times New Roman" panose="02020603050405020304"/>
                        </a:rPr>
                        <a:t>公司</a:t>
                      </a:r>
                      <a:endParaRPr lang="zh-CN" sz="2000" b="1" kern="100" dirty="0">
                        <a:solidFill>
                          <a:schemeClr val="bg1"/>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cPr/>
                </a:tc>
                <a:tc>
                  <a:txBody>
                    <a:bodyPr/>
                    <a:lstStyle/>
                    <a:p>
                      <a:pPr algn="ctr">
                        <a:lnSpc>
                          <a:spcPct val="150000"/>
                        </a:lnSpc>
                        <a:spcBef>
                          <a:spcPts val="400"/>
                        </a:spcBef>
                        <a:spcAft>
                          <a:spcPts val="0"/>
                        </a:spcAft>
                      </a:pPr>
                      <a:r>
                        <a:rPr lang="en-US" sz="1800" b="1" kern="100" dirty="0">
                          <a:solidFill>
                            <a:schemeClr val="bg1"/>
                          </a:solidFill>
                          <a:latin typeface="Times New Roman" panose="02020603050405020304"/>
                          <a:ea typeface="宋体" panose="02010600030101010101" pitchFamily="2" charset="-122"/>
                          <a:cs typeface="宋体" panose="02010600030101010101" pitchFamily="2" charset="-122"/>
                        </a:rPr>
                        <a:t>ETC</a:t>
                      </a:r>
                      <a:r>
                        <a:rPr lang="zh-CN" sz="1800" b="1" kern="100" dirty="0">
                          <a:solidFill>
                            <a:schemeClr val="bg1"/>
                          </a:solidFill>
                          <a:latin typeface="Times New Roman" panose="02020603050405020304"/>
                          <a:ea typeface="宋体" panose="02010600030101010101" pitchFamily="2" charset="-122"/>
                          <a:cs typeface="Times New Roman" panose="02020603050405020304"/>
                        </a:rPr>
                        <a:t>门架数量（个）</a:t>
                      </a:r>
                      <a:endParaRPr lang="zh-CN" sz="2000" b="1" kern="100" dirty="0">
                        <a:solidFill>
                          <a:schemeClr val="bg1"/>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400"/>
                        </a:spcBef>
                        <a:spcAft>
                          <a:spcPts val="0"/>
                        </a:spcAft>
                      </a:pPr>
                      <a:r>
                        <a:rPr lang="zh-CN" sz="1800" b="1" kern="100" dirty="0">
                          <a:solidFill>
                            <a:schemeClr val="bg1"/>
                          </a:solidFill>
                          <a:latin typeface="Times New Roman" panose="02020603050405020304"/>
                          <a:ea typeface="宋体" panose="02010600030101010101" pitchFamily="2" charset="-122"/>
                          <a:cs typeface="Times New Roman" panose="02020603050405020304"/>
                        </a:rPr>
                        <a:t>备注</a:t>
                      </a:r>
                      <a:endParaRPr lang="zh-CN" sz="2000" b="1" kern="100" dirty="0">
                        <a:solidFill>
                          <a:schemeClr val="bg1"/>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89934">
                <a:tc rowSpan="6">
                  <a:txBody>
                    <a:bodyPr/>
                    <a:lstStyle/>
                    <a:p>
                      <a:pPr algn="ctr">
                        <a:lnSpc>
                          <a:spcPct val="150000"/>
                        </a:lnSpc>
                        <a:spcBef>
                          <a:spcPts val="400"/>
                        </a:spcBef>
                        <a:spcAft>
                          <a:spcPts val="0"/>
                        </a:spcAft>
                      </a:pPr>
                      <a:r>
                        <a:rPr lang="en-US" sz="1600" b="1" kern="100" dirty="0">
                          <a:solidFill>
                            <a:schemeClr val="bg1"/>
                          </a:solidFill>
                          <a:latin typeface="Times New Roman" panose="02020603050405020304"/>
                          <a:ea typeface="宋体" panose="02010600030101010101" pitchFamily="2" charset="-122"/>
                          <a:cs typeface="宋体" panose="02010600030101010101" pitchFamily="2" charset="-122"/>
                        </a:rPr>
                        <a:t>1</a:t>
                      </a:r>
                      <a:endParaRPr lang="zh-CN" sz="1800" b="1" kern="100" dirty="0">
                        <a:solidFill>
                          <a:schemeClr val="bg1"/>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6">
                  <a:txBody>
                    <a:bodyPr/>
                    <a:lstStyle/>
                    <a:p>
                      <a:pPr algn="ctr">
                        <a:lnSpc>
                          <a:spcPct val="150000"/>
                        </a:lnSpc>
                        <a:spcBef>
                          <a:spcPts val="400"/>
                        </a:spcBef>
                        <a:spcAft>
                          <a:spcPts val="0"/>
                        </a:spcAft>
                      </a:pPr>
                      <a:r>
                        <a:rPr lang="zh-CN" sz="1600" b="1" kern="100" dirty="0">
                          <a:solidFill>
                            <a:schemeClr val="bg1"/>
                          </a:solidFill>
                          <a:latin typeface="Times New Roman" panose="02020603050405020304"/>
                          <a:ea typeface="宋体" panose="02010600030101010101" pitchFamily="2" charset="-122"/>
                          <a:cs typeface="Times New Roman" panose="02020603050405020304"/>
                        </a:rPr>
                        <a:t>交</a:t>
                      </a:r>
                      <a:endParaRPr lang="zh-CN" sz="1800" b="1" kern="100" dirty="0">
                        <a:solidFill>
                          <a:schemeClr val="bg1"/>
                        </a:solidFill>
                        <a:latin typeface="宋体" panose="02010600030101010101" pitchFamily="2" charset="-122"/>
                        <a:ea typeface="宋体" panose="02010600030101010101" pitchFamily="2" charset="-122"/>
                        <a:cs typeface="宋体" panose="02010600030101010101" pitchFamily="2" charset="-122"/>
                      </a:endParaRPr>
                    </a:p>
                    <a:p>
                      <a:pPr algn="ctr">
                        <a:lnSpc>
                          <a:spcPct val="150000"/>
                        </a:lnSpc>
                        <a:spcBef>
                          <a:spcPts val="400"/>
                        </a:spcBef>
                        <a:spcAft>
                          <a:spcPts val="0"/>
                        </a:spcAft>
                      </a:pPr>
                      <a:r>
                        <a:rPr lang="zh-CN" sz="1600" b="1" kern="100" dirty="0">
                          <a:solidFill>
                            <a:schemeClr val="bg1"/>
                          </a:solidFill>
                          <a:latin typeface="Times New Roman" panose="02020603050405020304"/>
                          <a:ea typeface="宋体" panose="02010600030101010101" pitchFamily="2" charset="-122"/>
                          <a:cs typeface="Times New Roman" panose="02020603050405020304"/>
                        </a:rPr>
                        <a:t>控</a:t>
                      </a:r>
                      <a:endParaRPr lang="zh-CN" sz="1800" b="1" kern="100" dirty="0">
                        <a:solidFill>
                          <a:schemeClr val="bg1"/>
                        </a:solidFill>
                        <a:latin typeface="宋体" panose="02010600030101010101" pitchFamily="2" charset="-122"/>
                        <a:ea typeface="宋体" panose="02010600030101010101" pitchFamily="2" charset="-122"/>
                        <a:cs typeface="宋体" panose="02010600030101010101" pitchFamily="2" charset="-122"/>
                      </a:endParaRPr>
                    </a:p>
                    <a:p>
                      <a:pPr algn="ctr">
                        <a:lnSpc>
                          <a:spcPct val="150000"/>
                        </a:lnSpc>
                        <a:spcBef>
                          <a:spcPts val="400"/>
                        </a:spcBef>
                        <a:spcAft>
                          <a:spcPts val="0"/>
                        </a:spcAft>
                      </a:pPr>
                      <a:r>
                        <a:rPr lang="zh-CN" sz="1600" b="1" kern="100" dirty="0">
                          <a:solidFill>
                            <a:schemeClr val="bg1"/>
                          </a:solidFill>
                          <a:latin typeface="Times New Roman" panose="02020603050405020304"/>
                          <a:ea typeface="宋体" panose="02010600030101010101" pitchFamily="2" charset="-122"/>
                          <a:cs typeface="Times New Roman" panose="02020603050405020304"/>
                        </a:rPr>
                        <a:t>集</a:t>
                      </a:r>
                      <a:endParaRPr lang="zh-CN" sz="1800" b="1" kern="100" dirty="0">
                        <a:solidFill>
                          <a:schemeClr val="bg1"/>
                        </a:solidFill>
                        <a:latin typeface="宋体" panose="02010600030101010101" pitchFamily="2" charset="-122"/>
                        <a:ea typeface="宋体" panose="02010600030101010101" pitchFamily="2" charset="-122"/>
                        <a:cs typeface="宋体" panose="02010600030101010101" pitchFamily="2" charset="-122"/>
                      </a:endParaRPr>
                    </a:p>
                    <a:p>
                      <a:pPr algn="ctr">
                        <a:lnSpc>
                          <a:spcPct val="150000"/>
                        </a:lnSpc>
                        <a:spcBef>
                          <a:spcPts val="400"/>
                        </a:spcBef>
                        <a:spcAft>
                          <a:spcPts val="0"/>
                        </a:spcAft>
                      </a:pPr>
                      <a:r>
                        <a:rPr lang="zh-CN" sz="1600" b="1" kern="100" dirty="0">
                          <a:solidFill>
                            <a:schemeClr val="bg1"/>
                          </a:solidFill>
                          <a:latin typeface="Times New Roman" panose="02020603050405020304"/>
                          <a:ea typeface="宋体" panose="02010600030101010101" pitchFamily="2" charset="-122"/>
                          <a:cs typeface="Times New Roman" panose="02020603050405020304"/>
                        </a:rPr>
                        <a:t>团</a:t>
                      </a:r>
                      <a:endParaRPr lang="zh-CN" sz="1800" b="1" kern="100" dirty="0">
                        <a:solidFill>
                          <a:schemeClr val="bg1"/>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400"/>
                        </a:spcBef>
                        <a:spcAft>
                          <a:spcPts val="0"/>
                        </a:spcAft>
                      </a:pPr>
                      <a:r>
                        <a:rPr lang="en-US" sz="1600" b="1" kern="100" dirty="0">
                          <a:solidFill>
                            <a:schemeClr val="bg1"/>
                          </a:solidFill>
                          <a:latin typeface="Times New Roman" panose="02020603050405020304"/>
                          <a:ea typeface="宋体" panose="02010600030101010101" pitchFamily="2" charset="-122"/>
                          <a:cs typeface="宋体" panose="02010600030101010101" pitchFamily="2" charset="-122"/>
                        </a:rPr>
                        <a:t>16</a:t>
                      </a:r>
                      <a:r>
                        <a:rPr lang="zh-CN" sz="1600" b="1" kern="100" dirty="0">
                          <a:solidFill>
                            <a:schemeClr val="bg1"/>
                          </a:solidFill>
                          <a:latin typeface="Times New Roman" panose="02020603050405020304"/>
                          <a:ea typeface="宋体" panose="02010600030101010101" pitchFamily="2" charset="-122"/>
                          <a:cs typeface="Times New Roman" panose="02020603050405020304"/>
                        </a:rPr>
                        <a:t>家分公司</a:t>
                      </a:r>
                      <a:endParaRPr lang="zh-CN" sz="1800" b="1" kern="100" dirty="0">
                        <a:solidFill>
                          <a:schemeClr val="bg1"/>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400"/>
                        </a:spcBef>
                        <a:spcAft>
                          <a:spcPts val="0"/>
                        </a:spcAft>
                      </a:pPr>
                      <a:r>
                        <a:rPr lang="en-US" sz="1600" b="1" kern="100">
                          <a:solidFill>
                            <a:schemeClr val="bg1"/>
                          </a:solidFill>
                          <a:latin typeface="Times New Roman" panose="02020603050405020304"/>
                          <a:ea typeface="宋体" panose="02010600030101010101" pitchFamily="2" charset="-122"/>
                          <a:cs typeface="宋体" panose="02010600030101010101" pitchFamily="2" charset="-122"/>
                        </a:rPr>
                        <a:t>331</a:t>
                      </a:r>
                      <a:r>
                        <a:rPr lang="zh-CN" sz="1600" b="1" kern="100">
                          <a:solidFill>
                            <a:schemeClr val="bg1"/>
                          </a:solidFill>
                          <a:latin typeface="Times New Roman" panose="02020603050405020304"/>
                          <a:ea typeface="宋体" panose="02010600030101010101" pitchFamily="2" charset="-122"/>
                          <a:cs typeface="Times New Roman" panose="02020603050405020304"/>
                        </a:rPr>
                        <a:t>处</a:t>
                      </a:r>
                      <a:r>
                        <a:rPr lang="en-US" sz="1600" b="1" kern="100">
                          <a:solidFill>
                            <a:schemeClr val="bg1"/>
                          </a:solidFill>
                          <a:latin typeface="Times New Roman" panose="02020603050405020304"/>
                          <a:ea typeface="宋体" panose="02010600030101010101" pitchFamily="2" charset="-122"/>
                          <a:cs typeface="宋体" panose="02010600030101010101" pitchFamily="2" charset="-122"/>
                        </a:rPr>
                        <a:t>/662</a:t>
                      </a:r>
                      <a:r>
                        <a:rPr lang="zh-CN" sz="1600" b="1" kern="100">
                          <a:solidFill>
                            <a:schemeClr val="bg1"/>
                          </a:solidFill>
                          <a:latin typeface="Times New Roman" panose="02020603050405020304"/>
                          <a:ea typeface="宋体" panose="02010600030101010101" pitchFamily="2" charset="-122"/>
                          <a:cs typeface="Times New Roman" panose="02020603050405020304"/>
                        </a:rPr>
                        <a:t>个</a:t>
                      </a:r>
                      <a:endParaRPr lang="zh-CN" sz="1800" b="1" kern="100">
                        <a:solidFill>
                          <a:schemeClr val="bg1"/>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400"/>
                        </a:spcBef>
                        <a:spcAft>
                          <a:spcPts val="0"/>
                        </a:spcAft>
                      </a:pPr>
                      <a:r>
                        <a:rPr lang="zh-CN" sz="1600" b="1" kern="100">
                          <a:solidFill>
                            <a:schemeClr val="bg1"/>
                          </a:solidFill>
                          <a:latin typeface="Times New Roman" panose="02020603050405020304"/>
                          <a:ea typeface="宋体" panose="02010600030101010101" pitchFamily="2" charset="-122"/>
                          <a:cs typeface="Times New Roman" panose="02020603050405020304"/>
                        </a:rPr>
                        <a:t>省界</a:t>
                      </a:r>
                      <a:r>
                        <a:rPr lang="en-US" sz="1600" b="1" kern="100">
                          <a:solidFill>
                            <a:schemeClr val="bg1"/>
                          </a:solidFill>
                          <a:latin typeface="Times New Roman" panose="02020603050405020304"/>
                          <a:ea typeface="宋体" panose="02010600030101010101" pitchFamily="2" charset="-122"/>
                          <a:cs typeface="宋体" panose="02010600030101010101" pitchFamily="2" charset="-122"/>
                        </a:rPr>
                        <a:t>42</a:t>
                      </a:r>
                      <a:r>
                        <a:rPr lang="zh-CN" sz="1600" b="1" kern="100">
                          <a:solidFill>
                            <a:schemeClr val="bg1"/>
                          </a:solidFill>
                          <a:latin typeface="Times New Roman" panose="02020603050405020304"/>
                          <a:ea typeface="宋体" panose="02010600030101010101" pitchFamily="2" charset="-122"/>
                          <a:cs typeface="Times New Roman" panose="02020603050405020304"/>
                        </a:rPr>
                        <a:t>个，非省界</a:t>
                      </a:r>
                      <a:r>
                        <a:rPr lang="en-US" sz="1600" b="1" kern="100">
                          <a:solidFill>
                            <a:schemeClr val="bg1"/>
                          </a:solidFill>
                          <a:latin typeface="Times New Roman" panose="02020603050405020304"/>
                          <a:ea typeface="宋体" panose="02010600030101010101" pitchFamily="2" charset="-122"/>
                          <a:cs typeface="宋体" panose="02010600030101010101" pitchFamily="2" charset="-122"/>
                        </a:rPr>
                        <a:t>620</a:t>
                      </a:r>
                      <a:r>
                        <a:rPr lang="zh-CN" sz="1600" b="1" kern="100">
                          <a:solidFill>
                            <a:schemeClr val="bg1"/>
                          </a:solidFill>
                          <a:latin typeface="Times New Roman" panose="02020603050405020304"/>
                          <a:ea typeface="宋体" panose="02010600030101010101" pitchFamily="2" charset="-122"/>
                          <a:cs typeface="Times New Roman" panose="02020603050405020304"/>
                        </a:rPr>
                        <a:t>个</a:t>
                      </a:r>
                      <a:endParaRPr lang="zh-CN" sz="1800" b="1" kern="100">
                        <a:solidFill>
                          <a:schemeClr val="bg1"/>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89934">
                <a:tc vMerge="1">
                  <a:tcPr/>
                </a:tc>
                <a:tc vMerge="1">
                  <a:tcPr/>
                </a:tc>
                <a:tc>
                  <a:txBody>
                    <a:bodyPr/>
                    <a:lstStyle/>
                    <a:p>
                      <a:pPr algn="ctr">
                        <a:lnSpc>
                          <a:spcPct val="150000"/>
                        </a:lnSpc>
                        <a:spcBef>
                          <a:spcPts val="400"/>
                        </a:spcBef>
                        <a:spcAft>
                          <a:spcPts val="0"/>
                        </a:spcAft>
                      </a:pPr>
                      <a:r>
                        <a:rPr lang="zh-CN" sz="1600" b="1" kern="100" dirty="0">
                          <a:solidFill>
                            <a:schemeClr val="bg1"/>
                          </a:solidFill>
                          <a:latin typeface="Times New Roman" panose="02020603050405020304"/>
                          <a:ea typeface="宋体" panose="02010600030101010101" pitchFamily="2" charset="-122"/>
                          <a:cs typeface="Times New Roman" panose="02020603050405020304"/>
                        </a:rPr>
                        <a:t>路桥集团</a:t>
                      </a:r>
                      <a:endParaRPr lang="zh-CN" sz="1800" b="1" kern="100" dirty="0">
                        <a:solidFill>
                          <a:schemeClr val="bg1"/>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400"/>
                        </a:spcBef>
                        <a:spcAft>
                          <a:spcPts val="0"/>
                        </a:spcAft>
                      </a:pPr>
                      <a:r>
                        <a:rPr lang="en-US" sz="1600" b="1" kern="100">
                          <a:solidFill>
                            <a:schemeClr val="bg1"/>
                          </a:solidFill>
                          <a:latin typeface="Times New Roman" panose="02020603050405020304"/>
                          <a:ea typeface="宋体" panose="02010600030101010101" pitchFamily="2" charset="-122"/>
                          <a:cs typeface="宋体" panose="02010600030101010101" pitchFamily="2" charset="-122"/>
                        </a:rPr>
                        <a:t>12</a:t>
                      </a:r>
                      <a:r>
                        <a:rPr lang="zh-CN" sz="1600" b="1" kern="100">
                          <a:solidFill>
                            <a:schemeClr val="bg1"/>
                          </a:solidFill>
                          <a:latin typeface="Times New Roman" panose="02020603050405020304"/>
                          <a:ea typeface="宋体" panose="02010600030101010101" pitchFamily="2" charset="-122"/>
                          <a:cs typeface="Times New Roman" panose="02020603050405020304"/>
                        </a:rPr>
                        <a:t>处</a:t>
                      </a:r>
                      <a:r>
                        <a:rPr lang="en-US" sz="1600" b="1" kern="100">
                          <a:solidFill>
                            <a:schemeClr val="bg1"/>
                          </a:solidFill>
                          <a:latin typeface="Times New Roman" panose="02020603050405020304"/>
                          <a:ea typeface="宋体" panose="02010600030101010101" pitchFamily="2" charset="-122"/>
                          <a:cs typeface="宋体" panose="02010600030101010101" pitchFamily="2" charset="-122"/>
                        </a:rPr>
                        <a:t>/24</a:t>
                      </a:r>
                      <a:r>
                        <a:rPr lang="zh-CN" sz="1600" b="1" kern="100">
                          <a:solidFill>
                            <a:schemeClr val="bg1"/>
                          </a:solidFill>
                          <a:latin typeface="Times New Roman" panose="02020603050405020304"/>
                          <a:ea typeface="宋体" panose="02010600030101010101" pitchFamily="2" charset="-122"/>
                          <a:cs typeface="Times New Roman" panose="02020603050405020304"/>
                        </a:rPr>
                        <a:t>个</a:t>
                      </a:r>
                      <a:endParaRPr lang="zh-CN" sz="1800" b="1" kern="100">
                        <a:solidFill>
                          <a:schemeClr val="bg1"/>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400"/>
                        </a:spcBef>
                        <a:spcAft>
                          <a:spcPts val="0"/>
                        </a:spcAft>
                      </a:pPr>
                      <a:r>
                        <a:rPr lang="zh-CN" sz="1600" b="1" kern="100">
                          <a:solidFill>
                            <a:schemeClr val="bg1"/>
                          </a:solidFill>
                          <a:latin typeface="Times New Roman" panose="02020603050405020304"/>
                          <a:ea typeface="宋体" panose="02010600030101010101" pitchFamily="2" charset="-122"/>
                          <a:cs typeface="Times New Roman" panose="02020603050405020304"/>
                        </a:rPr>
                        <a:t>省界</a:t>
                      </a:r>
                      <a:r>
                        <a:rPr lang="en-US" sz="1600" b="1" kern="100">
                          <a:solidFill>
                            <a:schemeClr val="bg1"/>
                          </a:solidFill>
                          <a:latin typeface="Times New Roman" panose="02020603050405020304"/>
                          <a:ea typeface="宋体" panose="02010600030101010101" pitchFamily="2" charset="-122"/>
                          <a:cs typeface="宋体" panose="02010600030101010101" pitchFamily="2" charset="-122"/>
                        </a:rPr>
                        <a:t>2</a:t>
                      </a:r>
                      <a:r>
                        <a:rPr lang="zh-CN" sz="1600" b="1" kern="100">
                          <a:solidFill>
                            <a:schemeClr val="bg1"/>
                          </a:solidFill>
                          <a:latin typeface="Times New Roman" panose="02020603050405020304"/>
                          <a:ea typeface="宋体" panose="02010600030101010101" pitchFamily="2" charset="-122"/>
                          <a:cs typeface="Times New Roman" panose="02020603050405020304"/>
                        </a:rPr>
                        <a:t>个，非省界</a:t>
                      </a:r>
                      <a:r>
                        <a:rPr lang="en-US" sz="1600" b="1" kern="100">
                          <a:solidFill>
                            <a:schemeClr val="bg1"/>
                          </a:solidFill>
                          <a:latin typeface="Times New Roman" panose="02020603050405020304"/>
                          <a:ea typeface="宋体" panose="02010600030101010101" pitchFamily="2" charset="-122"/>
                          <a:cs typeface="宋体" panose="02010600030101010101" pitchFamily="2" charset="-122"/>
                        </a:rPr>
                        <a:t>22</a:t>
                      </a:r>
                      <a:r>
                        <a:rPr lang="zh-CN" sz="1600" b="1" kern="100">
                          <a:solidFill>
                            <a:schemeClr val="bg1"/>
                          </a:solidFill>
                          <a:latin typeface="Times New Roman" panose="02020603050405020304"/>
                          <a:ea typeface="宋体" panose="02010600030101010101" pitchFamily="2" charset="-122"/>
                          <a:cs typeface="Times New Roman" panose="02020603050405020304"/>
                        </a:rPr>
                        <a:t>个</a:t>
                      </a:r>
                      <a:endParaRPr lang="zh-CN" sz="1800" b="1" kern="100">
                        <a:solidFill>
                          <a:schemeClr val="bg1"/>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89934">
                <a:tc vMerge="1">
                  <a:tcPr/>
                </a:tc>
                <a:tc vMerge="1">
                  <a:tcPr/>
                </a:tc>
                <a:tc>
                  <a:txBody>
                    <a:bodyPr/>
                    <a:lstStyle/>
                    <a:p>
                      <a:pPr algn="ctr">
                        <a:lnSpc>
                          <a:spcPct val="150000"/>
                        </a:lnSpc>
                        <a:spcBef>
                          <a:spcPts val="400"/>
                        </a:spcBef>
                        <a:spcAft>
                          <a:spcPts val="0"/>
                        </a:spcAft>
                      </a:pPr>
                      <a:r>
                        <a:rPr lang="zh-CN" sz="1600" b="1" kern="100" dirty="0">
                          <a:solidFill>
                            <a:schemeClr val="bg1"/>
                          </a:solidFill>
                          <a:latin typeface="Times New Roman" panose="02020603050405020304"/>
                          <a:ea typeface="宋体" panose="02010600030101010101" pitchFamily="2" charset="-122"/>
                          <a:cs typeface="Times New Roman" panose="02020603050405020304"/>
                        </a:rPr>
                        <a:t>高速集团</a:t>
                      </a:r>
                      <a:endParaRPr lang="zh-CN" sz="1800" b="1" kern="100" dirty="0">
                        <a:solidFill>
                          <a:schemeClr val="bg1"/>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400"/>
                        </a:spcBef>
                        <a:spcAft>
                          <a:spcPts val="0"/>
                        </a:spcAft>
                      </a:pPr>
                      <a:r>
                        <a:rPr lang="en-US" sz="1600" b="1" kern="100">
                          <a:solidFill>
                            <a:schemeClr val="bg1"/>
                          </a:solidFill>
                          <a:latin typeface="Times New Roman" panose="02020603050405020304"/>
                          <a:ea typeface="宋体" panose="02010600030101010101" pitchFamily="2" charset="-122"/>
                          <a:cs typeface="宋体" panose="02010600030101010101" pitchFamily="2" charset="-122"/>
                        </a:rPr>
                        <a:t>7</a:t>
                      </a:r>
                      <a:r>
                        <a:rPr lang="zh-CN" sz="1600" b="1" kern="100">
                          <a:solidFill>
                            <a:schemeClr val="bg1"/>
                          </a:solidFill>
                          <a:latin typeface="Times New Roman" panose="02020603050405020304"/>
                          <a:ea typeface="宋体" panose="02010600030101010101" pitchFamily="2" charset="-122"/>
                          <a:cs typeface="Times New Roman" panose="02020603050405020304"/>
                        </a:rPr>
                        <a:t>处</a:t>
                      </a:r>
                      <a:r>
                        <a:rPr lang="en-US" sz="1600" b="1" kern="100">
                          <a:solidFill>
                            <a:schemeClr val="bg1"/>
                          </a:solidFill>
                          <a:latin typeface="Times New Roman" panose="02020603050405020304"/>
                          <a:ea typeface="宋体" panose="02010600030101010101" pitchFamily="2" charset="-122"/>
                          <a:cs typeface="宋体" panose="02010600030101010101" pitchFamily="2" charset="-122"/>
                        </a:rPr>
                        <a:t>/14</a:t>
                      </a:r>
                      <a:r>
                        <a:rPr lang="zh-CN" sz="1600" b="1" kern="100">
                          <a:solidFill>
                            <a:schemeClr val="bg1"/>
                          </a:solidFill>
                          <a:latin typeface="Times New Roman" panose="02020603050405020304"/>
                          <a:ea typeface="宋体" panose="02010600030101010101" pitchFamily="2" charset="-122"/>
                          <a:cs typeface="Times New Roman" panose="02020603050405020304"/>
                        </a:rPr>
                        <a:t>个</a:t>
                      </a:r>
                      <a:endParaRPr lang="zh-CN" sz="1800" b="1" kern="100">
                        <a:solidFill>
                          <a:schemeClr val="bg1"/>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400"/>
                        </a:spcBef>
                        <a:spcAft>
                          <a:spcPts val="0"/>
                        </a:spcAft>
                      </a:pPr>
                      <a:r>
                        <a:rPr lang="zh-CN" sz="1600" b="1" kern="100">
                          <a:solidFill>
                            <a:schemeClr val="bg1"/>
                          </a:solidFill>
                          <a:latin typeface="Times New Roman" panose="02020603050405020304"/>
                          <a:ea typeface="宋体" panose="02010600030101010101" pitchFamily="2" charset="-122"/>
                          <a:cs typeface="Times New Roman" panose="02020603050405020304"/>
                        </a:rPr>
                        <a:t>非省界</a:t>
                      </a:r>
                      <a:r>
                        <a:rPr lang="en-US" sz="1600" b="1" kern="100">
                          <a:solidFill>
                            <a:schemeClr val="bg1"/>
                          </a:solidFill>
                          <a:latin typeface="Times New Roman" panose="02020603050405020304"/>
                          <a:ea typeface="宋体" panose="02010600030101010101" pitchFamily="2" charset="-122"/>
                          <a:cs typeface="宋体" panose="02010600030101010101" pitchFamily="2" charset="-122"/>
                        </a:rPr>
                        <a:t>14</a:t>
                      </a:r>
                      <a:r>
                        <a:rPr lang="zh-CN" sz="1600" b="1" kern="100">
                          <a:solidFill>
                            <a:schemeClr val="bg1"/>
                          </a:solidFill>
                          <a:latin typeface="Times New Roman" panose="02020603050405020304"/>
                          <a:ea typeface="宋体" panose="02010600030101010101" pitchFamily="2" charset="-122"/>
                          <a:cs typeface="Times New Roman" panose="02020603050405020304"/>
                        </a:rPr>
                        <a:t>个</a:t>
                      </a:r>
                      <a:endParaRPr lang="zh-CN" sz="1800" b="1" kern="100">
                        <a:solidFill>
                          <a:schemeClr val="bg1"/>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89934">
                <a:tc vMerge="1">
                  <a:tcPr/>
                </a:tc>
                <a:tc vMerge="1">
                  <a:tcPr/>
                </a:tc>
                <a:tc>
                  <a:txBody>
                    <a:bodyPr/>
                    <a:lstStyle/>
                    <a:p>
                      <a:pPr algn="ctr">
                        <a:lnSpc>
                          <a:spcPct val="150000"/>
                        </a:lnSpc>
                        <a:spcBef>
                          <a:spcPts val="400"/>
                        </a:spcBef>
                        <a:spcAft>
                          <a:spcPts val="0"/>
                        </a:spcAft>
                      </a:pPr>
                      <a:r>
                        <a:rPr lang="zh-CN" sz="1600" b="1" kern="100" dirty="0">
                          <a:solidFill>
                            <a:schemeClr val="bg1"/>
                          </a:solidFill>
                          <a:latin typeface="Times New Roman" panose="02020603050405020304"/>
                          <a:ea typeface="宋体" panose="02010600030101010101" pitchFamily="2" charset="-122"/>
                          <a:cs typeface="Times New Roman" panose="02020603050405020304"/>
                        </a:rPr>
                        <a:t>交投集团</a:t>
                      </a:r>
                      <a:endParaRPr lang="zh-CN" sz="1800" b="1" kern="100" dirty="0">
                        <a:solidFill>
                          <a:schemeClr val="bg1"/>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400"/>
                        </a:spcBef>
                        <a:spcAft>
                          <a:spcPts val="0"/>
                        </a:spcAft>
                      </a:pPr>
                      <a:r>
                        <a:rPr lang="en-US" sz="1600" b="1" kern="100" dirty="0">
                          <a:solidFill>
                            <a:schemeClr val="bg1"/>
                          </a:solidFill>
                          <a:latin typeface="Times New Roman" panose="02020603050405020304"/>
                          <a:ea typeface="宋体" panose="02010600030101010101" pitchFamily="2" charset="-122"/>
                          <a:cs typeface="宋体" panose="02010600030101010101" pitchFamily="2" charset="-122"/>
                        </a:rPr>
                        <a:t>50</a:t>
                      </a:r>
                      <a:r>
                        <a:rPr lang="zh-CN" sz="1600" b="1" kern="100" dirty="0">
                          <a:solidFill>
                            <a:schemeClr val="bg1"/>
                          </a:solidFill>
                          <a:latin typeface="Times New Roman" panose="02020603050405020304"/>
                          <a:ea typeface="宋体" panose="02010600030101010101" pitchFamily="2" charset="-122"/>
                          <a:cs typeface="Times New Roman" panose="02020603050405020304"/>
                        </a:rPr>
                        <a:t>处</a:t>
                      </a:r>
                      <a:r>
                        <a:rPr lang="en-US" sz="1600" b="1" kern="100" dirty="0">
                          <a:solidFill>
                            <a:schemeClr val="bg1"/>
                          </a:solidFill>
                          <a:latin typeface="Times New Roman" panose="02020603050405020304"/>
                          <a:ea typeface="宋体" panose="02010600030101010101" pitchFamily="2" charset="-122"/>
                          <a:cs typeface="宋体" panose="02010600030101010101" pitchFamily="2" charset="-122"/>
                        </a:rPr>
                        <a:t>/101</a:t>
                      </a:r>
                      <a:r>
                        <a:rPr lang="zh-CN" sz="1600" b="1" kern="100" dirty="0">
                          <a:solidFill>
                            <a:schemeClr val="bg1"/>
                          </a:solidFill>
                          <a:latin typeface="Times New Roman" panose="02020603050405020304"/>
                          <a:ea typeface="宋体" panose="02010600030101010101" pitchFamily="2" charset="-122"/>
                          <a:cs typeface="Times New Roman" panose="02020603050405020304"/>
                        </a:rPr>
                        <a:t>个</a:t>
                      </a:r>
                      <a:endParaRPr lang="zh-CN" sz="1800" b="1" kern="100" dirty="0">
                        <a:solidFill>
                          <a:schemeClr val="bg1"/>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400"/>
                        </a:spcBef>
                        <a:spcAft>
                          <a:spcPts val="0"/>
                        </a:spcAft>
                      </a:pPr>
                      <a:r>
                        <a:rPr lang="zh-CN" sz="1600" b="1" kern="100">
                          <a:solidFill>
                            <a:schemeClr val="bg1"/>
                          </a:solidFill>
                          <a:latin typeface="Times New Roman" panose="02020603050405020304"/>
                          <a:ea typeface="宋体" panose="02010600030101010101" pitchFamily="2" charset="-122"/>
                          <a:cs typeface="Times New Roman" panose="02020603050405020304"/>
                        </a:rPr>
                        <a:t>省界</a:t>
                      </a:r>
                      <a:r>
                        <a:rPr lang="en-US" sz="1600" b="1" kern="100">
                          <a:solidFill>
                            <a:schemeClr val="bg1"/>
                          </a:solidFill>
                          <a:latin typeface="Times New Roman" panose="02020603050405020304"/>
                          <a:ea typeface="宋体" panose="02010600030101010101" pitchFamily="2" charset="-122"/>
                          <a:cs typeface="宋体" panose="02010600030101010101" pitchFamily="2" charset="-122"/>
                        </a:rPr>
                        <a:t>6</a:t>
                      </a:r>
                      <a:r>
                        <a:rPr lang="zh-CN" sz="1600" b="1" kern="100">
                          <a:solidFill>
                            <a:schemeClr val="bg1"/>
                          </a:solidFill>
                          <a:latin typeface="Times New Roman" panose="02020603050405020304"/>
                          <a:ea typeface="宋体" panose="02010600030101010101" pitchFamily="2" charset="-122"/>
                          <a:cs typeface="Times New Roman" panose="02020603050405020304"/>
                        </a:rPr>
                        <a:t>个，非省界</a:t>
                      </a:r>
                      <a:r>
                        <a:rPr lang="en-US" sz="1600" b="1" kern="100">
                          <a:solidFill>
                            <a:schemeClr val="bg1"/>
                          </a:solidFill>
                          <a:latin typeface="Times New Roman" panose="02020603050405020304"/>
                          <a:ea typeface="宋体" panose="02010600030101010101" pitchFamily="2" charset="-122"/>
                          <a:cs typeface="宋体" panose="02010600030101010101" pitchFamily="2" charset="-122"/>
                        </a:rPr>
                        <a:t>95</a:t>
                      </a:r>
                      <a:r>
                        <a:rPr lang="zh-CN" sz="1600" b="1" kern="100">
                          <a:solidFill>
                            <a:schemeClr val="bg1"/>
                          </a:solidFill>
                          <a:latin typeface="Times New Roman" panose="02020603050405020304"/>
                          <a:ea typeface="宋体" panose="02010600030101010101" pitchFamily="2" charset="-122"/>
                          <a:cs typeface="Times New Roman" panose="02020603050405020304"/>
                        </a:rPr>
                        <a:t>个</a:t>
                      </a:r>
                      <a:endParaRPr lang="zh-CN" sz="1800" b="1" kern="100">
                        <a:solidFill>
                          <a:schemeClr val="bg1"/>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89934">
                <a:tc vMerge="1">
                  <a:tcPr/>
                </a:tc>
                <a:tc vMerge="1">
                  <a:tcPr/>
                </a:tc>
                <a:tc>
                  <a:txBody>
                    <a:bodyPr/>
                    <a:lstStyle/>
                    <a:p>
                      <a:pPr algn="ctr">
                        <a:lnSpc>
                          <a:spcPct val="150000"/>
                        </a:lnSpc>
                        <a:spcBef>
                          <a:spcPts val="400"/>
                        </a:spcBef>
                        <a:spcAft>
                          <a:spcPts val="0"/>
                        </a:spcAft>
                      </a:pPr>
                      <a:r>
                        <a:rPr lang="zh-CN" sz="1600" b="1" kern="100" dirty="0">
                          <a:solidFill>
                            <a:schemeClr val="bg1"/>
                          </a:solidFill>
                          <a:latin typeface="Times New Roman" panose="02020603050405020304"/>
                          <a:ea typeface="宋体" panose="02010600030101010101" pitchFamily="2" charset="-122"/>
                          <a:cs typeface="Times New Roman" panose="02020603050405020304"/>
                        </a:rPr>
                        <a:t>大成公司</a:t>
                      </a:r>
                      <a:endParaRPr lang="zh-CN" sz="1800" b="1" kern="100" dirty="0">
                        <a:solidFill>
                          <a:schemeClr val="bg1"/>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400"/>
                        </a:spcBef>
                        <a:spcAft>
                          <a:spcPts val="0"/>
                        </a:spcAft>
                      </a:pPr>
                      <a:r>
                        <a:rPr lang="en-US" sz="1600" b="1" kern="100" dirty="0">
                          <a:solidFill>
                            <a:schemeClr val="bg1"/>
                          </a:solidFill>
                          <a:latin typeface="Times New Roman" panose="02020603050405020304"/>
                          <a:ea typeface="宋体" panose="02010600030101010101" pitchFamily="2" charset="-122"/>
                          <a:cs typeface="宋体" panose="02010600030101010101" pitchFamily="2" charset="-122"/>
                        </a:rPr>
                        <a:t>2</a:t>
                      </a:r>
                      <a:r>
                        <a:rPr lang="zh-CN" sz="1600" b="1" kern="100" dirty="0">
                          <a:solidFill>
                            <a:schemeClr val="bg1"/>
                          </a:solidFill>
                          <a:latin typeface="Times New Roman" panose="02020603050405020304"/>
                          <a:ea typeface="宋体" panose="02010600030101010101" pitchFamily="2" charset="-122"/>
                          <a:cs typeface="Times New Roman" panose="02020603050405020304"/>
                        </a:rPr>
                        <a:t>处</a:t>
                      </a:r>
                      <a:r>
                        <a:rPr lang="en-US" sz="1600" b="1" kern="100" dirty="0">
                          <a:solidFill>
                            <a:schemeClr val="bg1"/>
                          </a:solidFill>
                          <a:latin typeface="Times New Roman" panose="02020603050405020304"/>
                          <a:ea typeface="宋体" panose="02010600030101010101" pitchFamily="2" charset="-122"/>
                          <a:cs typeface="宋体" panose="02010600030101010101" pitchFamily="2" charset="-122"/>
                        </a:rPr>
                        <a:t>/4</a:t>
                      </a:r>
                      <a:r>
                        <a:rPr lang="zh-CN" sz="1600" b="1" kern="100" dirty="0">
                          <a:solidFill>
                            <a:schemeClr val="bg1"/>
                          </a:solidFill>
                          <a:latin typeface="Times New Roman" panose="02020603050405020304"/>
                          <a:ea typeface="宋体" panose="02010600030101010101" pitchFamily="2" charset="-122"/>
                          <a:cs typeface="Times New Roman" panose="02020603050405020304"/>
                        </a:rPr>
                        <a:t>个</a:t>
                      </a:r>
                      <a:endParaRPr lang="zh-CN" sz="1800" b="1" kern="100" dirty="0">
                        <a:solidFill>
                          <a:schemeClr val="bg1"/>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400"/>
                        </a:spcBef>
                        <a:spcAft>
                          <a:spcPts val="0"/>
                        </a:spcAft>
                      </a:pPr>
                      <a:r>
                        <a:rPr lang="zh-CN" sz="1600" b="1" kern="100">
                          <a:solidFill>
                            <a:schemeClr val="bg1"/>
                          </a:solidFill>
                          <a:latin typeface="Times New Roman" panose="02020603050405020304"/>
                          <a:ea typeface="宋体" panose="02010600030101010101" pitchFamily="2" charset="-122"/>
                          <a:cs typeface="Times New Roman" panose="02020603050405020304"/>
                        </a:rPr>
                        <a:t>非省界</a:t>
                      </a:r>
                      <a:r>
                        <a:rPr lang="en-US" sz="1600" b="1" kern="100">
                          <a:solidFill>
                            <a:schemeClr val="bg1"/>
                          </a:solidFill>
                          <a:latin typeface="Times New Roman" panose="02020603050405020304"/>
                          <a:ea typeface="宋体" panose="02010600030101010101" pitchFamily="2" charset="-122"/>
                          <a:cs typeface="宋体" panose="02010600030101010101" pitchFamily="2" charset="-122"/>
                        </a:rPr>
                        <a:t>4</a:t>
                      </a:r>
                      <a:r>
                        <a:rPr lang="zh-CN" sz="1600" b="1" kern="100">
                          <a:solidFill>
                            <a:schemeClr val="bg1"/>
                          </a:solidFill>
                          <a:latin typeface="Times New Roman" panose="02020603050405020304"/>
                          <a:ea typeface="宋体" panose="02010600030101010101" pitchFamily="2" charset="-122"/>
                          <a:cs typeface="Times New Roman" panose="02020603050405020304"/>
                        </a:rPr>
                        <a:t>个</a:t>
                      </a:r>
                      <a:endParaRPr lang="zh-CN" sz="1800" b="1" kern="100">
                        <a:solidFill>
                          <a:schemeClr val="bg1"/>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89934">
                <a:tc vMerge="1">
                  <a:tcPr/>
                </a:tc>
                <a:tc vMerge="1">
                  <a:tcPr/>
                </a:tc>
                <a:tc>
                  <a:txBody>
                    <a:bodyPr/>
                    <a:lstStyle/>
                    <a:p>
                      <a:pPr algn="ctr">
                        <a:lnSpc>
                          <a:spcPct val="150000"/>
                        </a:lnSpc>
                        <a:spcBef>
                          <a:spcPts val="400"/>
                        </a:spcBef>
                        <a:spcAft>
                          <a:spcPts val="0"/>
                        </a:spcAft>
                      </a:pPr>
                      <a:r>
                        <a:rPr lang="zh-CN" sz="1600" b="1" kern="100" dirty="0">
                          <a:solidFill>
                            <a:schemeClr val="bg1"/>
                          </a:solidFill>
                          <a:latin typeface="Times New Roman" panose="02020603050405020304"/>
                          <a:ea typeface="宋体" panose="02010600030101010101" pitchFamily="2" charset="-122"/>
                          <a:cs typeface="Times New Roman" panose="02020603050405020304"/>
                        </a:rPr>
                        <a:t>小计</a:t>
                      </a:r>
                      <a:endParaRPr lang="zh-CN" sz="1800" b="1" kern="100" dirty="0">
                        <a:solidFill>
                          <a:schemeClr val="bg1"/>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400"/>
                        </a:spcBef>
                        <a:spcAft>
                          <a:spcPts val="0"/>
                        </a:spcAft>
                      </a:pPr>
                      <a:r>
                        <a:rPr lang="en-US" sz="1600" b="1" kern="100" dirty="0">
                          <a:solidFill>
                            <a:schemeClr val="bg1"/>
                          </a:solidFill>
                          <a:latin typeface="Times New Roman" panose="02020603050405020304"/>
                          <a:ea typeface="宋体" panose="02010600030101010101" pitchFamily="2" charset="-122"/>
                          <a:cs typeface="宋体" panose="02010600030101010101" pitchFamily="2" charset="-122"/>
                        </a:rPr>
                        <a:t>402</a:t>
                      </a:r>
                      <a:r>
                        <a:rPr lang="zh-CN" sz="1600" b="1" kern="100" dirty="0">
                          <a:solidFill>
                            <a:schemeClr val="bg1"/>
                          </a:solidFill>
                          <a:latin typeface="Times New Roman" panose="02020603050405020304"/>
                          <a:ea typeface="宋体" panose="02010600030101010101" pitchFamily="2" charset="-122"/>
                          <a:cs typeface="Times New Roman" panose="02020603050405020304"/>
                        </a:rPr>
                        <a:t>处</a:t>
                      </a:r>
                      <a:r>
                        <a:rPr lang="en-US" sz="1600" b="1" kern="100" dirty="0">
                          <a:solidFill>
                            <a:schemeClr val="bg1"/>
                          </a:solidFill>
                          <a:latin typeface="Times New Roman" panose="02020603050405020304"/>
                          <a:ea typeface="宋体" panose="02010600030101010101" pitchFamily="2" charset="-122"/>
                          <a:cs typeface="宋体" panose="02010600030101010101" pitchFamily="2" charset="-122"/>
                        </a:rPr>
                        <a:t>/805</a:t>
                      </a:r>
                      <a:r>
                        <a:rPr lang="zh-CN" sz="1600" b="1" kern="100" dirty="0">
                          <a:solidFill>
                            <a:schemeClr val="bg1"/>
                          </a:solidFill>
                          <a:latin typeface="Times New Roman" panose="02020603050405020304"/>
                          <a:ea typeface="宋体" panose="02010600030101010101" pitchFamily="2" charset="-122"/>
                          <a:cs typeface="Times New Roman" panose="02020603050405020304"/>
                        </a:rPr>
                        <a:t>个</a:t>
                      </a:r>
                      <a:endParaRPr lang="zh-CN" sz="1800" b="1" kern="100" dirty="0">
                        <a:solidFill>
                          <a:schemeClr val="bg1"/>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400"/>
                        </a:spcBef>
                        <a:spcAft>
                          <a:spcPts val="0"/>
                        </a:spcAft>
                      </a:pPr>
                      <a:r>
                        <a:rPr lang="zh-CN" sz="1600" b="1" kern="100" dirty="0">
                          <a:solidFill>
                            <a:schemeClr val="bg1"/>
                          </a:solidFill>
                          <a:latin typeface="Times New Roman" panose="02020603050405020304"/>
                          <a:ea typeface="宋体" panose="02010600030101010101" pitchFamily="2" charset="-122"/>
                          <a:cs typeface="Times New Roman" panose="02020603050405020304"/>
                        </a:rPr>
                        <a:t>省界</a:t>
                      </a:r>
                      <a:r>
                        <a:rPr lang="en-US" sz="1600" b="1" kern="100" dirty="0">
                          <a:solidFill>
                            <a:schemeClr val="bg1"/>
                          </a:solidFill>
                          <a:latin typeface="Times New Roman" panose="02020603050405020304"/>
                          <a:ea typeface="宋体" panose="02010600030101010101" pitchFamily="2" charset="-122"/>
                          <a:cs typeface="宋体" panose="02010600030101010101" pitchFamily="2" charset="-122"/>
                        </a:rPr>
                        <a:t>50</a:t>
                      </a:r>
                      <a:r>
                        <a:rPr lang="zh-CN" sz="1600" b="1" kern="100" dirty="0">
                          <a:solidFill>
                            <a:schemeClr val="bg1"/>
                          </a:solidFill>
                          <a:latin typeface="Times New Roman" panose="02020603050405020304"/>
                          <a:ea typeface="宋体" panose="02010600030101010101" pitchFamily="2" charset="-122"/>
                          <a:cs typeface="Times New Roman" panose="02020603050405020304"/>
                        </a:rPr>
                        <a:t>个，非省界</a:t>
                      </a:r>
                      <a:r>
                        <a:rPr lang="en-US" sz="1600" b="1" kern="100" dirty="0">
                          <a:solidFill>
                            <a:schemeClr val="bg1"/>
                          </a:solidFill>
                          <a:latin typeface="Times New Roman" panose="02020603050405020304"/>
                          <a:ea typeface="宋体" panose="02010600030101010101" pitchFamily="2" charset="-122"/>
                          <a:cs typeface="宋体" panose="02010600030101010101" pitchFamily="2" charset="-122"/>
                        </a:rPr>
                        <a:t>755</a:t>
                      </a:r>
                      <a:r>
                        <a:rPr lang="zh-CN" sz="1600" b="1" kern="100" dirty="0">
                          <a:solidFill>
                            <a:schemeClr val="bg1"/>
                          </a:solidFill>
                          <a:latin typeface="Times New Roman" panose="02020603050405020304"/>
                          <a:ea typeface="宋体" panose="02010600030101010101" pitchFamily="2" charset="-122"/>
                          <a:cs typeface="Times New Roman" panose="02020603050405020304"/>
                        </a:rPr>
                        <a:t>个</a:t>
                      </a:r>
                      <a:endParaRPr lang="zh-CN" sz="1800" b="1" kern="100" dirty="0">
                        <a:solidFill>
                          <a:schemeClr val="bg1"/>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89934">
                <a:tc>
                  <a:txBody>
                    <a:bodyPr/>
                    <a:lstStyle/>
                    <a:p>
                      <a:pPr algn="ctr">
                        <a:lnSpc>
                          <a:spcPct val="150000"/>
                        </a:lnSpc>
                        <a:spcBef>
                          <a:spcPts val="400"/>
                        </a:spcBef>
                        <a:spcAft>
                          <a:spcPts val="0"/>
                        </a:spcAft>
                      </a:pPr>
                      <a:r>
                        <a:rPr lang="en-US" sz="1600" b="1" kern="100">
                          <a:solidFill>
                            <a:schemeClr val="bg1"/>
                          </a:solidFill>
                          <a:latin typeface="Times New Roman" panose="02020603050405020304"/>
                          <a:ea typeface="宋体" panose="02010600030101010101" pitchFamily="2" charset="-122"/>
                          <a:cs typeface="宋体" panose="02010600030101010101" pitchFamily="2" charset="-122"/>
                        </a:rPr>
                        <a:t>2</a:t>
                      </a:r>
                      <a:endParaRPr lang="zh-CN" sz="1800" b="1" kern="100">
                        <a:solidFill>
                          <a:schemeClr val="bg1"/>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a:lnSpc>
                          <a:spcPct val="150000"/>
                        </a:lnSpc>
                        <a:spcBef>
                          <a:spcPts val="400"/>
                        </a:spcBef>
                        <a:spcAft>
                          <a:spcPts val="0"/>
                        </a:spcAft>
                      </a:pPr>
                      <a:r>
                        <a:rPr lang="zh-CN" sz="1600" b="1" kern="100" dirty="0">
                          <a:solidFill>
                            <a:schemeClr val="bg1"/>
                          </a:solidFill>
                          <a:latin typeface="Times New Roman" panose="02020603050405020304"/>
                          <a:ea typeface="宋体" panose="02010600030101010101" pitchFamily="2" charset="-122"/>
                          <a:cs typeface="Times New Roman" panose="02020603050405020304"/>
                        </a:rPr>
                        <a:t>汾平高速公路有限公司</a:t>
                      </a:r>
                      <a:endParaRPr lang="zh-CN" sz="1800" b="1" kern="100" dirty="0">
                        <a:solidFill>
                          <a:schemeClr val="bg1"/>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cPr/>
                </a:tc>
                <a:tc>
                  <a:txBody>
                    <a:bodyPr/>
                    <a:lstStyle/>
                    <a:p>
                      <a:pPr algn="ctr">
                        <a:lnSpc>
                          <a:spcPct val="150000"/>
                        </a:lnSpc>
                        <a:spcBef>
                          <a:spcPts val="400"/>
                        </a:spcBef>
                        <a:spcAft>
                          <a:spcPts val="0"/>
                        </a:spcAft>
                      </a:pPr>
                      <a:r>
                        <a:rPr lang="en-US" sz="1600" b="1" kern="100" dirty="0">
                          <a:solidFill>
                            <a:schemeClr val="bg1"/>
                          </a:solidFill>
                          <a:latin typeface="Times New Roman" panose="02020603050405020304"/>
                          <a:ea typeface="宋体" panose="02010600030101010101" pitchFamily="2" charset="-122"/>
                          <a:cs typeface="宋体" panose="02010600030101010101" pitchFamily="2" charset="-122"/>
                        </a:rPr>
                        <a:t>4</a:t>
                      </a:r>
                      <a:r>
                        <a:rPr lang="zh-CN" sz="1600" b="1" kern="100" dirty="0">
                          <a:solidFill>
                            <a:schemeClr val="bg1"/>
                          </a:solidFill>
                          <a:latin typeface="Times New Roman" panose="02020603050405020304"/>
                          <a:ea typeface="宋体" panose="02010600030101010101" pitchFamily="2" charset="-122"/>
                          <a:cs typeface="Times New Roman" panose="02020603050405020304"/>
                        </a:rPr>
                        <a:t>处</a:t>
                      </a:r>
                      <a:r>
                        <a:rPr lang="en-US" sz="1600" b="1" kern="100" dirty="0">
                          <a:solidFill>
                            <a:schemeClr val="bg1"/>
                          </a:solidFill>
                          <a:latin typeface="Times New Roman" panose="02020603050405020304"/>
                          <a:ea typeface="宋体" panose="02010600030101010101" pitchFamily="2" charset="-122"/>
                          <a:cs typeface="宋体" panose="02010600030101010101" pitchFamily="2" charset="-122"/>
                        </a:rPr>
                        <a:t>/8</a:t>
                      </a:r>
                      <a:r>
                        <a:rPr lang="zh-CN" sz="1600" b="1" kern="100" dirty="0">
                          <a:solidFill>
                            <a:schemeClr val="bg1"/>
                          </a:solidFill>
                          <a:latin typeface="Times New Roman" panose="02020603050405020304"/>
                          <a:ea typeface="宋体" panose="02010600030101010101" pitchFamily="2" charset="-122"/>
                          <a:cs typeface="Times New Roman" panose="02020603050405020304"/>
                        </a:rPr>
                        <a:t>个</a:t>
                      </a:r>
                      <a:endParaRPr lang="zh-CN" sz="1800" b="1" kern="100" dirty="0">
                        <a:solidFill>
                          <a:schemeClr val="bg1"/>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400"/>
                        </a:spcBef>
                        <a:spcAft>
                          <a:spcPts val="0"/>
                        </a:spcAft>
                      </a:pPr>
                      <a:r>
                        <a:rPr lang="zh-CN" sz="1600" b="1" kern="100" dirty="0">
                          <a:solidFill>
                            <a:schemeClr val="bg1"/>
                          </a:solidFill>
                          <a:latin typeface="Times New Roman" panose="02020603050405020304"/>
                          <a:ea typeface="宋体" panose="02010600030101010101" pitchFamily="2" charset="-122"/>
                          <a:cs typeface="Times New Roman" panose="02020603050405020304"/>
                        </a:rPr>
                        <a:t>非省界</a:t>
                      </a:r>
                      <a:r>
                        <a:rPr lang="en-US" sz="1600" b="1" kern="100" dirty="0">
                          <a:solidFill>
                            <a:schemeClr val="bg1"/>
                          </a:solidFill>
                          <a:latin typeface="Times New Roman" panose="02020603050405020304"/>
                          <a:ea typeface="宋体" panose="02010600030101010101" pitchFamily="2" charset="-122"/>
                          <a:cs typeface="宋体" panose="02010600030101010101" pitchFamily="2" charset="-122"/>
                        </a:rPr>
                        <a:t>8</a:t>
                      </a:r>
                      <a:r>
                        <a:rPr lang="zh-CN" sz="1600" b="1" kern="100" dirty="0">
                          <a:solidFill>
                            <a:schemeClr val="bg1"/>
                          </a:solidFill>
                          <a:latin typeface="Times New Roman" panose="02020603050405020304"/>
                          <a:ea typeface="宋体" panose="02010600030101010101" pitchFamily="2" charset="-122"/>
                          <a:cs typeface="Times New Roman" panose="02020603050405020304"/>
                        </a:rPr>
                        <a:t>个</a:t>
                      </a:r>
                      <a:endParaRPr lang="zh-CN" sz="1800" b="1" kern="100" dirty="0">
                        <a:solidFill>
                          <a:schemeClr val="bg1"/>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89934">
                <a:tc>
                  <a:txBody>
                    <a:bodyPr/>
                    <a:lstStyle/>
                    <a:p>
                      <a:pPr algn="ctr">
                        <a:lnSpc>
                          <a:spcPct val="150000"/>
                        </a:lnSpc>
                        <a:spcBef>
                          <a:spcPts val="400"/>
                        </a:spcBef>
                        <a:spcAft>
                          <a:spcPts val="0"/>
                        </a:spcAft>
                      </a:pPr>
                      <a:r>
                        <a:rPr lang="en-US" sz="1600" b="1" kern="100">
                          <a:solidFill>
                            <a:schemeClr val="bg1"/>
                          </a:solidFill>
                          <a:latin typeface="Times New Roman" panose="02020603050405020304"/>
                          <a:ea typeface="宋体" panose="02010600030101010101" pitchFamily="2" charset="-122"/>
                          <a:cs typeface="宋体" panose="02010600030101010101" pitchFamily="2" charset="-122"/>
                        </a:rPr>
                        <a:t>3</a:t>
                      </a:r>
                      <a:endParaRPr lang="zh-CN" sz="1800" b="1" kern="100">
                        <a:solidFill>
                          <a:schemeClr val="bg1"/>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a:lnSpc>
                          <a:spcPct val="150000"/>
                        </a:lnSpc>
                        <a:spcBef>
                          <a:spcPts val="400"/>
                        </a:spcBef>
                        <a:spcAft>
                          <a:spcPts val="0"/>
                        </a:spcAft>
                      </a:pPr>
                      <a:r>
                        <a:rPr lang="zh-CN" sz="1600" b="1" kern="100" dirty="0">
                          <a:solidFill>
                            <a:schemeClr val="bg1"/>
                          </a:solidFill>
                          <a:latin typeface="Times New Roman" panose="02020603050405020304"/>
                          <a:ea typeface="宋体" panose="02010600030101010101" pitchFamily="2" charset="-122"/>
                          <a:cs typeface="Times New Roman" panose="02020603050405020304"/>
                        </a:rPr>
                        <a:t>龙城高速公路有限责任公司</a:t>
                      </a:r>
                      <a:endParaRPr lang="zh-CN" sz="1800" b="1" kern="100" dirty="0">
                        <a:solidFill>
                          <a:schemeClr val="bg1"/>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cPr/>
                </a:tc>
                <a:tc>
                  <a:txBody>
                    <a:bodyPr/>
                    <a:lstStyle/>
                    <a:p>
                      <a:pPr algn="ctr">
                        <a:lnSpc>
                          <a:spcPct val="150000"/>
                        </a:lnSpc>
                        <a:spcBef>
                          <a:spcPts val="400"/>
                        </a:spcBef>
                        <a:spcAft>
                          <a:spcPts val="0"/>
                        </a:spcAft>
                      </a:pPr>
                      <a:r>
                        <a:rPr lang="en-US" sz="1600" b="1" kern="100" dirty="0">
                          <a:solidFill>
                            <a:schemeClr val="bg1"/>
                          </a:solidFill>
                          <a:latin typeface="Times New Roman" panose="02020603050405020304"/>
                          <a:ea typeface="宋体" panose="02010600030101010101" pitchFamily="2" charset="-122"/>
                          <a:cs typeface="宋体" panose="02010600030101010101" pitchFamily="2" charset="-122"/>
                        </a:rPr>
                        <a:t>6</a:t>
                      </a:r>
                      <a:r>
                        <a:rPr lang="zh-CN" sz="1600" b="1" kern="100" dirty="0">
                          <a:solidFill>
                            <a:schemeClr val="bg1"/>
                          </a:solidFill>
                          <a:latin typeface="Times New Roman" panose="02020603050405020304"/>
                          <a:ea typeface="宋体" panose="02010600030101010101" pitchFamily="2" charset="-122"/>
                          <a:cs typeface="Times New Roman" panose="02020603050405020304"/>
                        </a:rPr>
                        <a:t>处</a:t>
                      </a:r>
                      <a:r>
                        <a:rPr lang="en-US" sz="1600" b="1" kern="100" dirty="0">
                          <a:solidFill>
                            <a:schemeClr val="bg1"/>
                          </a:solidFill>
                          <a:latin typeface="Times New Roman" panose="02020603050405020304"/>
                          <a:ea typeface="宋体" panose="02010600030101010101" pitchFamily="2" charset="-122"/>
                          <a:cs typeface="宋体" panose="02010600030101010101" pitchFamily="2" charset="-122"/>
                        </a:rPr>
                        <a:t>/12</a:t>
                      </a:r>
                      <a:r>
                        <a:rPr lang="zh-CN" sz="1600" b="1" kern="100" dirty="0">
                          <a:solidFill>
                            <a:schemeClr val="bg1"/>
                          </a:solidFill>
                          <a:latin typeface="Times New Roman" panose="02020603050405020304"/>
                          <a:ea typeface="宋体" panose="02010600030101010101" pitchFamily="2" charset="-122"/>
                          <a:cs typeface="Times New Roman" panose="02020603050405020304"/>
                        </a:rPr>
                        <a:t>个</a:t>
                      </a:r>
                      <a:endParaRPr lang="zh-CN" sz="1800" b="1" kern="100" dirty="0">
                        <a:solidFill>
                          <a:schemeClr val="bg1"/>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400"/>
                        </a:spcBef>
                        <a:spcAft>
                          <a:spcPts val="0"/>
                        </a:spcAft>
                      </a:pPr>
                      <a:r>
                        <a:rPr lang="zh-CN" sz="1600" b="1" kern="100" dirty="0">
                          <a:solidFill>
                            <a:schemeClr val="bg1"/>
                          </a:solidFill>
                          <a:latin typeface="Times New Roman" panose="02020603050405020304"/>
                          <a:ea typeface="宋体" panose="02010600030101010101" pitchFamily="2" charset="-122"/>
                          <a:cs typeface="Times New Roman" panose="02020603050405020304"/>
                        </a:rPr>
                        <a:t>非省界</a:t>
                      </a:r>
                      <a:r>
                        <a:rPr lang="en-US" sz="1600" b="1" kern="100" dirty="0">
                          <a:solidFill>
                            <a:schemeClr val="bg1"/>
                          </a:solidFill>
                          <a:latin typeface="Times New Roman" panose="02020603050405020304"/>
                          <a:ea typeface="宋体" panose="02010600030101010101" pitchFamily="2" charset="-122"/>
                          <a:cs typeface="宋体" panose="02010600030101010101" pitchFamily="2" charset="-122"/>
                        </a:rPr>
                        <a:t>12</a:t>
                      </a:r>
                      <a:r>
                        <a:rPr lang="zh-CN" sz="1600" b="1" kern="100" dirty="0">
                          <a:solidFill>
                            <a:schemeClr val="bg1"/>
                          </a:solidFill>
                          <a:latin typeface="Times New Roman" panose="02020603050405020304"/>
                          <a:ea typeface="宋体" panose="02010600030101010101" pitchFamily="2" charset="-122"/>
                          <a:cs typeface="Times New Roman" panose="02020603050405020304"/>
                        </a:rPr>
                        <a:t>个</a:t>
                      </a:r>
                      <a:endParaRPr lang="zh-CN" sz="1800" b="1" kern="100" dirty="0">
                        <a:solidFill>
                          <a:schemeClr val="bg1"/>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98560">
                <a:tc>
                  <a:txBody>
                    <a:bodyPr/>
                    <a:lstStyle/>
                    <a:p>
                      <a:pPr algn="ctr">
                        <a:lnSpc>
                          <a:spcPct val="150000"/>
                        </a:lnSpc>
                        <a:spcBef>
                          <a:spcPts val="400"/>
                        </a:spcBef>
                        <a:spcAft>
                          <a:spcPts val="0"/>
                        </a:spcAft>
                      </a:pPr>
                      <a:r>
                        <a:rPr lang="en-US" sz="1600" b="1" kern="100">
                          <a:solidFill>
                            <a:schemeClr val="bg1"/>
                          </a:solidFill>
                          <a:latin typeface="Times New Roman" panose="02020603050405020304"/>
                          <a:ea typeface="宋体" panose="02010600030101010101" pitchFamily="2" charset="-122"/>
                          <a:cs typeface="宋体" panose="02010600030101010101" pitchFamily="2" charset="-122"/>
                        </a:rPr>
                        <a:t>4</a:t>
                      </a:r>
                      <a:endParaRPr lang="zh-CN" sz="1800" b="1" kern="100">
                        <a:solidFill>
                          <a:schemeClr val="bg1"/>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a:lnSpc>
                          <a:spcPct val="150000"/>
                        </a:lnSpc>
                        <a:spcBef>
                          <a:spcPts val="400"/>
                        </a:spcBef>
                        <a:spcAft>
                          <a:spcPts val="0"/>
                        </a:spcAft>
                      </a:pPr>
                      <a:r>
                        <a:rPr lang="zh-CN" sz="1600" b="1" kern="100" dirty="0">
                          <a:solidFill>
                            <a:schemeClr val="bg1"/>
                          </a:solidFill>
                          <a:latin typeface="Times New Roman" panose="02020603050405020304"/>
                          <a:ea typeface="宋体" panose="02010600030101010101" pitchFamily="2" charset="-122"/>
                          <a:cs typeface="Times New Roman" panose="02020603050405020304"/>
                        </a:rPr>
                        <a:t>山西悦达京大高速公路</a:t>
                      </a:r>
                      <a:r>
                        <a:rPr lang="zh-CN" sz="1600" b="1" kern="100" dirty="0" smtClean="0">
                          <a:solidFill>
                            <a:schemeClr val="bg1"/>
                          </a:solidFill>
                          <a:latin typeface="Times New Roman" panose="02020603050405020304"/>
                          <a:ea typeface="宋体" panose="02010600030101010101" pitchFamily="2" charset="-122"/>
                          <a:cs typeface="Times New Roman" panose="02020603050405020304"/>
                        </a:rPr>
                        <a:t>有限公司</a:t>
                      </a:r>
                      <a:endParaRPr lang="zh-CN" sz="1800" b="1" kern="100" dirty="0">
                        <a:solidFill>
                          <a:schemeClr val="bg1"/>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cPr/>
                </a:tc>
                <a:tc>
                  <a:txBody>
                    <a:bodyPr/>
                    <a:lstStyle/>
                    <a:p>
                      <a:pPr algn="ctr">
                        <a:lnSpc>
                          <a:spcPct val="150000"/>
                        </a:lnSpc>
                        <a:spcBef>
                          <a:spcPts val="400"/>
                        </a:spcBef>
                        <a:spcAft>
                          <a:spcPts val="0"/>
                        </a:spcAft>
                      </a:pPr>
                      <a:r>
                        <a:rPr lang="en-US" sz="1600" b="1" kern="100" dirty="0">
                          <a:solidFill>
                            <a:schemeClr val="bg1"/>
                          </a:solidFill>
                          <a:latin typeface="Times New Roman" panose="02020603050405020304"/>
                          <a:ea typeface="宋体" panose="02010600030101010101" pitchFamily="2" charset="-122"/>
                          <a:cs typeface="宋体" panose="02010600030101010101" pitchFamily="2" charset="-122"/>
                        </a:rPr>
                        <a:t>8</a:t>
                      </a:r>
                      <a:r>
                        <a:rPr lang="zh-CN" sz="1600" b="1" kern="100" dirty="0">
                          <a:solidFill>
                            <a:schemeClr val="bg1"/>
                          </a:solidFill>
                          <a:latin typeface="Times New Roman" panose="02020603050405020304"/>
                          <a:ea typeface="宋体" panose="02010600030101010101" pitchFamily="2" charset="-122"/>
                          <a:cs typeface="Times New Roman" panose="02020603050405020304"/>
                        </a:rPr>
                        <a:t>处</a:t>
                      </a:r>
                      <a:r>
                        <a:rPr lang="en-US" sz="1600" b="1" kern="100" dirty="0">
                          <a:solidFill>
                            <a:schemeClr val="bg1"/>
                          </a:solidFill>
                          <a:latin typeface="Times New Roman" panose="02020603050405020304"/>
                          <a:ea typeface="宋体" panose="02010600030101010101" pitchFamily="2" charset="-122"/>
                          <a:cs typeface="宋体" panose="02010600030101010101" pitchFamily="2" charset="-122"/>
                        </a:rPr>
                        <a:t>/16</a:t>
                      </a:r>
                      <a:r>
                        <a:rPr lang="zh-CN" sz="1600" b="1" kern="100" dirty="0">
                          <a:solidFill>
                            <a:schemeClr val="bg1"/>
                          </a:solidFill>
                          <a:latin typeface="Times New Roman" panose="02020603050405020304"/>
                          <a:ea typeface="宋体" panose="02010600030101010101" pitchFamily="2" charset="-122"/>
                          <a:cs typeface="Times New Roman" panose="02020603050405020304"/>
                        </a:rPr>
                        <a:t>个</a:t>
                      </a:r>
                      <a:endParaRPr lang="zh-CN" sz="1800" b="1" kern="100" dirty="0">
                        <a:solidFill>
                          <a:schemeClr val="bg1"/>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400"/>
                        </a:spcBef>
                        <a:spcAft>
                          <a:spcPts val="0"/>
                        </a:spcAft>
                      </a:pPr>
                      <a:r>
                        <a:rPr lang="zh-CN" sz="1600" b="1" kern="100" dirty="0">
                          <a:solidFill>
                            <a:schemeClr val="bg1"/>
                          </a:solidFill>
                          <a:latin typeface="Times New Roman" panose="02020603050405020304"/>
                          <a:ea typeface="宋体" panose="02010600030101010101" pitchFamily="2" charset="-122"/>
                          <a:cs typeface="Times New Roman" panose="02020603050405020304"/>
                        </a:rPr>
                        <a:t>省界</a:t>
                      </a:r>
                      <a:r>
                        <a:rPr lang="en-US" sz="1600" b="1" kern="100" dirty="0">
                          <a:solidFill>
                            <a:schemeClr val="bg1"/>
                          </a:solidFill>
                          <a:latin typeface="Times New Roman" panose="02020603050405020304"/>
                          <a:ea typeface="宋体" panose="02010600030101010101" pitchFamily="2" charset="-122"/>
                          <a:cs typeface="宋体" panose="02010600030101010101" pitchFamily="2" charset="-122"/>
                        </a:rPr>
                        <a:t>2</a:t>
                      </a:r>
                      <a:r>
                        <a:rPr lang="zh-CN" sz="1600" b="1" kern="100" dirty="0">
                          <a:solidFill>
                            <a:schemeClr val="bg1"/>
                          </a:solidFill>
                          <a:latin typeface="Times New Roman" panose="02020603050405020304"/>
                          <a:ea typeface="宋体" panose="02010600030101010101" pitchFamily="2" charset="-122"/>
                          <a:cs typeface="Times New Roman" panose="02020603050405020304"/>
                        </a:rPr>
                        <a:t>个，非省界</a:t>
                      </a:r>
                      <a:r>
                        <a:rPr lang="en-US" sz="1600" b="1" kern="100" dirty="0">
                          <a:solidFill>
                            <a:schemeClr val="bg1"/>
                          </a:solidFill>
                          <a:latin typeface="Times New Roman" panose="02020603050405020304"/>
                          <a:ea typeface="宋体" panose="02010600030101010101" pitchFamily="2" charset="-122"/>
                          <a:cs typeface="宋体" panose="02010600030101010101" pitchFamily="2" charset="-122"/>
                        </a:rPr>
                        <a:t>14</a:t>
                      </a:r>
                      <a:r>
                        <a:rPr lang="zh-CN" sz="1600" b="1" kern="100" dirty="0">
                          <a:solidFill>
                            <a:schemeClr val="bg1"/>
                          </a:solidFill>
                          <a:latin typeface="Times New Roman" panose="02020603050405020304"/>
                          <a:ea typeface="宋体" panose="02010600030101010101" pitchFamily="2" charset="-122"/>
                          <a:cs typeface="Times New Roman" panose="02020603050405020304"/>
                        </a:rPr>
                        <a:t>个</a:t>
                      </a:r>
                      <a:endParaRPr lang="zh-CN" sz="1800" b="1" kern="100" dirty="0">
                        <a:solidFill>
                          <a:schemeClr val="bg1"/>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98560">
                <a:tc>
                  <a:txBody>
                    <a:bodyPr/>
                    <a:lstStyle/>
                    <a:p>
                      <a:pPr algn="ctr">
                        <a:lnSpc>
                          <a:spcPct val="150000"/>
                        </a:lnSpc>
                        <a:spcBef>
                          <a:spcPts val="400"/>
                        </a:spcBef>
                        <a:spcAft>
                          <a:spcPts val="0"/>
                        </a:spcAft>
                      </a:pPr>
                      <a:r>
                        <a:rPr lang="en-US" sz="1600" b="1" kern="100">
                          <a:solidFill>
                            <a:schemeClr val="bg1"/>
                          </a:solidFill>
                          <a:latin typeface="Times New Roman" panose="02020603050405020304"/>
                          <a:ea typeface="宋体" panose="02010600030101010101" pitchFamily="2" charset="-122"/>
                          <a:cs typeface="宋体" panose="02010600030101010101" pitchFamily="2" charset="-122"/>
                        </a:rPr>
                        <a:t>5</a:t>
                      </a:r>
                      <a:endParaRPr lang="zh-CN" sz="1800" b="1" kern="100">
                        <a:solidFill>
                          <a:schemeClr val="bg1"/>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a:lnSpc>
                          <a:spcPct val="150000"/>
                        </a:lnSpc>
                        <a:spcBef>
                          <a:spcPts val="400"/>
                        </a:spcBef>
                        <a:spcAft>
                          <a:spcPts val="0"/>
                        </a:spcAft>
                      </a:pPr>
                      <a:r>
                        <a:rPr lang="zh-CN" sz="1600" b="1" kern="100" dirty="0">
                          <a:solidFill>
                            <a:schemeClr val="bg1"/>
                          </a:solidFill>
                          <a:latin typeface="Times New Roman" panose="02020603050405020304"/>
                          <a:ea typeface="宋体" panose="02010600030101010101" pitchFamily="2" charset="-122"/>
                          <a:cs typeface="Times New Roman" panose="02020603050405020304"/>
                        </a:rPr>
                        <a:t>阳五高速公路投资管理有限公司</a:t>
                      </a:r>
                      <a:endParaRPr lang="zh-CN" sz="1800" b="1" kern="100" dirty="0">
                        <a:solidFill>
                          <a:schemeClr val="bg1"/>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cPr/>
                </a:tc>
                <a:tc>
                  <a:txBody>
                    <a:bodyPr/>
                    <a:lstStyle/>
                    <a:p>
                      <a:pPr algn="ctr">
                        <a:lnSpc>
                          <a:spcPct val="150000"/>
                        </a:lnSpc>
                        <a:spcBef>
                          <a:spcPts val="400"/>
                        </a:spcBef>
                        <a:spcAft>
                          <a:spcPts val="0"/>
                        </a:spcAft>
                      </a:pPr>
                      <a:r>
                        <a:rPr lang="en-US" sz="1600" b="1" kern="100" dirty="0">
                          <a:solidFill>
                            <a:schemeClr val="bg1"/>
                          </a:solidFill>
                          <a:latin typeface="Times New Roman" panose="02020603050405020304"/>
                          <a:ea typeface="宋体" panose="02010600030101010101" pitchFamily="2" charset="-122"/>
                          <a:cs typeface="宋体" panose="02010600030101010101" pitchFamily="2" charset="-122"/>
                        </a:rPr>
                        <a:t>5</a:t>
                      </a:r>
                      <a:r>
                        <a:rPr lang="zh-CN" sz="1600" b="1" kern="100" dirty="0">
                          <a:solidFill>
                            <a:schemeClr val="bg1"/>
                          </a:solidFill>
                          <a:latin typeface="Times New Roman" panose="02020603050405020304"/>
                          <a:ea typeface="宋体" panose="02010600030101010101" pitchFamily="2" charset="-122"/>
                          <a:cs typeface="Times New Roman" panose="02020603050405020304"/>
                        </a:rPr>
                        <a:t>处</a:t>
                      </a:r>
                      <a:r>
                        <a:rPr lang="en-US" sz="1600" b="1" kern="100" dirty="0">
                          <a:solidFill>
                            <a:schemeClr val="bg1"/>
                          </a:solidFill>
                          <a:latin typeface="Times New Roman" panose="02020603050405020304"/>
                          <a:ea typeface="宋体" panose="02010600030101010101" pitchFamily="2" charset="-122"/>
                          <a:cs typeface="宋体" panose="02010600030101010101" pitchFamily="2" charset="-122"/>
                        </a:rPr>
                        <a:t>/10</a:t>
                      </a:r>
                      <a:r>
                        <a:rPr lang="zh-CN" sz="1600" b="1" kern="100" dirty="0">
                          <a:solidFill>
                            <a:schemeClr val="bg1"/>
                          </a:solidFill>
                          <a:latin typeface="Times New Roman" panose="02020603050405020304"/>
                          <a:ea typeface="宋体" panose="02010600030101010101" pitchFamily="2" charset="-122"/>
                          <a:cs typeface="Times New Roman" panose="02020603050405020304"/>
                        </a:rPr>
                        <a:t>个</a:t>
                      </a:r>
                      <a:endParaRPr lang="zh-CN" sz="1800" b="1" kern="100" dirty="0">
                        <a:solidFill>
                          <a:schemeClr val="bg1"/>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400"/>
                        </a:spcBef>
                        <a:spcAft>
                          <a:spcPts val="0"/>
                        </a:spcAft>
                      </a:pPr>
                      <a:r>
                        <a:rPr lang="zh-CN" sz="1600" b="1" kern="100" dirty="0">
                          <a:solidFill>
                            <a:schemeClr val="bg1"/>
                          </a:solidFill>
                          <a:latin typeface="Times New Roman" panose="02020603050405020304"/>
                          <a:ea typeface="宋体" panose="02010600030101010101" pitchFamily="2" charset="-122"/>
                          <a:cs typeface="Times New Roman" panose="02020603050405020304"/>
                        </a:rPr>
                        <a:t>非省界</a:t>
                      </a:r>
                      <a:r>
                        <a:rPr lang="en-US" sz="1600" b="1" kern="100" dirty="0">
                          <a:solidFill>
                            <a:schemeClr val="bg1"/>
                          </a:solidFill>
                          <a:latin typeface="Times New Roman" panose="02020603050405020304"/>
                          <a:ea typeface="宋体" panose="02010600030101010101" pitchFamily="2" charset="-122"/>
                          <a:cs typeface="宋体" panose="02010600030101010101" pitchFamily="2" charset="-122"/>
                        </a:rPr>
                        <a:t>10</a:t>
                      </a:r>
                      <a:r>
                        <a:rPr lang="zh-CN" sz="1600" b="1" kern="100" dirty="0">
                          <a:solidFill>
                            <a:schemeClr val="bg1"/>
                          </a:solidFill>
                          <a:latin typeface="Times New Roman" panose="02020603050405020304"/>
                          <a:ea typeface="宋体" panose="02010600030101010101" pitchFamily="2" charset="-122"/>
                          <a:cs typeface="Times New Roman" panose="02020603050405020304"/>
                        </a:rPr>
                        <a:t>个</a:t>
                      </a:r>
                      <a:endParaRPr lang="zh-CN" sz="1800" b="1" kern="100" dirty="0">
                        <a:solidFill>
                          <a:schemeClr val="bg1"/>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89934">
                <a:tc>
                  <a:txBody>
                    <a:bodyPr/>
                    <a:lstStyle/>
                    <a:p>
                      <a:pPr algn="ctr">
                        <a:lnSpc>
                          <a:spcPct val="150000"/>
                        </a:lnSpc>
                        <a:spcBef>
                          <a:spcPts val="400"/>
                        </a:spcBef>
                        <a:spcAft>
                          <a:spcPts val="0"/>
                        </a:spcAft>
                      </a:pPr>
                      <a:r>
                        <a:rPr lang="en-US" sz="1600" b="1" kern="100">
                          <a:solidFill>
                            <a:schemeClr val="bg1"/>
                          </a:solidFill>
                          <a:latin typeface="Times New Roman" panose="02020603050405020304"/>
                          <a:ea typeface="宋体" panose="02010600030101010101" pitchFamily="2" charset="-122"/>
                          <a:cs typeface="宋体" panose="02010600030101010101" pitchFamily="2" charset="-122"/>
                        </a:rPr>
                        <a:t>6</a:t>
                      </a:r>
                      <a:endParaRPr lang="zh-CN" sz="1800" b="1" kern="100">
                        <a:solidFill>
                          <a:schemeClr val="bg1"/>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a:lnSpc>
                          <a:spcPct val="150000"/>
                        </a:lnSpc>
                        <a:spcBef>
                          <a:spcPts val="400"/>
                        </a:spcBef>
                        <a:spcAft>
                          <a:spcPts val="0"/>
                        </a:spcAft>
                      </a:pPr>
                      <a:r>
                        <a:rPr lang="zh-CN" sz="1600" b="1" kern="100">
                          <a:solidFill>
                            <a:schemeClr val="bg1"/>
                          </a:solidFill>
                          <a:latin typeface="Times New Roman" panose="02020603050405020304"/>
                          <a:ea typeface="宋体" panose="02010600030101010101" pitchFamily="2" charset="-122"/>
                          <a:cs typeface="Times New Roman" panose="02020603050405020304"/>
                        </a:rPr>
                        <a:t>中交翼侯公司</a:t>
                      </a:r>
                      <a:endParaRPr lang="zh-CN" sz="1800" b="1" kern="100">
                        <a:solidFill>
                          <a:schemeClr val="bg1"/>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cPr/>
                </a:tc>
                <a:tc>
                  <a:txBody>
                    <a:bodyPr/>
                    <a:lstStyle/>
                    <a:p>
                      <a:pPr algn="ctr">
                        <a:lnSpc>
                          <a:spcPct val="150000"/>
                        </a:lnSpc>
                        <a:spcBef>
                          <a:spcPts val="400"/>
                        </a:spcBef>
                        <a:spcAft>
                          <a:spcPts val="0"/>
                        </a:spcAft>
                      </a:pPr>
                      <a:r>
                        <a:rPr lang="en-US" sz="1600" b="1" kern="100" dirty="0">
                          <a:solidFill>
                            <a:schemeClr val="bg1"/>
                          </a:solidFill>
                          <a:latin typeface="Times New Roman" panose="02020603050405020304"/>
                          <a:ea typeface="宋体" panose="02010600030101010101" pitchFamily="2" charset="-122"/>
                          <a:cs typeface="宋体" panose="02010600030101010101" pitchFamily="2" charset="-122"/>
                        </a:rPr>
                        <a:t>5</a:t>
                      </a:r>
                      <a:r>
                        <a:rPr lang="zh-CN" sz="1600" b="1" kern="100" dirty="0">
                          <a:solidFill>
                            <a:schemeClr val="bg1"/>
                          </a:solidFill>
                          <a:latin typeface="Times New Roman" panose="02020603050405020304"/>
                          <a:ea typeface="宋体" panose="02010600030101010101" pitchFamily="2" charset="-122"/>
                          <a:cs typeface="Times New Roman" panose="02020603050405020304"/>
                        </a:rPr>
                        <a:t>处</a:t>
                      </a:r>
                      <a:r>
                        <a:rPr lang="en-US" sz="1600" b="1" kern="100" dirty="0">
                          <a:solidFill>
                            <a:schemeClr val="bg1"/>
                          </a:solidFill>
                          <a:latin typeface="Times New Roman" panose="02020603050405020304"/>
                          <a:ea typeface="宋体" panose="02010600030101010101" pitchFamily="2" charset="-122"/>
                          <a:cs typeface="宋体" panose="02010600030101010101" pitchFamily="2" charset="-122"/>
                        </a:rPr>
                        <a:t>/10</a:t>
                      </a:r>
                      <a:r>
                        <a:rPr lang="zh-CN" sz="1600" b="1" kern="100" dirty="0">
                          <a:solidFill>
                            <a:schemeClr val="bg1"/>
                          </a:solidFill>
                          <a:latin typeface="Times New Roman" panose="02020603050405020304"/>
                          <a:ea typeface="宋体" panose="02010600030101010101" pitchFamily="2" charset="-122"/>
                          <a:cs typeface="Times New Roman" panose="02020603050405020304"/>
                        </a:rPr>
                        <a:t>个</a:t>
                      </a:r>
                      <a:endParaRPr lang="zh-CN" sz="1800" b="1" kern="100" dirty="0">
                        <a:solidFill>
                          <a:schemeClr val="bg1"/>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400"/>
                        </a:spcBef>
                        <a:spcAft>
                          <a:spcPts val="0"/>
                        </a:spcAft>
                      </a:pPr>
                      <a:r>
                        <a:rPr lang="zh-CN" sz="1600" b="1" kern="100" dirty="0">
                          <a:solidFill>
                            <a:schemeClr val="bg1"/>
                          </a:solidFill>
                          <a:latin typeface="Times New Roman" panose="02020603050405020304"/>
                          <a:ea typeface="宋体" panose="02010600030101010101" pitchFamily="2" charset="-122"/>
                          <a:cs typeface="Times New Roman" panose="02020603050405020304"/>
                        </a:rPr>
                        <a:t>非省界</a:t>
                      </a:r>
                      <a:r>
                        <a:rPr lang="en-US" sz="1600" b="1" kern="100" dirty="0">
                          <a:solidFill>
                            <a:schemeClr val="bg1"/>
                          </a:solidFill>
                          <a:latin typeface="Times New Roman" panose="02020603050405020304"/>
                          <a:ea typeface="宋体" panose="02010600030101010101" pitchFamily="2" charset="-122"/>
                          <a:cs typeface="宋体" panose="02010600030101010101" pitchFamily="2" charset="-122"/>
                        </a:rPr>
                        <a:t>10</a:t>
                      </a:r>
                      <a:r>
                        <a:rPr lang="zh-CN" sz="1600" b="1" kern="100" dirty="0">
                          <a:solidFill>
                            <a:schemeClr val="bg1"/>
                          </a:solidFill>
                          <a:latin typeface="Times New Roman" panose="02020603050405020304"/>
                          <a:ea typeface="宋体" panose="02010600030101010101" pitchFamily="2" charset="-122"/>
                          <a:cs typeface="Times New Roman" panose="02020603050405020304"/>
                        </a:rPr>
                        <a:t>个</a:t>
                      </a:r>
                      <a:endParaRPr lang="zh-CN" sz="1800" b="1" kern="100" dirty="0">
                        <a:solidFill>
                          <a:schemeClr val="bg1"/>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89934">
                <a:tc gridSpan="3">
                  <a:txBody>
                    <a:bodyPr/>
                    <a:lstStyle/>
                    <a:p>
                      <a:pPr algn="ctr">
                        <a:lnSpc>
                          <a:spcPct val="150000"/>
                        </a:lnSpc>
                        <a:spcBef>
                          <a:spcPts val="400"/>
                        </a:spcBef>
                        <a:spcAft>
                          <a:spcPts val="0"/>
                        </a:spcAft>
                      </a:pPr>
                      <a:r>
                        <a:rPr lang="zh-CN" sz="1600" b="1" kern="100">
                          <a:solidFill>
                            <a:schemeClr val="bg1"/>
                          </a:solidFill>
                          <a:latin typeface="Times New Roman" panose="02020603050405020304"/>
                          <a:ea typeface="宋体" panose="02010600030101010101" pitchFamily="2" charset="-122"/>
                          <a:cs typeface="Times New Roman" panose="02020603050405020304"/>
                        </a:rPr>
                        <a:t>总计</a:t>
                      </a:r>
                      <a:endParaRPr lang="zh-CN" sz="1800" b="1" kern="100">
                        <a:solidFill>
                          <a:schemeClr val="bg1"/>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hMerge="1">
                  <a:tcPr/>
                </a:tc>
                <a:tc hMerge="1">
                  <a:tcPr/>
                </a:tc>
                <a:tc>
                  <a:txBody>
                    <a:bodyPr/>
                    <a:lstStyle/>
                    <a:p>
                      <a:pPr algn="ctr">
                        <a:lnSpc>
                          <a:spcPct val="150000"/>
                        </a:lnSpc>
                        <a:spcBef>
                          <a:spcPts val="400"/>
                        </a:spcBef>
                        <a:spcAft>
                          <a:spcPts val="0"/>
                        </a:spcAft>
                      </a:pPr>
                      <a:r>
                        <a:rPr lang="en-US" sz="1600" b="1" kern="100" dirty="0">
                          <a:solidFill>
                            <a:schemeClr val="bg1"/>
                          </a:solidFill>
                          <a:latin typeface="Times New Roman" panose="02020603050405020304"/>
                          <a:ea typeface="宋体" panose="02010600030101010101" pitchFamily="2" charset="-122"/>
                          <a:cs typeface="宋体" panose="02010600030101010101" pitchFamily="2" charset="-122"/>
                        </a:rPr>
                        <a:t>430</a:t>
                      </a:r>
                      <a:r>
                        <a:rPr lang="zh-CN" sz="1600" b="1" kern="100" dirty="0">
                          <a:solidFill>
                            <a:schemeClr val="bg1"/>
                          </a:solidFill>
                          <a:latin typeface="Times New Roman" panose="02020603050405020304"/>
                          <a:ea typeface="宋体" panose="02010600030101010101" pitchFamily="2" charset="-122"/>
                          <a:cs typeface="Times New Roman" panose="02020603050405020304"/>
                        </a:rPr>
                        <a:t>处</a:t>
                      </a:r>
                      <a:r>
                        <a:rPr lang="en-US" sz="1600" b="1" kern="100" dirty="0">
                          <a:solidFill>
                            <a:schemeClr val="bg1"/>
                          </a:solidFill>
                          <a:latin typeface="Times New Roman" panose="02020603050405020304"/>
                          <a:ea typeface="宋体" panose="02010600030101010101" pitchFamily="2" charset="-122"/>
                          <a:cs typeface="宋体" panose="02010600030101010101" pitchFamily="2" charset="-122"/>
                        </a:rPr>
                        <a:t>/861</a:t>
                      </a:r>
                      <a:r>
                        <a:rPr lang="zh-CN" sz="1600" b="1" kern="100" dirty="0">
                          <a:solidFill>
                            <a:schemeClr val="bg1"/>
                          </a:solidFill>
                          <a:latin typeface="Times New Roman" panose="02020603050405020304"/>
                          <a:ea typeface="宋体" panose="02010600030101010101" pitchFamily="2" charset="-122"/>
                          <a:cs typeface="Times New Roman" panose="02020603050405020304"/>
                        </a:rPr>
                        <a:t>个</a:t>
                      </a:r>
                      <a:endParaRPr lang="zh-CN" sz="1800" b="1" kern="100" dirty="0">
                        <a:solidFill>
                          <a:schemeClr val="bg1"/>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50000"/>
                        </a:lnSpc>
                        <a:spcBef>
                          <a:spcPts val="400"/>
                        </a:spcBef>
                        <a:spcAft>
                          <a:spcPts val="0"/>
                        </a:spcAft>
                      </a:pPr>
                      <a:r>
                        <a:rPr lang="zh-CN" sz="1600" b="1" kern="100" dirty="0">
                          <a:solidFill>
                            <a:schemeClr val="bg1"/>
                          </a:solidFill>
                          <a:latin typeface="Times New Roman" panose="02020603050405020304"/>
                          <a:ea typeface="宋体" panose="02010600030101010101" pitchFamily="2" charset="-122"/>
                          <a:cs typeface="Times New Roman" panose="02020603050405020304"/>
                        </a:rPr>
                        <a:t>省界</a:t>
                      </a:r>
                      <a:r>
                        <a:rPr lang="en-US" sz="1600" b="1" kern="100" dirty="0">
                          <a:solidFill>
                            <a:schemeClr val="bg1"/>
                          </a:solidFill>
                          <a:latin typeface="Times New Roman" panose="02020603050405020304"/>
                          <a:ea typeface="宋体" panose="02010600030101010101" pitchFamily="2" charset="-122"/>
                          <a:cs typeface="宋体" panose="02010600030101010101" pitchFamily="2" charset="-122"/>
                        </a:rPr>
                        <a:t>52</a:t>
                      </a:r>
                      <a:r>
                        <a:rPr lang="zh-CN" sz="1600" b="1" kern="100" dirty="0">
                          <a:solidFill>
                            <a:schemeClr val="bg1"/>
                          </a:solidFill>
                          <a:latin typeface="Times New Roman" panose="02020603050405020304"/>
                          <a:ea typeface="宋体" panose="02010600030101010101" pitchFamily="2" charset="-122"/>
                          <a:cs typeface="Times New Roman" panose="02020603050405020304"/>
                        </a:rPr>
                        <a:t>个，非省界</a:t>
                      </a:r>
                      <a:r>
                        <a:rPr lang="en-US" sz="1600" b="1" kern="100" dirty="0">
                          <a:solidFill>
                            <a:schemeClr val="bg1"/>
                          </a:solidFill>
                          <a:latin typeface="Times New Roman" panose="02020603050405020304"/>
                          <a:ea typeface="宋体" panose="02010600030101010101" pitchFamily="2" charset="-122"/>
                          <a:cs typeface="宋体" panose="02010600030101010101" pitchFamily="2" charset="-122"/>
                        </a:rPr>
                        <a:t>809</a:t>
                      </a:r>
                      <a:r>
                        <a:rPr lang="zh-CN" sz="1600" b="1" kern="100" dirty="0">
                          <a:solidFill>
                            <a:schemeClr val="bg1"/>
                          </a:solidFill>
                          <a:latin typeface="Times New Roman" panose="02020603050405020304"/>
                          <a:ea typeface="宋体" panose="02010600030101010101" pitchFamily="2" charset="-122"/>
                          <a:cs typeface="Times New Roman" panose="02020603050405020304"/>
                        </a:rPr>
                        <a:t>个</a:t>
                      </a:r>
                      <a:endParaRPr lang="zh-CN" sz="1800" b="1" kern="100" dirty="0">
                        <a:solidFill>
                          <a:schemeClr val="bg1"/>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r>
            </a:tbl>
          </a:graphicData>
        </a:graphic>
      </p:graphicFrame>
      <p:grpSp>
        <p:nvGrpSpPr>
          <p:cNvPr id="8" name="组合 11"/>
          <p:cNvGrpSpPr/>
          <p:nvPr/>
        </p:nvGrpSpPr>
        <p:grpSpPr>
          <a:xfrm>
            <a:off x="0" y="212785"/>
            <a:ext cx="3857607" cy="523220"/>
            <a:chOff x="0" y="220990"/>
            <a:chExt cx="3857607" cy="523220"/>
          </a:xfrm>
        </p:grpSpPr>
        <p:sp>
          <p:nvSpPr>
            <p:cNvPr id="13" name="燕尾形 2"/>
            <p:cNvSpPr/>
            <p:nvPr/>
          </p:nvSpPr>
          <p:spPr>
            <a:xfrm>
              <a:off x="335059" y="294640"/>
              <a:ext cx="302371" cy="375920"/>
            </a:xfrm>
            <a:prstGeom prst="chevron">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逐浪细阁体" panose="03000509000000000000" pitchFamily="65" charset="-122"/>
                <a:ea typeface="微软雅黑 Light" panose="020B0502040204020203" charset="-122"/>
                <a:sym typeface="逐浪细阁体" panose="03000509000000000000" pitchFamily="65" charset="-122"/>
              </a:endParaRPr>
            </a:p>
          </p:txBody>
        </p:sp>
        <p:sp>
          <p:nvSpPr>
            <p:cNvPr id="14" name="燕尾形 3"/>
            <p:cNvSpPr/>
            <p:nvPr/>
          </p:nvSpPr>
          <p:spPr>
            <a:xfrm>
              <a:off x="578181" y="294640"/>
              <a:ext cx="302371" cy="375920"/>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逐浪细阁体" panose="03000509000000000000" pitchFamily="65" charset="-122"/>
                <a:ea typeface="微软雅黑 Light" panose="020B0502040204020203" charset="-122"/>
                <a:sym typeface="逐浪细阁体" panose="03000509000000000000" pitchFamily="65" charset="-122"/>
              </a:endParaRPr>
            </a:p>
          </p:txBody>
        </p:sp>
        <p:sp>
          <p:nvSpPr>
            <p:cNvPr id="15" name="五边形 4"/>
            <p:cNvSpPr/>
            <p:nvPr/>
          </p:nvSpPr>
          <p:spPr>
            <a:xfrm>
              <a:off x="0" y="294640"/>
              <a:ext cx="416781" cy="375920"/>
            </a:xfrm>
            <a:prstGeom prst="homePlat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逐浪细阁体" panose="03000509000000000000" pitchFamily="65" charset="-122"/>
                <a:ea typeface="微软雅黑 Light" panose="020B0502040204020203" charset="-122"/>
                <a:sym typeface="逐浪细阁体" panose="03000509000000000000" pitchFamily="65" charset="-122"/>
              </a:endParaRPr>
            </a:p>
          </p:txBody>
        </p:sp>
        <p:sp>
          <p:nvSpPr>
            <p:cNvPr id="16" name="文本框 15"/>
            <p:cNvSpPr txBox="1"/>
            <p:nvPr/>
          </p:nvSpPr>
          <p:spPr>
            <a:xfrm>
              <a:off x="972489" y="220990"/>
              <a:ext cx="2885118" cy="523220"/>
            </a:xfrm>
            <a:prstGeom prst="rect">
              <a:avLst/>
            </a:prstGeom>
            <a:noFill/>
          </p:spPr>
          <p:txBody>
            <a:bodyPr wrap="square" rtlCol="0">
              <a:spAutoFit/>
            </a:bodyPr>
            <a:lstStyle/>
            <a:p>
              <a:r>
                <a:rPr lang="zh-CN" altLang="en-US" sz="2800" dirty="0" smtClean="0">
                  <a:solidFill>
                    <a:schemeClr val="tx1">
                      <a:lumMod val="65000"/>
                      <a:lumOff val="3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逐浪细阁体" panose="03000509000000000000" pitchFamily="65" charset="-122"/>
                </a:rPr>
                <a:t>总体技术方案</a:t>
              </a:r>
              <a:endParaRPr lang="zh-CN" altLang="en-US" sz="2800" dirty="0">
                <a:solidFill>
                  <a:schemeClr val="tx1">
                    <a:lumMod val="65000"/>
                    <a:lumOff val="3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逐浪细阁体" panose="03000509000000000000" pitchFamily="65" charset="-122"/>
              </a:endParaRPr>
            </a:p>
          </p:txBody>
        </p:sp>
      </p:grpSp>
      <p:sp>
        <p:nvSpPr>
          <p:cNvPr id="9" name="Content Placeholder 2"/>
          <p:cNvSpPr txBox="1"/>
          <p:nvPr/>
        </p:nvSpPr>
        <p:spPr>
          <a:xfrm>
            <a:off x="457297" y="575475"/>
            <a:ext cx="4967523" cy="648072"/>
          </a:xfrm>
          <a:prstGeom prst="rect">
            <a:avLst/>
          </a:prstGeom>
        </p:spPr>
        <p:txBody>
          <a:bodyPr vert="horz" lIns="96435" tIns="48218" rIns="96435" bIns="48218" rtlCol="0" anchor="t">
            <a:no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just">
              <a:lnSpc>
                <a:spcPct val="150000"/>
              </a:lnSpc>
              <a:spcBef>
                <a:spcPts val="0"/>
              </a:spcBef>
              <a:spcAft>
                <a:spcPts val="0"/>
              </a:spcAft>
            </a:pPr>
            <a:r>
              <a:rPr lang="en-US" altLang="zh-CN" sz="2400" b="1" dirty="0">
                <a:solidFill>
                  <a:schemeClr val="tx1">
                    <a:lumMod val="75000"/>
                    <a:lumOff val="2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ETC</a:t>
            </a:r>
            <a:r>
              <a:rPr lang="zh-CN" altLang="en-US" sz="2400" b="1" dirty="0">
                <a:solidFill>
                  <a:schemeClr val="tx1">
                    <a:lumMod val="75000"/>
                    <a:lumOff val="2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门架系统</a:t>
            </a:r>
            <a:endParaRPr lang="zh-CN" altLang="en-US" sz="2400" b="1" dirty="0">
              <a:solidFill>
                <a:schemeClr val="tx1">
                  <a:lumMod val="75000"/>
                  <a:lumOff val="2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14"/>
          <p:cNvSpPr txBox="1"/>
          <p:nvPr/>
        </p:nvSpPr>
        <p:spPr>
          <a:xfrm>
            <a:off x="4140465" y="354048"/>
            <a:ext cx="4776839" cy="583565"/>
          </a:xfrm>
          <a:prstGeom prst="rect">
            <a:avLst/>
          </a:prstGeom>
          <a:noFill/>
          <a:ln>
            <a:noFill/>
          </a:ln>
        </p:spPr>
        <p:txBody>
          <a:bodyPr wrap="square" rtlCol="0">
            <a:spAutoFit/>
          </a:bodyPr>
          <a:lstStyle/>
          <a:p>
            <a:r>
              <a:rPr lang="en-US" altLang="zh-CN" sz="3200" b="1" spc="300" dirty="0" smtClean="0">
                <a:solidFill>
                  <a:srgbClr val="193563"/>
                </a:solidFill>
                <a:latin typeface="交通标志专用字体" panose="02010800040101010101" pitchFamily="2" charset="-122"/>
                <a:ea typeface="交通标志专用字体" panose="02010800040101010101" pitchFamily="2" charset="-122"/>
              </a:rPr>
              <a:t> ETC</a:t>
            </a:r>
            <a:r>
              <a:rPr lang="zh-CN" altLang="en-US" sz="3200" b="1" spc="300" dirty="0" smtClean="0">
                <a:solidFill>
                  <a:srgbClr val="193563"/>
                </a:solidFill>
                <a:latin typeface="交通标志专用字体" panose="02010800040101010101" pitchFamily="2" charset="-122"/>
                <a:ea typeface="交通标志专用字体" panose="02010800040101010101" pitchFamily="2" charset="-122"/>
              </a:rPr>
              <a:t>门架系统构成</a:t>
            </a:r>
            <a:endParaRPr lang="zh-CN" altLang="en-US" sz="3200" b="1" spc="300" dirty="0">
              <a:solidFill>
                <a:srgbClr val="193563"/>
              </a:solidFill>
              <a:latin typeface="交通标志专用字体" panose="02010800040101010101" pitchFamily="2" charset="-122"/>
              <a:ea typeface="交通标志专用字体" panose="02010800040101010101" pitchFamily="2" charset="-122"/>
            </a:endParaRPr>
          </a:p>
        </p:txBody>
      </p:sp>
      <p:sp>
        <p:nvSpPr>
          <p:cNvPr id="11" name="矩形 10"/>
          <p:cNvSpPr/>
          <p:nvPr/>
        </p:nvSpPr>
        <p:spPr>
          <a:xfrm>
            <a:off x="0" y="1217295"/>
            <a:ext cx="12192000" cy="5650865"/>
          </a:xfrm>
          <a:prstGeom prst="rect">
            <a:avLst/>
          </a:prstGeom>
          <a:solidFill>
            <a:srgbClr val="193563"/>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319315" y="1595415"/>
            <a:ext cx="2728685" cy="3939540"/>
          </a:xfrm>
          <a:prstGeom prst="rect">
            <a:avLst/>
          </a:prstGeom>
        </p:spPr>
        <p:txBody>
          <a:bodyPr wrap="square">
            <a:spAutoFit/>
          </a:bodyPr>
          <a:lstStyle/>
          <a:p>
            <a:pPr>
              <a:lnSpc>
                <a:spcPts val="3000"/>
              </a:lnSpc>
            </a:pPr>
            <a:r>
              <a:rPr lang="en-US" altLang="zh-CN" sz="2200" b="1" dirty="0" smtClean="0">
                <a:solidFill>
                  <a:schemeClr val="bg1"/>
                </a:solidFill>
              </a:rPr>
              <a:t>    ETC</a:t>
            </a:r>
            <a:r>
              <a:rPr lang="zh-CN" altLang="en-US" sz="2200" b="1" dirty="0" smtClean="0">
                <a:solidFill>
                  <a:schemeClr val="bg1"/>
                </a:solidFill>
              </a:rPr>
              <a:t>门架系统由车道控制器、</a:t>
            </a:r>
            <a:r>
              <a:rPr lang="en-US" altLang="zh-CN" sz="2200" b="1" dirty="0" smtClean="0">
                <a:solidFill>
                  <a:schemeClr val="bg1"/>
                </a:solidFill>
              </a:rPr>
              <a:t>RSU</a:t>
            </a:r>
            <a:r>
              <a:rPr lang="zh-CN" altLang="en-US" sz="2200" b="1" dirty="0" smtClean="0">
                <a:solidFill>
                  <a:schemeClr val="bg1"/>
                </a:solidFill>
              </a:rPr>
              <a:t>、</a:t>
            </a:r>
            <a:r>
              <a:rPr lang="en-US" altLang="zh-CN" sz="2200" b="1" dirty="0" smtClean="0">
                <a:solidFill>
                  <a:schemeClr val="bg1"/>
                </a:solidFill>
              </a:rPr>
              <a:t>RSU</a:t>
            </a:r>
            <a:r>
              <a:rPr lang="zh-CN" altLang="en-US" sz="2200" b="1" dirty="0" smtClean="0">
                <a:solidFill>
                  <a:schemeClr val="bg1"/>
                </a:solidFill>
              </a:rPr>
              <a:t>天线控制器、高清摄像机、</a:t>
            </a:r>
            <a:r>
              <a:rPr lang="en-US" altLang="zh-CN" sz="2200" b="1" dirty="0" smtClean="0">
                <a:solidFill>
                  <a:schemeClr val="bg1"/>
                </a:solidFill>
              </a:rPr>
              <a:t> 300</a:t>
            </a:r>
            <a:r>
              <a:rPr lang="zh-CN" altLang="en-US" sz="2200" b="1" dirty="0" smtClean="0">
                <a:solidFill>
                  <a:schemeClr val="bg1"/>
                </a:solidFill>
              </a:rPr>
              <a:t>万像素车牌图像识别设备（主）、</a:t>
            </a:r>
            <a:r>
              <a:rPr lang="en-US" altLang="zh-CN" sz="2200" b="1" dirty="0" smtClean="0">
                <a:solidFill>
                  <a:schemeClr val="bg1"/>
                </a:solidFill>
              </a:rPr>
              <a:t> 900</a:t>
            </a:r>
            <a:r>
              <a:rPr lang="zh-CN" altLang="en-US" sz="2200" b="1" dirty="0" smtClean="0">
                <a:solidFill>
                  <a:schemeClr val="bg1"/>
                </a:solidFill>
              </a:rPr>
              <a:t>万像素车牌图像识别设备（备）、补光灯、后备电源（</a:t>
            </a:r>
            <a:r>
              <a:rPr lang="en-US" altLang="zh-CN" sz="2200" b="1" dirty="0" smtClean="0">
                <a:solidFill>
                  <a:schemeClr val="bg1"/>
                </a:solidFill>
              </a:rPr>
              <a:t>4h</a:t>
            </a:r>
            <a:r>
              <a:rPr lang="zh-CN" altLang="en-US" sz="2200" b="1" dirty="0" smtClean="0">
                <a:solidFill>
                  <a:schemeClr val="bg1"/>
                </a:solidFill>
              </a:rPr>
              <a:t>）、工业以太网交换机等构成。</a:t>
            </a:r>
            <a:endParaRPr lang="zh-CN" altLang="en-US" sz="2200" b="1" dirty="0">
              <a:solidFill>
                <a:schemeClr val="bg1"/>
              </a:solidFill>
            </a:endParaRPr>
          </a:p>
        </p:txBody>
      </p:sp>
      <p:pic>
        <p:nvPicPr>
          <p:cNvPr id="115715" name="Picture 3" descr="C:\Documents and Settings\wyq7\桌面\v6方案定后门架系统构成及流程图 Model (1).jpg"/>
          <p:cNvPicPr>
            <a:picLocks noChangeAspect="1" noChangeArrowheads="1"/>
          </p:cNvPicPr>
          <p:nvPr/>
        </p:nvPicPr>
        <p:blipFill>
          <a:blip r:embed="rId1" cstate="print">
            <a:duotone>
              <a:prstClr val="black"/>
              <a:srgbClr val="3399FF">
                <a:tint val="45000"/>
                <a:satMod val="400000"/>
              </a:srgbClr>
            </a:duotone>
          </a:blip>
          <a:srcRect l="1903" r="2768"/>
          <a:stretch>
            <a:fillRect/>
          </a:stretch>
        </p:blipFill>
        <p:spPr bwMode="auto">
          <a:xfrm>
            <a:off x="3280410" y="1341755"/>
            <a:ext cx="8693785" cy="5429250"/>
          </a:xfrm>
          <a:prstGeom prst="rect">
            <a:avLst/>
          </a:prstGeom>
          <a:noFill/>
        </p:spPr>
      </p:pic>
      <p:grpSp>
        <p:nvGrpSpPr>
          <p:cNvPr id="2" name="组合 11"/>
          <p:cNvGrpSpPr/>
          <p:nvPr/>
        </p:nvGrpSpPr>
        <p:grpSpPr>
          <a:xfrm>
            <a:off x="0" y="212785"/>
            <a:ext cx="3857607" cy="523220"/>
            <a:chOff x="0" y="220990"/>
            <a:chExt cx="3857607" cy="523220"/>
          </a:xfrm>
        </p:grpSpPr>
        <p:sp>
          <p:nvSpPr>
            <p:cNvPr id="13" name="燕尾形 2"/>
            <p:cNvSpPr/>
            <p:nvPr/>
          </p:nvSpPr>
          <p:spPr>
            <a:xfrm>
              <a:off x="335059" y="294640"/>
              <a:ext cx="302371" cy="375920"/>
            </a:xfrm>
            <a:prstGeom prst="chevron">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逐浪细阁体" panose="03000509000000000000" pitchFamily="65" charset="-122"/>
                <a:ea typeface="微软雅黑 Light" panose="020B0502040204020203" charset="-122"/>
                <a:sym typeface="逐浪细阁体" panose="03000509000000000000" pitchFamily="65" charset="-122"/>
              </a:endParaRPr>
            </a:p>
          </p:txBody>
        </p:sp>
        <p:sp>
          <p:nvSpPr>
            <p:cNvPr id="14" name="燕尾形 3"/>
            <p:cNvSpPr/>
            <p:nvPr/>
          </p:nvSpPr>
          <p:spPr>
            <a:xfrm>
              <a:off x="578181" y="294640"/>
              <a:ext cx="302371" cy="375920"/>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逐浪细阁体" panose="03000509000000000000" pitchFamily="65" charset="-122"/>
                <a:ea typeface="微软雅黑 Light" panose="020B0502040204020203" charset="-122"/>
                <a:sym typeface="逐浪细阁体" panose="03000509000000000000" pitchFamily="65" charset="-122"/>
              </a:endParaRPr>
            </a:p>
          </p:txBody>
        </p:sp>
        <p:sp>
          <p:nvSpPr>
            <p:cNvPr id="15" name="五边形 4"/>
            <p:cNvSpPr/>
            <p:nvPr/>
          </p:nvSpPr>
          <p:spPr>
            <a:xfrm>
              <a:off x="0" y="294640"/>
              <a:ext cx="416781" cy="375920"/>
            </a:xfrm>
            <a:prstGeom prst="homePlat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逐浪细阁体" panose="03000509000000000000" pitchFamily="65" charset="-122"/>
                <a:ea typeface="微软雅黑 Light" panose="020B0502040204020203" charset="-122"/>
                <a:sym typeface="逐浪细阁体" panose="03000509000000000000" pitchFamily="65" charset="-122"/>
              </a:endParaRPr>
            </a:p>
          </p:txBody>
        </p:sp>
        <p:sp>
          <p:nvSpPr>
            <p:cNvPr id="16" name="文本框 15"/>
            <p:cNvSpPr txBox="1"/>
            <p:nvPr/>
          </p:nvSpPr>
          <p:spPr>
            <a:xfrm>
              <a:off x="972489" y="220990"/>
              <a:ext cx="2885118" cy="523220"/>
            </a:xfrm>
            <a:prstGeom prst="rect">
              <a:avLst/>
            </a:prstGeom>
            <a:noFill/>
          </p:spPr>
          <p:txBody>
            <a:bodyPr wrap="square" rtlCol="0">
              <a:spAutoFit/>
            </a:bodyPr>
            <a:lstStyle/>
            <a:p>
              <a:r>
                <a:rPr lang="zh-CN" altLang="en-US" sz="2800" dirty="0" smtClean="0">
                  <a:solidFill>
                    <a:schemeClr val="tx1">
                      <a:lumMod val="65000"/>
                      <a:lumOff val="3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逐浪细阁体" panose="03000509000000000000" pitchFamily="65" charset="-122"/>
                </a:rPr>
                <a:t>总体技术方案</a:t>
              </a:r>
              <a:endParaRPr lang="zh-CN" altLang="en-US" sz="2800" dirty="0">
                <a:solidFill>
                  <a:schemeClr val="tx1">
                    <a:lumMod val="65000"/>
                    <a:lumOff val="3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逐浪细阁体" panose="03000509000000000000" pitchFamily="65" charset="-122"/>
              </a:endParaRPr>
            </a:p>
          </p:txBody>
        </p:sp>
      </p:grpSp>
      <p:sp>
        <p:nvSpPr>
          <p:cNvPr id="9" name="Content Placeholder 2"/>
          <p:cNvSpPr txBox="1"/>
          <p:nvPr/>
        </p:nvSpPr>
        <p:spPr>
          <a:xfrm>
            <a:off x="416657" y="662470"/>
            <a:ext cx="4967523" cy="648072"/>
          </a:xfrm>
          <a:prstGeom prst="rect">
            <a:avLst/>
          </a:prstGeom>
        </p:spPr>
        <p:txBody>
          <a:bodyPr vert="horz" lIns="96435" tIns="48218" rIns="96435" bIns="48218" rtlCol="0" anchor="t">
            <a:no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just">
              <a:lnSpc>
                <a:spcPct val="150000"/>
              </a:lnSpc>
              <a:spcBef>
                <a:spcPts val="0"/>
              </a:spcBef>
              <a:spcAft>
                <a:spcPts val="0"/>
              </a:spcAft>
            </a:pPr>
            <a:r>
              <a:rPr lang="en-US" altLang="zh-CN" sz="2400" b="1" dirty="0">
                <a:solidFill>
                  <a:schemeClr val="tx1">
                    <a:lumMod val="75000"/>
                    <a:lumOff val="2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ETC</a:t>
            </a:r>
            <a:r>
              <a:rPr lang="zh-CN" altLang="en-US" sz="2400" b="1" dirty="0">
                <a:solidFill>
                  <a:schemeClr val="tx1">
                    <a:lumMod val="75000"/>
                    <a:lumOff val="2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门架系统</a:t>
            </a:r>
            <a:endParaRPr lang="zh-CN" altLang="en-US" sz="2400" b="1" dirty="0">
              <a:solidFill>
                <a:schemeClr val="tx1">
                  <a:lumMod val="75000"/>
                  <a:lumOff val="2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0" y="1310640"/>
            <a:ext cx="12192000" cy="5480685"/>
          </a:xfrm>
          <a:prstGeom prst="rect">
            <a:avLst/>
          </a:prstGeom>
          <a:solidFill>
            <a:srgbClr val="193563"/>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MH_Entry_2"/>
          <p:cNvSpPr/>
          <p:nvPr>
            <p:custDataLst>
              <p:tags r:id="rId1"/>
            </p:custDataLst>
          </p:nvPr>
        </p:nvSpPr>
        <p:spPr>
          <a:xfrm>
            <a:off x="578605" y="1393680"/>
            <a:ext cx="4769063" cy="369332"/>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spAutoFit/>
          </a:bodyPr>
          <a:lstStyle/>
          <a:p>
            <a:r>
              <a:rPr lang="zh-CN" altLang="en-US" sz="2400" b="1" u="dotted" dirty="0" smtClean="0">
                <a:solidFill>
                  <a:srgbClr val="FF0000"/>
                </a:solidFill>
                <a:latin typeface="微软雅黑" panose="020B0503020204020204" pitchFamily="34" charset="-122"/>
                <a:ea typeface="微软雅黑" panose="020B0503020204020204" pitchFamily="34" charset="-122"/>
                <a:sym typeface="逐浪细阁体" panose="03000509000000000000" pitchFamily="65" charset="-122"/>
              </a:rPr>
              <a:t>一、</a:t>
            </a:r>
            <a:r>
              <a:rPr lang="zh-CN" altLang="zh-CN" sz="2400" b="1" u="dotted" dirty="0" smtClean="0">
                <a:solidFill>
                  <a:srgbClr val="FF0000"/>
                </a:solidFill>
                <a:latin typeface="微软雅黑" panose="020B0503020204020204" pitchFamily="34" charset="-122"/>
                <a:ea typeface="微软雅黑" panose="020B0503020204020204" pitchFamily="34" charset="-122"/>
              </a:rPr>
              <a:t>匝道</a:t>
            </a:r>
            <a:r>
              <a:rPr lang="zh-CN" altLang="zh-CN" sz="2400" b="1" u="dotted" dirty="0">
                <a:solidFill>
                  <a:srgbClr val="FF0000"/>
                </a:solidFill>
                <a:latin typeface="微软雅黑" panose="020B0503020204020204" pitchFamily="34" charset="-122"/>
                <a:ea typeface="微软雅黑" panose="020B0503020204020204" pitchFamily="34" charset="-122"/>
              </a:rPr>
              <a:t>站间</a:t>
            </a:r>
            <a:r>
              <a:rPr lang="en-US" altLang="zh-CN" sz="2400" b="1" u="dotted" dirty="0" smtClean="0">
                <a:solidFill>
                  <a:srgbClr val="FF0000"/>
                </a:solidFill>
                <a:latin typeface="微软雅黑" panose="020B0503020204020204" pitchFamily="34" charset="-122"/>
                <a:ea typeface="微软雅黑" panose="020B0503020204020204" pitchFamily="34" charset="-122"/>
              </a:rPr>
              <a:t>ETC</a:t>
            </a:r>
            <a:r>
              <a:rPr lang="zh-CN" altLang="en-US" sz="2400" b="1" u="dotted" dirty="0" smtClean="0">
                <a:solidFill>
                  <a:srgbClr val="FF0000"/>
                </a:solidFill>
                <a:latin typeface="微软雅黑" panose="020B0503020204020204" pitchFamily="34" charset="-122"/>
                <a:ea typeface="微软雅黑" panose="020B0503020204020204" pitchFamily="34" charset="-122"/>
              </a:rPr>
              <a:t>门架</a:t>
            </a:r>
            <a:r>
              <a:rPr lang="zh-CN" altLang="zh-CN" sz="2400" b="1" u="dotted" dirty="0" smtClean="0">
                <a:solidFill>
                  <a:srgbClr val="FF0000"/>
                </a:solidFill>
                <a:latin typeface="微软雅黑" panose="020B0503020204020204" pitchFamily="34" charset="-122"/>
                <a:ea typeface="微软雅黑" panose="020B0503020204020204" pitchFamily="34" charset="-122"/>
              </a:rPr>
              <a:t>收费</a:t>
            </a:r>
            <a:r>
              <a:rPr lang="zh-CN" altLang="en-US" sz="2400" b="1" u="dotted" dirty="0" smtClean="0">
                <a:solidFill>
                  <a:srgbClr val="FF0000"/>
                </a:solidFill>
                <a:latin typeface="微软雅黑" panose="020B0503020204020204" pitchFamily="34" charset="-122"/>
                <a:ea typeface="微软雅黑" panose="020B0503020204020204" pitchFamily="34" charset="-122"/>
              </a:rPr>
              <a:t>方式</a:t>
            </a:r>
            <a:endParaRPr lang="en-US" altLang="zh-CN" sz="2400" b="1" dirty="0">
              <a:solidFill>
                <a:srgbClr val="FF0000"/>
              </a:solidFill>
              <a:latin typeface="微软雅黑" panose="020B0503020204020204" pitchFamily="34" charset="-122"/>
              <a:ea typeface="微软雅黑" panose="020B0503020204020204" pitchFamily="34" charset="-122"/>
              <a:sym typeface="逐浪细阁体" panose="03000509000000000000" pitchFamily="65" charset="-122"/>
            </a:endParaRPr>
          </a:p>
        </p:txBody>
      </p:sp>
      <p:pic>
        <p:nvPicPr>
          <p:cNvPr id="10" name="Picture 2"/>
          <p:cNvPicPr>
            <a:picLocks noChangeAspect="1" noChangeArrowheads="1"/>
          </p:cNvPicPr>
          <p:nvPr/>
        </p:nvPicPr>
        <p:blipFill>
          <a:blip r:embed="rId2" cstate="print"/>
          <a:srcRect b="27815"/>
          <a:stretch>
            <a:fillRect/>
          </a:stretch>
        </p:blipFill>
        <p:spPr bwMode="auto">
          <a:xfrm>
            <a:off x="488255" y="3085232"/>
            <a:ext cx="11420475" cy="3045891"/>
          </a:xfrm>
          <a:prstGeom prst="rect">
            <a:avLst/>
          </a:prstGeom>
          <a:noFill/>
          <a:ln w="9525">
            <a:noFill/>
            <a:miter lim="800000"/>
            <a:headEnd/>
            <a:tailEnd/>
          </a:ln>
        </p:spPr>
      </p:pic>
      <p:sp>
        <p:nvSpPr>
          <p:cNvPr id="11" name="椭圆 10"/>
          <p:cNvSpPr/>
          <p:nvPr/>
        </p:nvSpPr>
        <p:spPr>
          <a:xfrm>
            <a:off x="3263408" y="3480919"/>
            <a:ext cx="199563" cy="18746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lIns="96433" tIns="48216" rIns="96433" bIns="48216" rtlCol="0" anchor="ctr"/>
          <a:lstStyle/>
          <a:p>
            <a:pPr algn="ctr"/>
            <a:endParaRPr lang="zh-CN" altLang="en-US"/>
          </a:p>
        </p:txBody>
      </p:sp>
      <p:sp>
        <p:nvSpPr>
          <p:cNvPr id="12" name="TextBox 11"/>
          <p:cNvSpPr txBox="1"/>
          <p:nvPr/>
        </p:nvSpPr>
        <p:spPr>
          <a:xfrm>
            <a:off x="777704" y="3581874"/>
            <a:ext cx="2045051" cy="651372"/>
          </a:xfrm>
          <a:prstGeom prst="rect">
            <a:avLst/>
          </a:prstGeom>
          <a:noFill/>
        </p:spPr>
        <p:txBody>
          <a:bodyPr wrap="square" lIns="96433" tIns="48216" rIns="96433" bIns="48216" rtlCol="0">
            <a:spAutoFit/>
          </a:bodyPr>
          <a:lstStyle/>
          <a:p>
            <a:pPr lvl="0" algn="ctr"/>
            <a:r>
              <a:rPr lang="zh-CN" altLang="en-US" dirty="0">
                <a:solidFill>
                  <a:prstClr val="black"/>
                </a:solidFill>
              </a:rPr>
              <a:t>识别</a:t>
            </a:r>
            <a:r>
              <a:rPr lang="en-US" altLang="zh-CN" dirty="0">
                <a:solidFill>
                  <a:prstClr val="black"/>
                </a:solidFill>
              </a:rPr>
              <a:t>ETC</a:t>
            </a:r>
            <a:r>
              <a:rPr lang="zh-CN" altLang="en-US" dirty="0">
                <a:solidFill>
                  <a:prstClr val="black"/>
                </a:solidFill>
              </a:rPr>
              <a:t>车辆</a:t>
            </a:r>
            <a:endParaRPr lang="en-US" altLang="zh-CN" dirty="0">
              <a:solidFill>
                <a:prstClr val="black"/>
              </a:solidFill>
            </a:endParaRPr>
          </a:p>
          <a:p>
            <a:pPr lvl="0" algn="ctr"/>
            <a:r>
              <a:rPr lang="zh-CN" altLang="en-US" dirty="0">
                <a:solidFill>
                  <a:prstClr val="black"/>
                </a:solidFill>
              </a:rPr>
              <a:t>快速通过</a:t>
            </a:r>
            <a:endParaRPr lang="zh-CN" altLang="en-US" dirty="0">
              <a:solidFill>
                <a:prstClr val="black"/>
              </a:solidFill>
            </a:endParaRPr>
          </a:p>
        </p:txBody>
      </p:sp>
      <p:pic>
        <p:nvPicPr>
          <p:cNvPr id="13" name="Picture 2"/>
          <p:cNvPicPr>
            <a:picLocks noChangeAspect="1" noChangeArrowheads="1"/>
          </p:cNvPicPr>
          <p:nvPr/>
        </p:nvPicPr>
        <p:blipFill>
          <a:blip r:embed="rId3" cstate="print"/>
          <a:srcRect/>
          <a:stretch>
            <a:fillRect/>
          </a:stretch>
        </p:blipFill>
        <p:spPr bwMode="auto">
          <a:xfrm>
            <a:off x="5027183" y="4569004"/>
            <a:ext cx="287931" cy="411307"/>
          </a:xfrm>
          <a:prstGeom prst="rect">
            <a:avLst/>
          </a:prstGeom>
          <a:noFill/>
          <a:ln w="9525">
            <a:noFill/>
            <a:miter lim="800000"/>
            <a:headEnd/>
            <a:tailEnd/>
          </a:ln>
        </p:spPr>
      </p:pic>
      <p:pic>
        <p:nvPicPr>
          <p:cNvPr id="14" name="Picture 3"/>
          <p:cNvPicPr>
            <a:picLocks noChangeAspect="1" noChangeArrowheads="1"/>
          </p:cNvPicPr>
          <p:nvPr/>
        </p:nvPicPr>
        <p:blipFill>
          <a:blip r:embed="rId4" cstate="print"/>
          <a:srcRect/>
          <a:stretch>
            <a:fillRect/>
          </a:stretch>
        </p:blipFill>
        <p:spPr bwMode="auto">
          <a:xfrm>
            <a:off x="5680241" y="4275277"/>
            <a:ext cx="225219" cy="409467"/>
          </a:xfrm>
          <a:prstGeom prst="rect">
            <a:avLst/>
          </a:prstGeom>
          <a:noFill/>
          <a:ln w="9525">
            <a:noFill/>
            <a:miter lim="800000"/>
            <a:headEnd/>
            <a:tailEnd/>
          </a:ln>
        </p:spPr>
      </p:pic>
      <p:sp>
        <p:nvSpPr>
          <p:cNvPr id="15" name="椭圆形标注 14"/>
          <p:cNvSpPr/>
          <p:nvPr/>
        </p:nvSpPr>
        <p:spPr>
          <a:xfrm>
            <a:off x="3108507" y="2077694"/>
            <a:ext cx="1844244" cy="575490"/>
          </a:xfrm>
          <a:prstGeom prst="wedgeEllipseCallout">
            <a:avLst>
              <a:gd name="adj1" fmla="val -46639"/>
              <a:gd name="adj2" fmla="val 47052"/>
            </a:avLst>
          </a:prstGeom>
        </p:spPr>
        <p:style>
          <a:lnRef idx="2">
            <a:schemeClr val="accent6"/>
          </a:lnRef>
          <a:fillRef idx="1">
            <a:schemeClr val="lt1"/>
          </a:fillRef>
          <a:effectRef idx="0">
            <a:schemeClr val="accent6"/>
          </a:effectRef>
          <a:fontRef idx="minor">
            <a:schemeClr val="dk1"/>
          </a:fontRef>
        </p:style>
        <p:txBody>
          <a:bodyPr lIns="96433" tIns="48216" rIns="96433" bIns="48216" rtlCol="0" anchor="ctr"/>
          <a:lstStyle/>
          <a:p>
            <a:pPr lvl="0" algn="ctr"/>
            <a:r>
              <a:rPr lang="zh-CN" altLang="en-US" dirty="0">
                <a:solidFill>
                  <a:prstClr val="black"/>
                </a:solidFill>
              </a:rPr>
              <a:t>我有</a:t>
            </a:r>
            <a:r>
              <a:rPr lang="en-US" altLang="zh-CN" dirty="0">
                <a:solidFill>
                  <a:prstClr val="black"/>
                </a:solidFill>
              </a:rPr>
              <a:t>ETC</a:t>
            </a:r>
            <a:r>
              <a:rPr lang="zh-CN" altLang="en-US" dirty="0">
                <a:solidFill>
                  <a:prstClr val="black"/>
                </a:solidFill>
              </a:rPr>
              <a:t>卡</a:t>
            </a:r>
            <a:endParaRPr lang="zh-CN" altLang="en-US" dirty="0">
              <a:solidFill>
                <a:prstClr val="black"/>
              </a:solidFill>
            </a:endParaRPr>
          </a:p>
        </p:txBody>
      </p:sp>
      <p:sp>
        <p:nvSpPr>
          <p:cNvPr id="16" name="TextBox 15"/>
          <p:cNvSpPr txBox="1"/>
          <p:nvPr/>
        </p:nvSpPr>
        <p:spPr>
          <a:xfrm>
            <a:off x="10072581" y="5151248"/>
            <a:ext cx="2045051" cy="651372"/>
          </a:xfrm>
          <a:prstGeom prst="rect">
            <a:avLst/>
          </a:prstGeom>
          <a:noFill/>
        </p:spPr>
        <p:txBody>
          <a:bodyPr wrap="square" lIns="96433" tIns="48216" rIns="96433" bIns="48216" rtlCol="0">
            <a:spAutoFit/>
          </a:bodyPr>
          <a:lstStyle/>
          <a:p>
            <a:pPr lvl="0" algn="ctr"/>
            <a:r>
              <a:rPr lang="zh-CN" altLang="en-US" dirty="0">
                <a:solidFill>
                  <a:prstClr val="black"/>
                </a:solidFill>
              </a:rPr>
              <a:t>收费站不扣费</a:t>
            </a:r>
            <a:endParaRPr lang="en-US" altLang="zh-CN" dirty="0">
              <a:solidFill>
                <a:prstClr val="black"/>
              </a:solidFill>
            </a:endParaRPr>
          </a:p>
          <a:p>
            <a:pPr lvl="0" algn="ctr"/>
            <a:r>
              <a:rPr lang="zh-CN" altLang="en-US" dirty="0">
                <a:solidFill>
                  <a:prstClr val="black"/>
                </a:solidFill>
              </a:rPr>
              <a:t>快速放行</a:t>
            </a:r>
            <a:endParaRPr lang="zh-CN" altLang="en-US" dirty="0">
              <a:solidFill>
                <a:prstClr val="black"/>
              </a:solidFill>
            </a:endParaRPr>
          </a:p>
        </p:txBody>
      </p:sp>
      <p:sp>
        <p:nvSpPr>
          <p:cNvPr id="17" name="椭圆 16"/>
          <p:cNvSpPr/>
          <p:nvPr/>
        </p:nvSpPr>
        <p:spPr>
          <a:xfrm>
            <a:off x="4956973" y="3814117"/>
            <a:ext cx="977801" cy="167422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lIns="96433" tIns="48216" rIns="96433" bIns="48216" rtlCol="0" anchor="ctr"/>
          <a:lstStyle/>
          <a:p>
            <a:pPr algn="ctr"/>
            <a:endParaRPr lang="zh-CN" altLang="en-US"/>
          </a:p>
        </p:txBody>
      </p:sp>
      <p:cxnSp>
        <p:nvCxnSpPr>
          <p:cNvPr id="18" name="直接连接符 17"/>
          <p:cNvCxnSpPr>
            <a:stCxn id="17" idx="0"/>
          </p:cNvCxnSpPr>
          <p:nvPr/>
        </p:nvCxnSpPr>
        <p:spPr>
          <a:xfrm rot="5400000" flipH="1" flipV="1">
            <a:off x="5464079" y="3377458"/>
            <a:ext cx="418454" cy="454864"/>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直接连接符 18"/>
          <p:cNvCxnSpPr/>
          <p:nvPr/>
        </p:nvCxnSpPr>
        <p:spPr>
          <a:xfrm>
            <a:off x="5888855" y="3397880"/>
            <a:ext cx="936104" cy="0"/>
          </a:xfrm>
          <a:prstGeom prst="line">
            <a:avLst/>
          </a:prstGeom>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4585214" y="5500013"/>
            <a:ext cx="1721317" cy="651372"/>
          </a:xfrm>
          <a:prstGeom prst="rect">
            <a:avLst/>
          </a:prstGeom>
          <a:noFill/>
        </p:spPr>
        <p:txBody>
          <a:bodyPr wrap="square" lIns="96433" tIns="48216" rIns="96433" bIns="48216" rtlCol="0">
            <a:spAutoFit/>
          </a:bodyPr>
          <a:lstStyle/>
          <a:p>
            <a:pPr lvl="0" algn="ctr"/>
            <a:r>
              <a:rPr lang="zh-CN" altLang="en-US" dirty="0">
                <a:solidFill>
                  <a:prstClr val="black"/>
                </a:solidFill>
              </a:rPr>
              <a:t>扣除本</a:t>
            </a:r>
            <a:endParaRPr lang="en-US" altLang="zh-CN" dirty="0">
              <a:solidFill>
                <a:prstClr val="black"/>
              </a:solidFill>
            </a:endParaRPr>
          </a:p>
          <a:p>
            <a:pPr lvl="0" algn="ctr"/>
            <a:r>
              <a:rPr lang="zh-CN" altLang="en-US" dirty="0">
                <a:solidFill>
                  <a:prstClr val="black"/>
                </a:solidFill>
              </a:rPr>
              <a:t>段通行费</a:t>
            </a:r>
            <a:endParaRPr lang="en-US" altLang="zh-CN" dirty="0">
              <a:solidFill>
                <a:prstClr val="black"/>
              </a:solidFill>
            </a:endParaRPr>
          </a:p>
        </p:txBody>
      </p:sp>
      <p:sp>
        <p:nvSpPr>
          <p:cNvPr id="21" name="TextBox 20"/>
          <p:cNvSpPr txBox="1"/>
          <p:nvPr/>
        </p:nvSpPr>
        <p:spPr>
          <a:xfrm>
            <a:off x="5880178" y="2965832"/>
            <a:ext cx="1088798" cy="512872"/>
          </a:xfrm>
          <a:prstGeom prst="rect">
            <a:avLst/>
          </a:prstGeom>
          <a:noFill/>
        </p:spPr>
        <p:txBody>
          <a:bodyPr wrap="square" lIns="96433" tIns="48216" rIns="96433" bIns="48216" rtlCol="0">
            <a:spAutoFit/>
          </a:bodyPr>
          <a:lstStyle/>
          <a:p>
            <a:pPr>
              <a:lnSpc>
                <a:spcPct val="150000"/>
              </a:lnSpc>
            </a:pPr>
            <a:r>
              <a:rPr lang="en-US" altLang="zh-CN" dirty="0"/>
              <a:t>ETC</a:t>
            </a:r>
            <a:r>
              <a:rPr lang="zh-CN" altLang="en-US" dirty="0"/>
              <a:t>门架</a:t>
            </a:r>
            <a:endParaRPr lang="en-US" altLang="zh-CN" dirty="0"/>
          </a:p>
        </p:txBody>
      </p:sp>
      <p:sp>
        <p:nvSpPr>
          <p:cNvPr id="22" name="矩形 21"/>
          <p:cNvSpPr/>
          <p:nvPr/>
        </p:nvSpPr>
        <p:spPr>
          <a:xfrm>
            <a:off x="10353351" y="5917240"/>
            <a:ext cx="216024" cy="2160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矩形 22"/>
          <p:cNvSpPr/>
          <p:nvPr/>
        </p:nvSpPr>
        <p:spPr>
          <a:xfrm>
            <a:off x="3872631" y="3157240"/>
            <a:ext cx="216024" cy="2160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圆角矩形 23"/>
          <p:cNvSpPr/>
          <p:nvPr/>
        </p:nvSpPr>
        <p:spPr>
          <a:xfrm>
            <a:off x="3368575" y="4741416"/>
            <a:ext cx="6336704" cy="144016"/>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TextBox 24"/>
          <p:cNvSpPr txBox="1"/>
          <p:nvPr/>
        </p:nvSpPr>
        <p:spPr>
          <a:xfrm>
            <a:off x="2720503" y="3085232"/>
            <a:ext cx="1368152" cy="369332"/>
          </a:xfrm>
          <a:prstGeom prst="rect">
            <a:avLst/>
          </a:prstGeom>
          <a:noFill/>
        </p:spPr>
        <p:txBody>
          <a:bodyPr wrap="square" rtlCol="0">
            <a:spAutoFit/>
          </a:bodyPr>
          <a:lstStyle/>
          <a:p>
            <a:r>
              <a:rPr lang="zh-CN" altLang="en-US" b="1" dirty="0"/>
              <a:t>匝道收费站</a:t>
            </a:r>
            <a:endParaRPr lang="zh-CN" altLang="en-US" b="1" dirty="0"/>
          </a:p>
        </p:txBody>
      </p:sp>
      <p:sp>
        <p:nvSpPr>
          <p:cNvPr id="26" name="TextBox 25"/>
          <p:cNvSpPr txBox="1"/>
          <p:nvPr/>
        </p:nvSpPr>
        <p:spPr>
          <a:xfrm>
            <a:off x="9057207" y="5797288"/>
            <a:ext cx="1368152" cy="369332"/>
          </a:xfrm>
          <a:prstGeom prst="rect">
            <a:avLst/>
          </a:prstGeom>
          <a:noFill/>
        </p:spPr>
        <p:txBody>
          <a:bodyPr wrap="square" rtlCol="0">
            <a:spAutoFit/>
          </a:bodyPr>
          <a:lstStyle/>
          <a:p>
            <a:r>
              <a:rPr lang="zh-CN" altLang="en-US" b="1" dirty="0"/>
              <a:t>匝道收费站</a:t>
            </a:r>
            <a:endParaRPr lang="zh-CN" altLang="en-US" b="1" dirty="0"/>
          </a:p>
        </p:txBody>
      </p:sp>
      <p:pic>
        <p:nvPicPr>
          <p:cNvPr id="27" name="Picture 6" descr="C:\Users\Administrator\Desktop\2011121522_a7c8cf75fb2d2d616646VOtoA3F8q4bw.jpg"/>
          <p:cNvPicPr>
            <a:picLocks noChangeAspect="1" noChangeArrowheads="1"/>
          </p:cNvPicPr>
          <p:nvPr/>
        </p:nvPicPr>
        <p:blipFill>
          <a:blip r:embed="rId5" cstate="print"/>
          <a:stretch>
            <a:fillRect/>
          </a:stretch>
        </p:blipFill>
        <p:spPr bwMode="auto">
          <a:xfrm>
            <a:off x="1785055" y="2805463"/>
            <a:ext cx="716636" cy="460413"/>
          </a:xfrm>
          <a:prstGeom prst="rect">
            <a:avLst/>
          </a:prstGeom>
          <a:noFill/>
        </p:spPr>
      </p:pic>
      <p:pic>
        <p:nvPicPr>
          <p:cNvPr id="28"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624412" y="2221136"/>
            <a:ext cx="1393031" cy="884199"/>
          </a:xfrm>
          <a:prstGeom prst="rect">
            <a:avLst/>
          </a:prstGeom>
          <a:noFill/>
          <a:extLst>
            <a:ext uri="{909E8E84-426E-40DD-AFC4-6F175D3DCCD1}">
              <a14:hiddenFill xmlns:a14="http://schemas.microsoft.com/office/drawing/2010/main">
                <a:solidFill>
                  <a:srgbClr val="FFFFFF"/>
                </a:solidFill>
              </a14:hiddenFill>
            </a:ext>
          </a:extLst>
        </p:spPr>
      </p:pic>
      <p:grpSp>
        <p:nvGrpSpPr>
          <p:cNvPr id="6" name="组合 11"/>
          <p:cNvGrpSpPr/>
          <p:nvPr/>
        </p:nvGrpSpPr>
        <p:grpSpPr>
          <a:xfrm>
            <a:off x="0" y="212785"/>
            <a:ext cx="3857607" cy="523220"/>
            <a:chOff x="0" y="220990"/>
            <a:chExt cx="3857607" cy="523220"/>
          </a:xfrm>
        </p:grpSpPr>
        <p:sp>
          <p:nvSpPr>
            <p:cNvPr id="7" name="燕尾形 2"/>
            <p:cNvSpPr/>
            <p:nvPr/>
          </p:nvSpPr>
          <p:spPr>
            <a:xfrm>
              <a:off x="335059" y="294640"/>
              <a:ext cx="302371" cy="375920"/>
            </a:xfrm>
            <a:prstGeom prst="chevron">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逐浪细阁体" panose="03000509000000000000" pitchFamily="65" charset="-122"/>
                <a:ea typeface="微软雅黑 Light" panose="020B0502040204020203" charset="-122"/>
                <a:sym typeface="逐浪细阁体" panose="03000509000000000000" pitchFamily="65" charset="-122"/>
              </a:endParaRPr>
            </a:p>
          </p:txBody>
        </p:sp>
        <p:sp>
          <p:nvSpPr>
            <p:cNvPr id="29" name="燕尾形 3"/>
            <p:cNvSpPr/>
            <p:nvPr/>
          </p:nvSpPr>
          <p:spPr>
            <a:xfrm>
              <a:off x="578181" y="294640"/>
              <a:ext cx="302371" cy="375920"/>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逐浪细阁体" panose="03000509000000000000" pitchFamily="65" charset="-122"/>
                <a:ea typeface="微软雅黑 Light" panose="020B0502040204020203" charset="-122"/>
                <a:sym typeface="逐浪细阁体" panose="03000509000000000000" pitchFamily="65" charset="-122"/>
              </a:endParaRPr>
            </a:p>
          </p:txBody>
        </p:sp>
        <p:sp>
          <p:nvSpPr>
            <p:cNvPr id="30" name="五边形 4"/>
            <p:cNvSpPr/>
            <p:nvPr/>
          </p:nvSpPr>
          <p:spPr>
            <a:xfrm>
              <a:off x="0" y="294640"/>
              <a:ext cx="416781" cy="375920"/>
            </a:xfrm>
            <a:prstGeom prst="homePlat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逐浪细阁体" panose="03000509000000000000" pitchFamily="65" charset="-122"/>
                <a:ea typeface="微软雅黑 Light" panose="020B0502040204020203" charset="-122"/>
                <a:sym typeface="逐浪细阁体" panose="03000509000000000000" pitchFamily="65" charset="-122"/>
              </a:endParaRPr>
            </a:p>
          </p:txBody>
        </p:sp>
        <p:sp>
          <p:nvSpPr>
            <p:cNvPr id="31" name="文本框 30"/>
            <p:cNvSpPr txBox="1"/>
            <p:nvPr/>
          </p:nvSpPr>
          <p:spPr>
            <a:xfrm>
              <a:off x="972489" y="220990"/>
              <a:ext cx="2885118" cy="523220"/>
            </a:xfrm>
            <a:prstGeom prst="rect">
              <a:avLst/>
            </a:prstGeom>
            <a:noFill/>
          </p:spPr>
          <p:txBody>
            <a:bodyPr wrap="square" rtlCol="0">
              <a:spAutoFit/>
            </a:bodyPr>
            <a:lstStyle/>
            <a:p>
              <a:r>
                <a:rPr lang="zh-CN" altLang="en-US" sz="2800" dirty="0" smtClean="0">
                  <a:solidFill>
                    <a:schemeClr val="tx1">
                      <a:lumMod val="65000"/>
                      <a:lumOff val="3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逐浪细阁体" panose="03000509000000000000" pitchFamily="65" charset="-122"/>
                </a:rPr>
                <a:t>总体技术方案</a:t>
              </a:r>
              <a:endParaRPr lang="zh-CN" altLang="en-US" sz="2800" dirty="0">
                <a:solidFill>
                  <a:schemeClr val="tx1">
                    <a:lumMod val="65000"/>
                    <a:lumOff val="3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逐浪细阁体" panose="03000509000000000000" pitchFamily="65" charset="-122"/>
              </a:endParaRPr>
            </a:p>
          </p:txBody>
        </p:sp>
      </p:grpSp>
      <p:sp>
        <p:nvSpPr>
          <p:cNvPr id="32" name="Content Placeholder 2"/>
          <p:cNvSpPr txBox="1"/>
          <p:nvPr/>
        </p:nvSpPr>
        <p:spPr>
          <a:xfrm>
            <a:off x="416657" y="662470"/>
            <a:ext cx="4967523" cy="648072"/>
          </a:xfrm>
          <a:prstGeom prst="rect">
            <a:avLst/>
          </a:prstGeom>
        </p:spPr>
        <p:txBody>
          <a:bodyPr vert="horz" lIns="96435" tIns="48218" rIns="96435" bIns="48218" rtlCol="0" anchor="t">
            <a:no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just">
              <a:lnSpc>
                <a:spcPct val="150000"/>
              </a:lnSpc>
              <a:spcBef>
                <a:spcPts val="0"/>
              </a:spcBef>
              <a:spcAft>
                <a:spcPts val="0"/>
              </a:spcAft>
            </a:pPr>
            <a:r>
              <a:rPr lang="en-US" altLang="zh-CN" sz="2400" b="1" dirty="0">
                <a:solidFill>
                  <a:schemeClr val="tx1">
                    <a:lumMod val="75000"/>
                    <a:lumOff val="2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ETC</a:t>
            </a:r>
            <a:r>
              <a:rPr lang="zh-CN" altLang="en-US" sz="2400" b="1" dirty="0">
                <a:solidFill>
                  <a:schemeClr val="tx1">
                    <a:lumMod val="75000"/>
                    <a:lumOff val="2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门架系统</a:t>
            </a:r>
            <a:endParaRPr lang="zh-CN" altLang="en-US" sz="2400" b="1" dirty="0">
              <a:solidFill>
                <a:schemeClr val="tx1">
                  <a:lumMod val="75000"/>
                  <a:lumOff val="2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repeatCount="300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1"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0-#ppt_w/2"/>
                                          </p:val>
                                        </p:tav>
                                        <p:tav tm="100000">
                                          <p:val>
                                            <p:strVal val="#ppt_x"/>
                                          </p:val>
                                        </p:tav>
                                      </p:tavLst>
                                    </p:anim>
                                    <p:anim calcmode="lin" valueType="num">
                                      <p:cBhvr additive="base">
                                        <p:cTn id="13" dur="500" fill="hold"/>
                                        <p:tgtEl>
                                          <p:spTgt spid="12"/>
                                        </p:tgtEl>
                                        <p:attrNameLst>
                                          <p:attrName>ppt_y</p:attrName>
                                        </p:attrNameLst>
                                      </p:cBhvr>
                                      <p:tavLst>
                                        <p:tav tm="0">
                                          <p:val>
                                            <p:strVal val="#ppt_y"/>
                                          </p:val>
                                        </p:tav>
                                        <p:tav tm="100000">
                                          <p:val>
                                            <p:strVal val="#ppt_y"/>
                                          </p:val>
                                        </p:tav>
                                      </p:tavLst>
                                    </p:anim>
                                  </p:childTnLst>
                                </p:cTn>
                              </p:par>
                            </p:childTnLst>
                          </p:cTn>
                        </p:par>
                        <p:par>
                          <p:cTn id="14" fill="hold">
                            <p:stCondLst>
                              <p:cond delay="500"/>
                            </p:stCondLst>
                            <p:childTnLst>
                              <p:par>
                                <p:cTn id="15" presetID="1" presetClass="exit" presetSubtype="0" fill="hold" grpId="0" nodeType="afterEffect">
                                  <p:stCondLst>
                                    <p:cond delay="1000"/>
                                  </p:stCondLst>
                                  <p:childTnLst>
                                    <p:set>
                                      <p:cBhvr>
                                        <p:cTn id="16" dur="1" fill="hold">
                                          <p:stCondLst>
                                            <p:cond delay="0"/>
                                          </p:stCondLst>
                                        </p:cTn>
                                        <p:tgtEl>
                                          <p:spTgt spid="12"/>
                                        </p:tgtEl>
                                        <p:attrNameLst>
                                          <p:attrName>style.visibility</p:attrName>
                                        </p:attrNameLst>
                                      </p:cBhvr>
                                      <p:to>
                                        <p:strVal val="hidden"/>
                                      </p:to>
                                    </p:set>
                                  </p:childTnLst>
                                  <p:subTnLst>
                                    <p:set>
                                      <p:cBhvr override="childStyle">
                                        <p:cTn dur="1" fill="hold" display="0" masterRel="sameClick" afterEffect="1">
                                          <p:stCondLst>
                                            <p:cond evt="end" delay="0">
                                              <p:tn val="15"/>
                                            </p:cond>
                                          </p:stCondLst>
                                        </p:cTn>
                                        <p:tgtEl>
                                          <p:spTgt spid="12"/>
                                        </p:tgtEl>
                                        <p:attrNameLst>
                                          <p:attrName>style.visibility</p:attrName>
                                        </p:attrNameLst>
                                      </p:cBhvr>
                                      <p:to>
                                        <p:strVal val="hidden"/>
                                      </p:to>
                                    </p:set>
                                  </p:subTnLst>
                                </p:cTn>
                              </p:par>
                              <p:par>
                                <p:cTn id="17" presetID="1" presetClass="exit" presetSubtype="0" fill="hold" grpId="0" nodeType="withEffect">
                                  <p:stCondLst>
                                    <p:cond delay="1000"/>
                                  </p:stCondLst>
                                  <p:childTnLst>
                                    <p:set>
                                      <p:cBhvr>
                                        <p:cTn id="18" dur="1" fill="hold">
                                          <p:stCondLst>
                                            <p:cond delay="0"/>
                                          </p:stCondLst>
                                        </p:cTn>
                                        <p:tgtEl>
                                          <p:spTgt spid="15"/>
                                        </p:tgtEl>
                                        <p:attrNameLst>
                                          <p:attrName>style.visibility</p:attrName>
                                        </p:attrNameLst>
                                      </p:cBhvr>
                                      <p:to>
                                        <p:strVal val="hidden"/>
                                      </p:to>
                                    </p:set>
                                  </p:childTnLst>
                                </p:cTn>
                              </p:par>
                            </p:childTnLst>
                          </p:cTn>
                        </p:par>
                        <p:par>
                          <p:cTn id="19" fill="hold">
                            <p:stCondLst>
                              <p:cond delay="1500"/>
                            </p:stCondLst>
                            <p:childTnLst>
                              <p:par>
                                <p:cTn id="20" presetID="0" presetClass="path" presetSubtype="0" accel="50000" decel="50000" fill="hold" nodeType="afterEffect">
                                  <p:stCondLst>
                                    <p:cond delay="0"/>
                                  </p:stCondLst>
                                  <p:childTnLst>
                                    <p:animMotion origin="layout" path="M -0.0021 0.00571 C -0.01074 0.04105 -0.01938 0.07661 -0.01753 0.10053 C -0.01568 0.12424 -0.00025 0.14092 0.00864 0.1486 C 0.01753 0.15628 0.00642 0.14596 0.0358 0.14662 C 0.06519 0.14728 0.12519 0.15014 0.18519 0.15299 " pathEditMode="relative" rAng="0" ptsTypes="AAAAA">
                                      <p:cBhvr>
                                        <p:cTn id="21" dur="2000" fill="hold"/>
                                        <p:tgtEl>
                                          <p:spTgt spid="27"/>
                                        </p:tgtEl>
                                        <p:attrNameLst>
                                          <p:attrName>ppt_x</p:attrName>
                                          <p:attrName>ppt_y</p:attrName>
                                        </p:attrNameLst>
                                      </p:cBhvr>
                                      <p:rCtr x="8568" y="7353"/>
                                    </p:animMotion>
                                  </p:childTnLst>
                                </p:cTn>
                              </p:par>
                              <p:par>
                                <p:cTn id="22" presetID="0" presetClass="path" presetSubtype="0" accel="50000" decel="50000" fill="hold" nodeType="withEffect">
                                  <p:stCondLst>
                                    <p:cond delay="0"/>
                                  </p:stCondLst>
                                  <p:childTnLst>
                                    <p:animMotion origin="layout" path="M -0.01148 0.03885 C -0.03753 0.1396 -0.06345 0.24078 -0.04938 0.28885 C -0.03531 0.33736 0.03482 0.32661 0.07272 0.32902 C 0.11062 0.33121 0.16062 0.30729 0.17815 0.30224 " pathEditMode="relative" rAng="0" ptsTypes="AAAA">
                                      <p:cBhvr>
                                        <p:cTn id="23" dur="2000" fill="hold"/>
                                        <p:tgtEl>
                                          <p:spTgt spid="28"/>
                                        </p:tgtEl>
                                        <p:attrNameLst>
                                          <p:attrName>ppt_x</p:attrName>
                                          <p:attrName>ppt_y</p:attrName>
                                        </p:attrNameLst>
                                      </p:cBhvr>
                                      <p:rCtr x="7383" y="14508"/>
                                    </p:animMotion>
                                  </p:childTnLst>
                                </p:cTn>
                              </p:par>
                            </p:childTnLst>
                          </p:cTn>
                        </p:par>
                        <p:par>
                          <p:cTn id="24" fill="hold">
                            <p:stCondLst>
                              <p:cond delay="3500"/>
                            </p:stCondLst>
                            <p:childTnLst>
                              <p:par>
                                <p:cTn id="25" presetID="3" presetClass="entr" presetSubtype="10" fill="hold" grpId="1" nodeType="after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blinds(horizontal)">
                                      <p:cBhvr>
                                        <p:cTn id="27" dur="500"/>
                                        <p:tgtEl>
                                          <p:spTgt spid="24"/>
                                        </p:tgtEl>
                                      </p:cBhvr>
                                    </p:animEffect>
                                  </p:childTnLst>
                                </p:cTn>
                              </p:par>
                            </p:childTnLst>
                          </p:cTn>
                        </p:par>
                        <p:par>
                          <p:cTn id="28" fill="hold">
                            <p:stCondLst>
                              <p:cond delay="4000"/>
                            </p:stCondLst>
                            <p:childTnLst>
                              <p:par>
                                <p:cTn id="29" presetID="2" presetClass="entr" presetSubtype="4" fill="hold" grpId="0" nodeType="afterEffect">
                                  <p:stCondLst>
                                    <p:cond delay="0"/>
                                  </p:stCondLst>
                                  <p:childTnLst>
                                    <p:set>
                                      <p:cBhvr>
                                        <p:cTn id="30" dur="1" fill="hold">
                                          <p:stCondLst>
                                            <p:cond delay="0"/>
                                          </p:stCondLst>
                                        </p:cTn>
                                        <p:tgtEl>
                                          <p:spTgt spid="20"/>
                                        </p:tgtEl>
                                        <p:attrNameLst>
                                          <p:attrName>style.visibility</p:attrName>
                                        </p:attrNameLst>
                                      </p:cBhvr>
                                      <p:to>
                                        <p:strVal val="visible"/>
                                      </p:to>
                                    </p:set>
                                    <p:anim calcmode="lin" valueType="num">
                                      <p:cBhvr additive="base">
                                        <p:cTn id="31" dur="500" fill="hold"/>
                                        <p:tgtEl>
                                          <p:spTgt spid="20"/>
                                        </p:tgtEl>
                                        <p:attrNameLst>
                                          <p:attrName>ppt_x</p:attrName>
                                        </p:attrNameLst>
                                      </p:cBhvr>
                                      <p:tavLst>
                                        <p:tav tm="0">
                                          <p:val>
                                            <p:strVal val="#ppt_x"/>
                                          </p:val>
                                        </p:tav>
                                        <p:tav tm="100000">
                                          <p:val>
                                            <p:strVal val="#ppt_x"/>
                                          </p:val>
                                        </p:tav>
                                      </p:tavLst>
                                    </p:anim>
                                    <p:anim calcmode="lin" valueType="num">
                                      <p:cBhvr additive="base">
                                        <p:cTn id="32" dur="500" fill="hold"/>
                                        <p:tgtEl>
                                          <p:spTgt spid="20"/>
                                        </p:tgtEl>
                                        <p:attrNameLst>
                                          <p:attrName>ppt_y</p:attrName>
                                        </p:attrNameLst>
                                      </p:cBhvr>
                                      <p:tavLst>
                                        <p:tav tm="0">
                                          <p:val>
                                            <p:strVal val="1+#ppt_h/2"/>
                                          </p:val>
                                        </p:tav>
                                        <p:tav tm="100000">
                                          <p:val>
                                            <p:strVal val="#ppt_y"/>
                                          </p:val>
                                        </p:tav>
                                      </p:tavLst>
                                    </p:anim>
                                  </p:childTnLst>
                                  <p:subTnLst>
                                    <p:set>
                                      <p:cBhvr override="childStyle">
                                        <p:cTn dur="1" fill="hold" display="0" masterRel="nextClick" afterEffect="1"/>
                                        <p:tgtEl>
                                          <p:spTgt spid="20"/>
                                        </p:tgtEl>
                                        <p:attrNameLst>
                                          <p:attrName>style.visibility</p:attrName>
                                        </p:attrNameLst>
                                      </p:cBhvr>
                                      <p:to>
                                        <p:strVal val="hidden"/>
                                      </p:to>
                                    </p:set>
                                  </p:subTnLst>
                                </p:cTn>
                              </p:par>
                              <p:par>
                                <p:cTn id="33" presetID="35" presetClass="emph" presetSubtype="0" repeatCount="3000" fill="hold" grpId="0" nodeType="withEffect">
                                  <p:stCondLst>
                                    <p:cond delay="0"/>
                                  </p:stCondLst>
                                  <p:childTnLst>
                                    <p:anim calcmode="discrete" valueType="str">
                                      <p:cBhvr>
                                        <p:cTn id="34" dur="1000" fill="hold"/>
                                        <p:tgtEl>
                                          <p:spTgt spid="24"/>
                                        </p:tgtEl>
                                        <p:attrNameLst>
                                          <p:attrName>style.visibility</p:attrName>
                                        </p:attrNameLst>
                                      </p:cBhvr>
                                      <p:tavLst>
                                        <p:tav tm="0">
                                          <p:val>
                                            <p:strVal val="hidden"/>
                                          </p:val>
                                        </p:tav>
                                        <p:tav tm="50000">
                                          <p:val>
                                            <p:strVal val="visible"/>
                                          </p:val>
                                        </p:tav>
                                      </p:tavLst>
                                    </p:anim>
                                  </p:childTnLst>
                                  <p:subTnLst>
                                    <p:set>
                                      <p:cBhvr override="childStyle">
                                        <p:cTn dur="1" fill="hold" display="0" masterRel="nextClick" afterEffect="1"/>
                                        <p:tgtEl>
                                          <p:spTgt spid="24"/>
                                        </p:tgtEl>
                                        <p:attrNameLst>
                                          <p:attrName>style.visibility</p:attrName>
                                        </p:attrNameLst>
                                      </p:cBhvr>
                                      <p:to>
                                        <p:strVal val="hidden"/>
                                      </p:to>
                                    </p:set>
                                  </p:subTnLst>
                                </p:cTn>
                              </p:par>
                            </p:childTnLst>
                          </p:cTn>
                        </p:par>
                      </p:childTnLst>
                    </p:cTn>
                  </p:par>
                  <p:par>
                    <p:cTn id="35" fill="hold">
                      <p:stCondLst>
                        <p:cond delay="indefinite"/>
                      </p:stCondLst>
                      <p:childTnLst>
                        <p:par>
                          <p:cTn id="36" fill="hold">
                            <p:stCondLst>
                              <p:cond delay="0"/>
                            </p:stCondLst>
                            <p:childTnLst>
                              <p:par>
                                <p:cTn id="37" presetID="0" presetClass="path" presetSubtype="0" accel="50000" decel="50000" fill="hold" nodeType="clickEffect">
                                  <p:stCondLst>
                                    <p:cond delay="0"/>
                                  </p:stCondLst>
                                  <p:childTnLst>
                                    <p:animMotion origin="layout" path="M 0.18519 0.15299 C 0.3363 0.12885 0.48815 0.10536 0.56654 0.16067 C 0.64469 0.21664 0.64012 0.43196 0.65531 0.48793 " pathEditMode="relative" rAng="0" ptsTypes="AAA">
                                      <p:cBhvr>
                                        <p:cTn id="38" dur="2000" fill="hold"/>
                                        <p:tgtEl>
                                          <p:spTgt spid="27"/>
                                        </p:tgtEl>
                                        <p:attrNameLst>
                                          <p:attrName>ppt_x</p:attrName>
                                          <p:attrName>ppt_y</p:attrName>
                                        </p:attrNameLst>
                                      </p:cBhvr>
                                      <p:rCtr x="23506" y="15430"/>
                                    </p:animMotion>
                                  </p:childTnLst>
                                </p:cTn>
                              </p:par>
                              <p:par>
                                <p:cTn id="39" presetID="0" presetClass="path" presetSubtype="0" accel="50000" decel="50000" fill="hold" nodeType="withEffect">
                                  <p:stCondLst>
                                    <p:cond delay="0"/>
                                  </p:stCondLst>
                                  <p:childTnLst>
                                    <p:animMotion origin="layout" path="M 0.17815 0.30224 C 0.27531 0.2871 0.37259 0.27239 0.42099 0.30905 C 0.46914 0.34592 0.46037 0.48815 0.46852 0.52261 " pathEditMode="relative" rAng="0" ptsTypes="AAA">
                                      <p:cBhvr>
                                        <p:cTn id="40" dur="2200" fill="hold"/>
                                        <p:tgtEl>
                                          <p:spTgt spid="28"/>
                                        </p:tgtEl>
                                        <p:attrNameLst>
                                          <p:attrName>ppt_x</p:attrName>
                                          <p:attrName>ppt_y</p:attrName>
                                        </p:attrNameLst>
                                      </p:cBhvr>
                                      <p:rCtr x="14519" y="10206"/>
                                    </p:animMotion>
                                  </p:childTnLst>
                                </p:cTn>
                              </p:par>
                            </p:childTnLst>
                          </p:cTn>
                        </p:par>
                        <p:par>
                          <p:cTn id="41" fill="hold">
                            <p:stCondLst>
                              <p:cond delay="2000"/>
                            </p:stCondLst>
                            <p:childTnLst>
                              <p:par>
                                <p:cTn id="42" presetID="2" presetClass="entr" presetSubtype="4" fill="hold" grpId="0" nodeType="afterEffect">
                                  <p:stCondLst>
                                    <p:cond delay="0"/>
                                  </p:stCondLst>
                                  <p:childTnLst>
                                    <p:set>
                                      <p:cBhvr>
                                        <p:cTn id="43" dur="1" fill="hold">
                                          <p:stCondLst>
                                            <p:cond delay="0"/>
                                          </p:stCondLst>
                                        </p:cTn>
                                        <p:tgtEl>
                                          <p:spTgt spid="16"/>
                                        </p:tgtEl>
                                        <p:attrNameLst>
                                          <p:attrName>style.visibility</p:attrName>
                                        </p:attrNameLst>
                                      </p:cBhvr>
                                      <p:to>
                                        <p:strVal val="visible"/>
                                      </p:to>
                                    </p:set>
                                    <p:anim calcmode="lin" valueType="num">
                                      <p:cBhvr additive="base">
                                        <p:cTn id="44" dur="500" fill="hold"/>
                                        <p:tgtEl>
                                          <p:spTgt spid="16"/>
                                        </p:tgtEl>
                                        <p:attrNameLst>
                                          <p:attrName>ppt_x</p:attrName>
                                        </p:attrNameLst>
                                      </p:cBhvr>
                                      <p:tavLst>
                                        <p:tav tm="0">
                                          <p:val>
                                            <p:strVal val="#ppt_x"/>
                                          </p:val>
                                        </p:tav>
                                        <p:tav tm="100000">
                                          <p:val>
                                            <p:strVal val="#ppt_x"/>
                                          </p:val>
                                        </p:tav>
                                      </p:tavLst>
                                    </p:anim>
                                    <p:anim calcmode="lin" valueType="num">
                                      <p:cBhvr additive="base">
                                        <p:cTn id="45"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P spid="12" grpId="0"/>
      <p:bldP spid="12" grpId="1"/>
      <p:bldP spid="15" grpId="0" animBg="1"/>
      <p:bldP spid="16" grpId="0"/>
      <p:bldP spid="20" grpId="0"/>
      <p:bldP spid="24" grpId="0" animBg="1"/>
      <p:bldP spid="24"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0" y="1205865"/>
            <a:ext cx="12192000" cy="5652135"/>
          </a:xfrm>
          <a:prstGeom prst="rect">
            <a:avLst/>
          </a:prstGeom>
          <a:solidFill>
            <a:srgbClr val="193563"/>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MH_Entry_2"/>
          <p:cNvSpPr/>
          <p:nvPr>
            <p:custDataLst>
              <p:tags r:id="rId1"/>
            </p:custDataLst>
          </p:nvPr>
        </p:nvSpPr>
        <p:spPr>
          <a:xfrm>
            <a:off x="578605" y="1310495"/>
            <a:ext cx="4384053" cy="369332"/>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spAutoFit/>
          </a:bodyPr>
          <a:lstStyle/>
          <a:p>
            <a:r>
              <a:rPr lang="zh-CN" altLang="en-US" sz="2400" b="1" u="dotted" dirty="0" smtClean="0">
                <a:solidFill>
                  <a:srgbClr val="FF0000"/>
                </a:solidFill>
                <a:latin typeface="微软雅黑" panose="020B0503020204020204" pitchFamily="34" charset="-122"/>
                <a:ea typeface="微软雅黑" panose="020B0503020204020204" pitchFamily="34" charset="-122"/>
                <a:sym typeface="逐浪细阁体" panose="03000509000000000000" pitchFamily="65" charset="-122"/>
              </a:rPr>
              <a:t>二、经行我省</a:t>
            </a:r>
            <a:r>
              <a:rPr lang="en-US" altLang="zh-CN" sz="2400" b="1" u="dotted" dirty="0" smtClean="0">
                <a:solidFill>
                  <a:srgbClr val="FF0000"/>
                </a:solidFill>
                <a:latin typeface="微软雅黑" panose="020B0503020204020204" pitchFamily="34" charset="-122"/>
                <a:ea typeface="微软雅黑" panose="020B0503020204020204" pitchFamily="34" charset="-122"/>
              </a:rPr>
              <a:t>ETC</a:t>
            </a:r>
            <a:r>
              <a:rPr lang="zh-CN" altLang="en-US" sz="2400" b="1" u="dotted" dirty="0" smtClean="0">
                <a:solidFill>
                  <a:srgbClr val="FF0000"/>
                </a:solidFill>
                <a:latin typeface="微软雅黑" panose="020B0503020204020204" pitchFamily="34" charset="-122"/>
                <a:ea typeface="微软雅黑" panose="020B0503020204020204" pitchFamily="34" charset="-122"/>
              </a:rPr>
              <a:t>门架</a:t>
            </a:r>
            <a:r>
              <a:rPr lang="zh-CN" altLang="zh-CN" sz="2400" b="1" u="dotted" dirty="0" smtClean="0">
                <a:solidFill>
                  <a:srgbClr val="FF0000"/>
                </a:solidFill>
                <a:latin typeface="微软雅黑" panose="020B0503020204020204" pitchFamily="34" charset="-122"/>
                <a:ea typeface="微软雅黑" panose="020B0503020204020204" pitchFamily="34" charset="-122"/>
              </a:rPr>
              <a:t>收费</a:t>
            </a:r>
            <a:r>
              <a:rPr lang="zh-CN" altLang="en-US" sz="2400" b="1" u="dotted" dirty="0" smtClean="0">
                <a:solidFill>
                  <a:srgbClr val="FF0000"/>
                </a:solidFill>
                <a:latin typeface="微软雅黑" panose="020B0503020204020204" pitchFamily="34" charset="-122"/>
                <a:ea typeface="微软雅黑" panose="020B0503020204020204" pitchFamily="34" charset="-122"/>
              </a:rPr>
              <a:t>方式</a:t>
            </a:r>
            <a:endParaRPr lang="en-US" altLang="zh-CN" sz="2400" b="1" dirty="0">
              <a:solidFill>
                <a:srgbClr val="FF0000"/>
              </a:solidFill>
              <a:latin typeface="微软雅黑" panose="020B0503020204020204" pitchFamily="34" charset="-122"/>
              <a:ea typeface="微软雅黑" panose="020B0503020204020204" pitchFamily="34" charset="-122"/>
              <a:sym typeface="逐浪细阁体" panose="03000509000000000000" pitchFamily="65" charset="-122"/>
            </a:endParaRPr>
          </a:p>
        </p:txBody>
      </p:sp>
      <p:pic>
        <p:nvPicPr>
          <p:cNvPr id="95" name="Picture 3"/>
          <p:cNvPicPr>
            <a:picLocks noChangeAspect="1" noChangeArrowheads="1"/>
          </p:cNvPicPr>
          <p:nvPr/>
        </p:nvPicPr>
        <p:blipFill>
          <a:blip r:embed="rId2" cstate="print"/>
          <a:srcRect/>
          <a:stretch>
            <a:fillRect/>
          </a:stretch>
        </p:blipFill>
        <p:spPr bwMode="auto">
          <a:xfrm>
            <a:off x="20663" y="2439833"/>
            <a:ext cx="12171337" cy="3480748"/>
          </a:xfrm>
          <a:prstGeom prst="rect">
            <a:avLst/>
          </a:prstGeom>
          <a:noFill/>
          <a:ln w="9525">
            <a:noFill/>
            <a:miter lim="800000"/>
            <a:headEnd/>
            <a:tailEnd/>
          </a:ln>
        </p:spPr>
      </p:pic>
      <p:pic>
        <p:nvPicPr>
          <p:cNvPr id="96" name="Picture 2"/>
          <p:cNvPicPr>
            <a:picLocks noChangeAspect="1" noChangeArrowheads="1"/>
          </p:cNvPicPr>
          <p:nvPr/>
        </p:nvPicPr>
        <p:blipFill>
          <a:blip r:embed="rId3" cstate="print"/>
          <a:srcRect/>
          <a:stretch>
            <a:fillRect/>
          </a:stretch>
        </p:blipFill>
        <p:spPr bwMode="auto">
          <a:xfrm>
            <a:off x="2013653" y="4285138"/>
            <a:ext cx="237523" cy="339299"/>
          </a:xfrm>
          <a:prstGeom prst="rect">
            <a:avLst/>
          </a:prstGeom>
          <a:noFill/>
          <a:ln w="9525">
            <a:noFill/>
            <a:miter lim="800000"/>
            <a:headEnd/>
            <a:tailEnd/>
          </a:ln>
        </p:spPr>
      </p:pic>
      <p:pic>
        <p:nvPicPr>
          <p:cNvPr id="97" name="Picture 3"/>
          <p:cNvPicPr>
            <a:picLocks noChangeAspect="1" noChangeArrowheads="1"/>
          </p:cNvPicPr>
          <p:nvPr/>
        </p:nvPicPr>
        <p:blipFill>
          <a:blip r:embed="rId4" cstate="print"/>
          <a:srcRect/>
          <a:stretch>
            <a:fillRect/>
          </a:stretch>
        </p:blipFill>
        <p:spPr bwMode="auto">
          <a:xfrm>
            <a:off x="2504377" y="4048373"/>
            <a:ext cx="185612" cy="337459"/>
          </a:xfrm>
          <a:prstGeom prst="rect">
            <a:avLst/>
          </a:prstGeom>
          <a:noFill/>
          <a:ln w="9525">
            <a:noFill/>
            <a:miter lim="800000"/>
            <a:headEnd/>
            <a:tailEnd/>
          </a:ln>
        </p:spPr>
      </p:pic>
      <p:sp>
        <p:nvSpPr>
          <p:cNvPr id="98" name="椭圆 97"/>
          <p:cNvSpPr/>
          <p:nvPr/>
        </p:nvSpPr>
        <p:spPr>
          <a:xfrm>
            <a:off x="1965043" y="3721692"/>
            <a:ext cx="827366" cy="126278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lIns="96433" tIns="48216" rIns="96433" bIns="48216" rtlCol="0" anchor="ctr"/>
          <a:lstStyle/>
          <a:p>
            <a:pPr algn="ctr"/>
            <a:endParaRPr lang="zh-CN" altLang="en-US"/>
          </a:p>
        </p:txBody>
      </p:sp>
      <p:sp>
        <p:nvSpPr>
          <p:cNvPr id="99" name="TextBox 98"/>
          <p:cNvSpPr txBox="1"/>
          <p:nvPr/>
        </p:nvSpPr>
        <p:spPr>
          <a:xfrm>
            <a:off x="609837" y="5992589"/>
            <a:ext cx="1643074" cy="374373"/>
          </a:xfrm>
          <a:prstGeom prst="rect">
            <a:avLst/>
          </a:prstGeom>
          <a:noFill/>
        </p:spPr>
        <p:txBody>
          <a:bodyPr wrap="square" lIns="96433" tIns="48216" rIns="96433" bIns="48216" rtlCol="0">
            <a:spAutoFit/>
          </a:bodyPr>
          <a:lstStyle/>
          <a:p>
            <a:pPr algn="ctr"/>
            <a:r>
              <a:rPr lang="zh-CN" altLang="en-US" dirty="0">
                <a:solidFill>
                  <a:schemeClr val="bg1"/>
                </a:solidFill>
              </a:rPr>
              <a:t>驶入我省</a:t>
            </a:r>
            <a:endParaRPr lang="zh-CN" altLang="en-US" dirty="0">
              <a:solidFill>
                <a:schemeClr val="bg1"/>
              </a:solidFill>
            </a:endParaRPr>
          </a:p>
        </p:txBody>
      </p:sp>
      <p:sp>
        <p:nvSpPr>
          <p:cNvPr id="100" name="TextBox 99"/>
          <p:cNvSpPr txBox="1"/>
          <p:nvPr/>
        </p:nvSpPr>
        <p:spPr>
          <a:xfrm>
            <a:off x="1185901" y="5992589"/>
            <a:ext cx="2435162" cy="651372"/>
          </a:xfrm>
          <a:prstGeom prst="rect">
            <a:avLst/>
          </a:prstGeom>
          <a:noFill/>
        </p:spPr>
        <p:txBody>
          <a:bodyPr wrap="square" lIns="96433" tIns="48216" rIns="96433" bIns="48216" rtlCol="0">
            <a:spAutoFit/>
          </a:bodyPr>
          <a:lstStyle/>
          <a:p>
            <a:pPr algn="ctr"/>
            <a:r>
              <a:rPr lang="zh-CN" altLang="en-US" dirty="0">
                <a:solidFill>
                  <a:schemeClr val="bg1"/>
                </a:solidFill>
              </a:rPr>
              <a:t>扣除本</a:t>
            </a:r>
            <a:endParaRPr lang="en-US" altLang="zh-CN" dirty="0">
              <a:solidFill>
                <a:schemeClr val="bg1"/>
              </a:solidFill>
            </a:endParaRPr>
          </a:p>
          <a:p>
            <a:pPr algn="ctr"/>
            <a:r>
              <a:rPr lang="zh-CN" altLang="en-US" dirty="0">
                <a:solidFill>
                  <a:schemeClr val="bg1"/>
                </a:solidFill>
              </a:rPr>
              <a:t>段通行费</a:t>
            </a:r>
            <a:endParaRPr lang="zh-CN" altLang="en-US" dirty="0">
              <a:solidFill>
                <a:schemeClr val="bg1"/>
              </a:solidFill>
            </a:endParaRPr>
          </a:p>
        </p:txBody>
      </p:sp>
      <p:sp>
        <p:nvSpPr>
          <p:cNvPr id="101" name="TextBox 100"/>
          <p:cNvSpPr txBox="1"/>
          <p:nvPr/>
        </p:nvSpPr>
        <p:spPr>
          <a:xfrm>
            <a:off x="3477047" y="5992589"/>
            <a:ext cx="2435162" cy="651372"/>
          </a:xfrm>
          <a:prstGeom prst="rect">
            <a:avLst/>
          </a:prstGeom>
          <a:noFill/>
        </p:spPr>
        <p:txBody>
          <a:bodyPr wrap="square" lIns="96433" tIns="48216" rIns="96433" bIns="48216" rtlCol="0">
            <a:spAutoFit/>
          </a:bodyPr>
          <a:lstStyle/>
          <a:p>
            <a:pPr algn="ctr"/>
            <a:r>
              <a:rPr lang="zh-CN" altLang="en-US" dirty="0">
                <a:solidFill>
                  <a:schemeClr val="bg1"/>
                </a:solidFill>
              </a:rPr>
              <a:t>扣除本</a:t>
            </a:r>
            <a:endParaRPr lang="en-US" altLang="zh-CN" dirty="0">
              <a:solidFill>
                <a:schemeClr val="bg1"/>
              </a:solidFill>
            </a:endParaRPr>
          </a:p>
          <a:p>
            <a:pPr algn="ctr"/>
            <a:r>
              <a:rPr lang="zh-CN" altLang="en-US" dirty="0">
                <a:solidFill>
                  <a:schemeClr val="bg1"/>
                </a:solidFill>
              </a:rPr>
              <a:t>段通行费</a:t>
            </a:r>
            <a:endParaRPr lang="zh-CN" altLang="en-US" dirty="0">
              <a:solidFill>
                <a:schemeClr val="bg1"/>
              </a:solidFill>
            </a:endParaRPr>
          </a:p>
        </p:txBody>
      </p:sp>
      <p:sp>
        <p:nvSpPr>
          <p:cNvPr id="102" name="TextBox 101"/>
          <p:cNvSpPr txBox="1"/>
          <p:nvPr/>
        </p:nvSpPr>
        <p:spPr>
          <a:xfrm>
            <a:off x="7437487" y="6020648"/>
            <a:ext cx="2435162" cy="651372"/>
          </a:xfrm>
          <a:prstGeom prst="rect">
            <a:avLst/>
          </a:prstGeom>
          <a:noFill/>
        </p:spPr>
        <p:txBody>
          <a:bodyPr wrap="square" lIns="96433" tIns="48216" rIns="96433" bIns="48216" rtlCol="0">
            <a:spAutoFit/>
          </a:bodyPr>
          <a:lstStyle/>
          <a:p>
            <a:pPr algn="ctr"/>
            <a:r>
              <a:rPr lang="zh-CN" altLang="en-US" dirty="0">
                <a:solidFill>
                  <a:schemeClr val="bg1"/>
                </a:solidFill>
              </a:rPr>
              <a:t>扣除本</a:t>
            </a:r>
            <a:endParaRPr lang="en-US" altLang="zh-CN" dirty="0">
              <a:solidFill>
                <a:schemeClr val="bg1"/>
              </a:solidFill>
            </a:endParaRPr>
          </a:p>
          <a:p>
            <a:pPr algn="ctr"/>
            <a:r>
              <a:rPr lang="zh-CN" altLang="en-US" dirty="0">
                <a:solidFill>
                  <a:schemeClr val="bg1"/>
                </a:solidFill>
              </a:rPr>
              <a:t>段通行费</a:t>
            </a:r>
            <a:endParaRPr lang="zh-CN" altLang="en-US" dirty="0">
              <a:solidFill>
                <a:schemeClr val="bg1"/>
              </a:solidFill>
            </a:endParaRPr>
          </a:p>
        </p:txBody>
      </p:sp>
      <p:sp>
        <p:nvSpPr>
          <p:cNvPr id="103" name="TextBox 102"/>
          <p:cNvSpPr txBox="1"/>
          <p:nvPr/>
        </p:nvSpPr>
        <p:spPr>
          <a:xfrm>
            <a:off x="8133477" y="6029939"/>
            <a:ext cx="2435162" cy="374373"/>
          </a:xfrm>
          <a:prstGeom prst="rect">
            <a:avLst/>
          </a:prstGeom>
          <a:noFill/>
        </p:spPr>
        <p:txBody>
          <a:bodyPr wrap="square" lIns="96433" tIns="48216" rIns="96433" bIns="48216" rtlCol="0">
            <a:spAutoFit/>
          </a:bodyPr>
          <a:lstStyle/>
          <a:p>
            <a:pPr algn="ctr"/>
            <a:r>
              <a:rPr lang="zh-CN" altLang="en-US" dirty="0">
                <a:solidFill>
                  <a:schemeClr val="bg1"/>
                </a:solidFill>
              </a:rPr>
              <a:t>驶离我省</a:t>
            </a:r>
            <a:endParaRPr lang="zh-CN" altLang="en-US" dirty="0">
              <a:solidFill>
                <a:schemeClr val="bg1"/>
              </a:solidFill>
            </a:endParaRPr>
          </a:p>
        </p:txBody>
      </p:sp>
      <p:pic>
        <p:nvPicPr>
          <p:cNvPr id="104" name="Picture 2"/>
          <p:cNvPicPr>
            <a:picLocks noChangeAspect="1" noChangeArrowheads="1"/>
          </p:cNvPicPr>
          <p:nvPr/>
        </p:nvPicPr>
        <p:blipFill>
          <a:blip r:embed="rId3" cstate="print"/>
          <a:srcRect/>
          <a:stretch>
            <a:fillRect/>
          </a:stretch>
        </p:blipFill>
        <p:spPr bwMode="auto">
          <a:xfrm>
            <a:off x="4317909" y="4285138"/>
            <a:ext cx="237523" cy="339299"/>
          </a:xfrm>
          <a:prstGeom prst="rect">
            <a:avLst/>
          </a:prstGeom>
          <a:noFill/>
          <a:ln w="9525">
            <a:noFill/>
            <a:miter lim="800000"/>
            <a:headEnd/>
            <a:tailEnd/>
          </a:ln>
        </p:spPr>
      </p:pic>
      <p:pic>
        <p:nvPicPr>
          <p:cNvPr id="105" name="Picture 3"/>
          <p:cNvPicPr>
            <a:picLocks noChangeAspect="1" noChangeArrowheads="1"/>
          </p:cNvPicPr>
          <p:nvPr/>
        </p:nvPicPr>
        <p:blipFill>
          <a:blip r:embed="rId4" cstate="print"/>
          <a:srcRect/>
          <a:stretch>
            <a:fillRect/>
          </a:stretch>
        </p:blipFill>
        <p:spPr bwMode="auto">
          <a:xfrm>
            <a:off x="4808633" y="4048373"/>
            <a:ext cx="185612" cy="337459"/>
          </a:xfrm>
          <a:prstGeom prst="rect">
            <a:avLst/>
          </a:prstGeom>
          <a:noFill/>
          <a:ln w="9525">
            <a:noFill/>
            <a:miter lim="800000"/>
            <a:headEnd/>
            <a:tailEnd/>
          </a:ln>
        </p:spPr>
      </p:pic>
      <p:sp>
        <p:nvSpPr>
          <p:cNvPr id="106" name="椭圆 105"/>
          <p:cNvSpPr/>
          <p:nvPr/>
        </p:nvSpPr>
        <p:spPr>
          <a:xfrm>
            <a:off x="4269299" y="3721692"/>
            <a:ext cx="827366" cy="126278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lIns="96433" tIns="48216" rIns="96433" bIns="48216" rtlCol="0" anchor="ctr"/>
          <a:lstStyle/>
          <a:p>
            <a:pPr algn="ctr"/>
            <a:endParaRPr lang="zh-CN" altLang="en-US"/>
          </a:p>
        </p:txBody>
      </p:sp>
      <p:pic>
        <p:nvPicPr>
          <p:cNvPr id="107" name="Picture 2"/>
          <p:cNvPicPr>
            <a:picLocks noChangeAspect="1" noChangeArrowheads="1"/>
          </p:cNvPicPr>
          <p:nvPr/>
        </p:nvPicPr>
        <p:blipFill>
          <a:blip r:embed="rId3" cstate="print"/>
          <a:srcRect/>
          <a:stretch>
            <a:fillRect/>
          </a:stretch>
        </p:blipFill>
        <p:spPr bwMode="auto">
          <a:xfrm>
            <a:off x="8458932" y="4285138"/>
            <a:ext cx="237523" cy="339299"/>
          </a:xfrm>
          <a:prstGeom prst="rect">
            <a:avLst/>
          </a:prstGeom>
          <a:noFill/>
          <a:ln w="9525">
            <a:noFill/>
            <a:miter lim="800000"/>
            <a:headEnd/>
            <a:tailEnd/>
          </a:ln>
        </p:spPr>
      </p:pic>
      <p:pic>
        <p:nvPicPr>
          <p:cNvPr id="108" name="Picture 3"/>
          <p:cNvPicPr>
            <a:picLocks noChangeAspect="1" noChangeArrowheads="1"/>
          </p:cNvPicPr>
          <p:nvPr/>
        </p:nvPicPr>
        <p:blipFill>
          <a:blip r:embed="rId4" cstate="print"/>
          <a:srcRect/>
          <a:stretch>
            <a:fillRect/>
          </a:stretch>
        </p:blipFill>
        <p:spPr bwMode="auto">
          <a:xfrm>
            <a:off x="8949656" y="4048373"/>
            <a:ext cx="185612" cy="337459"/>
          </a:xfrm>
          <a:prstGeom prst="rect">
            <a:avLst/>
          </a:prstGeom>
          <a:noFill/>
          <a:ln w="9525">
            <a:noFill/>
            <a:miter lim="800000"/>
            <a:headEnd/>
            <a:tailEnd/>
          </a:ln>
        </p:spPr>
      </p:pic>
      <p:sp>
        <p:nvSpPr>
          <p:cNvPr id="109" name="椭圆 108"/>
          <p:cNvSpPr/>
          <p:nvPr/>
        </p:nvSpPr>
        <p:spPr>
          <a:xfrm>
            <a:off x="8410322" y="3721692"/>
            <a:ext cx="827366" cy="126278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lIns="96433" tIns="48216" rIns="96433" bIns="48216" rtlCol="0" anchor="ctr"/>
          <a:lstStyle/>
          <a:p>
            <a:pPr algn="ctr"/>
            <a:endParaRPr lang="zh-CN" altLang="en-US"/>
          </a:p>
        </p:txBody>
      </p:sp>
      <p:pic>
        <p:nvPicPr>
          <p:cNvPr id="110" name="Picture 2"/>
          <p:cNvPicPr>
            <a:picLocks noChangeAspect="1" noChangeArrowheads="1"/>
          </p:cNvPicPr>
          <p:nvPr/>
        </p:nvPicPr>
        <p:blipFill>
          <a:blip r:embed="rId3" cstate="print"/>
          <a:srcRect/>
          <a:stretch>
            <a:fillRect/>
          </a:stretch>
        </p:blipFill>
        <p:spPr bwMode="auto">
          <a:xfrm>
            <a:off x="10438589" y="4285138"/>
            <a:ext cx="237523" cy="339299"/>
          </a:xfrm>
          <a:prstGeom prst="rect">
            <a:avLst/>
          </a:prstGeom>
          <a:noFill/>
          <a:ln w="9525">
            <a:noFill/>
            <a:miter lim="800000"/>
            <a:headEnd/>
            <a:tailEnd/>
          </a:ln>
        </p:spPr>
      </p:pic>
      <p:pic>
        <p:nvPicPr>
          <p:cNvPr id="111" name="Picture 3"/>
          <p:cNvPicPr>
            <a:picLocks noChangeAspect="1" noChangeArrowheads="1"/>
          </p:cNvPicPr>
          <p:nvPr/>
        </p:nvPicPr>
        <p:blipFill>
          <a:blip r:embed="rId4" cstate="print"/>
          <a:srcRect/>
          <a:stretch>
            <a:fillRect/>
          </a:stretch>
        </p:blipFill>
        <p:spPr bwMode="auto">
          <a:xfrm>
            <a:off x="10929313" y="4048373"/>
            <a:ext cx="185612" cy="337459"/>
          </a:xfrm>
          <a:prstGeom prst="rect">
            <a:avLst/>
          </a:prstGeom>
          <a:noFill/>
          <a:ln w="9525">
            <a:noFill/>
            <a:miter lim="800000"/>
            <a:headEnd/>
            <a:tailEnd/>
          </a:ln>
        </p:spPr>
      </p:pic>
      <p:sp>
        <p:nvSpPr>
          <p:cNvPr id="112" name="椭圆 111"/>
          <p:cNvSpPr/>
          <p:nvPr/>
        </p:nvSpPr>
        <p:spPr>
          <a:xfrm>
            <a:off x="10389979" y="3721692"/>
            <a:ext cx="827366" cy="126278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lIns="96433" tIns="48216" rIns="96433" bIns="48216" rtlCol="0" anchor="ctr"/>
          <a:lstStyle/>
          <a:p>
            <a:pPr algn="ctr"/>
            <a:endParaRPr lang="zh-CN" altLang="en-US"/>
          </a:p>
        </p:txBody>
      </p:sp>
      <p:sp>
        <p:nvSpPr>
          <p:cNvPr id="113" name="TextBox 112"/>
          <p:cNvSpPr txBox="1"/>
          <p:nvPr/>
        </p:nvSpPr>
        <p:spPr>
          <a:xfrm>
            <a:off x="9610837" y="6020648"/>
            <a:ext cx="2435162" cy="651372"/>
          </a:xfrm>
          <a:prstGeom prst="rect">
            <a:avLst/>
          </a:prstGeom>
          <a:noFill/>
        </p:spPr>
        <p:txBody>
          <a:bodyPr wrap="square" lIns="96433" tIns="48216" rIns="96433" bIns="48216" rtlCol="0">
            <a:spAutoFit/>
          </a:bodyPr>
          <a:lstStyle/>
          <a:p>
            <a:pPr algn="ctr"/>
            <a:r>
              <a:rPr lang="zh-CN" altLang="en-US" dirty="0">
                <a:solidFill>
                  <a:schemeClr val="bg1"/>
                </a:solidFill>
              </a:rPr>
              <a:t>扣除本</a:t>
            </a:r>
            <a:endParaRPr lang="en-US" altLang="zh-CN" dirty="0">
              <a:solidFill>
                <a:schemeClr val="bg1"/>
              </a:solidFill>
            </a:endParaRPr>
          </a:p>
          <a:p>
            <a:pPr algn="ctr"/>
            <a:r>
              <a:rPr lang="zh-CN" altLang="en-US" dirty="0">
                <a:solidFill>
                  <a:schemeClr val="bg1"/>
                </a:solidFill>
              </a:rPr>
              <a:t>段通行费</a:t>
            </a:r>
            <a:endParaRPr lang="zh-CN" altLang="en-US" dirty="0">
              <a:solidFill>
                <a:schemeClr val="bg1"/>
              </a:solidFill>
            </a:endParaRPr>
          </a:p>
        </p:txBody>
      </p:sp>
      <p:sp>
        <p:nvSpPr>
          <p:cNvPr id="114" name="TextBox 113"/>
          <p:cNvSpPr txBox="1"/>
          <p:nvPr/>
        </p:nvSpPr>
        <p:spPr>
          <a:xfrm>
            <a:off x="9388587" y="6030689"/>
            <a:ext cx="2435162" cy="651372"/>
          </a:xfrm>
          <a:prstGeom prst="rect">
            <a:avLst/>
          </a:prstGeom>
          <a:noFill/>
        </p:spPr>
        <p:txBody>
          <a:bodyPr wrap="square" lIns="96433" tIns="48216" rIns="96433" bIns="48216" rtlCol="0">
            <a:spAutoFit/>
          </a:bodyPr>
          <a:lstStyle/>
          <a:p>
            <a:pPr lvl="0" algn="ctr"/>
            <a:r>
              <a:rPr lang="zh-CN" altLang="en-US" dirty="0">
                <a:solidFill>
                  <a:schemeClr val="bg1"/>
                </a:solidFill>
              </a:rPr>
              <a:t>收费站不扣费</a:t>
            </a:r>
            <a:endParaRPr lang="en-US" altLang="zh-CN" dirty="0">
              <a:solidFill>
                <a:schemeClr val="bg1"/>
              </a:solidFill>
            </a:endParaRPr>
          </a:p>
          <a:p>
            <a:pPr lvl="0" algn="ctr"/>
            <a:r>
              <a:rPr lang="zh-CN" altLang="en-US" dirty="0">
                <a:solidFill>
                  <a:schemeClr val="bg1"/>
                </a:solidFill>
              </a:rPr>
              <a:t>快速放行</a:t>
            </a:r>
            <a:endParaRPr lang="zh-CN" altLang="en-US" dirty="0">
              <a:solidFill>
                <a:schemeClr val="bg1"/>
              </a:solidFill>
            </a:endParaRPr>
          </a:p>
        </p:txBody>
      </p:sp>
      <p:sp>
        <p:nvSpPr>
          <p:cNvPr id="115" name="矩形 114"/>
          <p:cNvSpPr/>
          <p:nvPr/>
        </p:nvSpPr>
        <p:spPr>
          <a:xfrm>
            <a:off x="4125119" y="3184277"/>
            <a:ext cx="144016" cy="1440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6" name="矩形 115"/>
          <p:cNvSpPr/>
          <p:nvPr/>
        </p:nvSpPr>
        <p:spPr>
          <a:xfrm>
            <a:off x="8157567" y="3184277"/>
            <a:ext cx="144016" cy="1440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8" name="矩形 117"/>
          <p:cNvSpPr/>
          <p:nvPr/>
        </p:nvSpPr>
        <p:spPr>
          <a:xfrm>
            <a:off x="4277519" y="3336677"/>
            <a:ext cx="144016" cy="1440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0" name="圆角矩形 119"/>
          <p:cNvSpPr/>
          <p:nvPr/>
        </p:nvSpPr>
        <p:spPr>
          <a:xfrm>
            <a:off x="1371601" y="4336405"/>
            <a:ext cx="2118360" cy="216024"/>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1" name="圆角矩形 120"/>
          <p:cNvSpPr/>
          <p:nvPr/>
        </p:nvSpPr>
        <p:spPr>
          <a:xfrm>
            <a:off x="3505201" y="4336405"/>
            <a:ext cx="3558540" cy="216024"/>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2" name="圆角矩形 121"/>
          <p:cNvSpPr/>
          <p:nvPr/>
        </p:nvSpPr>
        <p:spPr>
          <a:xfrm>
            <a:off x="7078981" y="4336405"/>
            <a:ext cx="2217420" cy="216023"/>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3" name="圆角矩形 122"/>
          <p:cNvSpPr/>
          <p:nvPr/>
        </p:nvSpPr>
        <p:spPr>
          <a:xfrm>
            <a:off x="9326881" y="4336405"/>
            <a:ext cx="2026920" cy="216024"/>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4" name="TextBox 123"/>
          <p:cNvSpPr txBox="1"/>
          <p:nvPr/>
        </p:nvSpPr>
        <p:spPr>
          <a:xfrm>
            <a:off x="2960591" y="3040261"/>
            <a:ext cx="1368152" cy="369332"/>
          </a:xfrm>
          <a:prstGeom prst="rect">
            <a:avLst/>
          </a:prstGeom>
          <a:noFill/>
        </p:spPr>
        <p:txBody>
          <a:bodyPr wrap="square" rtlCol="0">
            <a:spAutoFit/>
          </a:bodyPr>
          <a:lstStyle/>
          <a:p>
            <a:r>
              <a:rPr lang="zh-CN" altLang="en-US" b="1" dirty="0"/>
              <a:t>匝道收费站</a:t>
            </a:r>
            <a:endParaRPr lang="zh-CN" altLang="en-US" b="1" dirty="0"/>
          </a:p>
        </p:txBody>
      </p:sp>
      <p:sp>
        <p:nvSpPr>
          <p:cNvPr id="125" name="TextBox 124"/>
          <p:cNvSpPr txBox="1"/>
          <p:nvPr/>
        </p:nvSpPr>
        <p:spPr>
          <a:xfrm>
            <a:off x="5628435" y="3510019"/>
            <a:ext cx="1368152" cy="369332"/>
          </a:xfrm>
          <a:prstGeom prst="rect">
            <a:avLst/>
          </a:prstGeom>
          <a:noFill/>
        </p:spPr>
        <p:txBody>
          <a:bodyPr wrap="square" rtlCol="0">
            <a:spAutoFit/>
          </a:bodyPr>
          <a:lstStyle/>
          <a:p>
            <a:r>
              <a:rPr lang="zh-CN" altLang="en-US" b="1" dirty="0"/>
              <a:t>枢纽互通</a:t>
            </a:r>
            <a:endParaRPr lang="zh-CN" altLang="en-US" b="1" dirty="0"/>
          </a:p>
        </p:txBody>
      </p:sp>
      <p:sp>
        <p:nvSpPr>
          <p:cNvPr id="126" name="TextBox 125"/>
          <p:cNvSpPr txBox="1"/>
          <p:nvPr/>
        </p:nvSpPr>
        <p:spPr>
          <a:xfrm>
            <a:off x="10669521" y="5344517"/>
            <a:ext cx="1368152" cy="369332"/>
          </a:xfrm>
          <a:prstGeom prst="rect">
            <a:avLst/>
          </a:prstGeom>
          <a:noFill/>
        </p:spPr>
        <p:txBody>
          <a:bodyPr wrap="square" rtlCol="0">
            <a:spAutoFit/>
          </a:bodyPr>
          <a:lstStyle/>
          <a:p>
            <a:r>
              <a:rPr lang="zh-CN" altLang="en-US" b="1" dirty="0"/>
              <a:t>匝道收费站</a:t>
            </a:r>
            <a:endParaRPr lang="zh-CN" altLang="en-US" b="1" dirty="0"/>
          </a:p>
        </p:txBody>
      </p:sp>
      <p:sp>
        <p:nvSpPr>
          <p:cNvPr id="127" name="TextBox 126"/>
          <p:cNvSpPr txBox="1"/>
          <p:nvPr/>
        </p:nvSpPr>
        <p:spPr>
          <a:xfrm>
            <a:off x="1460823" y="1960141"/>
            <a:ext cx="648072" cy="369332"/>
          </a:xfrm>
          <a:prstGeom prst="rect">
            <a:avLst/>
          </a:prstGeom>
          <a:noFill/>
        </p:spPr>
        <p:txBody>
          <a:bodyPr wrap="square" rtlCol="0">
            <a:spAutoFit/>
          </a:bodyPr>
          <a:lstStyle/>
          <a:p>
            <a:r>
              <a:rPr lang="zh-CN" altLang="en-US" b="1" dirty="0">
                <a:solidFill>
                  <a:schemeClr val="bg1"/>
                </a:solidFill>
              </a:rPr>
              <a:t>我省</a:t>
            </a:r>
            <a:endParaRPr lang="zh-CN" altLang="en-US" b="1" dirty="0">
              <a:solidFill>
                <a:schemeClr val="bg1"/>
              </a:solidFill>
            </a:endParaRPr>
          </a:p>
        </p:txBody>
      </p:sp>
      <p:sp>
        <p:nvSpPr>
          <p:cNvPr id="128" name="TextBox 127"/>
          <p:cNvSpPr txBox="1"/>
          <p:nvPr/>
        </p:nvSpPr>
        <p:spPr>
          <a:xfrm>
            <a:off x="740743" y="1960141"/>
            <a:ext cx="648072" cy="369332"/>
          </a:xfrm>
          <a:prstGeom prst="rect">
            <a:avLst/>
          </a:prstGeom>
          <a:noFill/>
        </p:spPr>
        <p:txBody>
          <a:bodyPr wrap="square" rtlCol="0">
            <a:spAutoFit/>
          </a:bodyPr>
          <a:lstStyle/>
          <a:p>
            <a:r>
              <a:rPr lang="zh-CN" altLang="en-US" b="1" dirty="0">
                <a:solidFill>
                  <a:schemeClr val="bg1"/>
                </a:solidFill>
              </a:rPr>
              <a:t>外省</a:t>
            </a:r>
            <a:endParaRPr lang="zh-CN" altLang="en-US" b="1" dirty="0">
              <a:solidFill>
                <a:schemeClr val="bg1"/>
              </a:solidFill>
            </a:endParaRPr>
          </a:p>
        </p:txBody>
      </p:sp>
      <p:sp>
        <p:nvSpPr>
          <p:cNvPr id="129" name="TextBox 128"/>
          <p:cNvSpPr txBox="1"/>
          <p:nvPr/>
        </p:nvSpPr>
        <p:spPr>
          <a:xfrm>
            <a:off x="8657689" y="1960141"/>
            <a:ext cx="648072" cy="369332"/>
          </a:xfrm>
          <a:prstGeom prst="rect">
            <a:avLst/>
          </a:prstGeom>
          <a:noFill/>
        </p:spPr>
        <p:txBody>
          <a:bodyPr wrap="square" rtlCol="0">
            <a:spAutoFit/>
          </a:bodyPr>
          <a:lstStyle/>
          <a:p>
            <a:r>
              <a:rPr lang="zh-CN" altLang="en-US" b="1" dirty="0">
                <a:solidFill>
                  <a:schemeClr val="bg1"/>
                </a:solidFill>
              </a:rPr>
              <a:t>我省</a:t>
            </a:r>
            <a:endParaRPr lang="zh-CN" altLang="en-US" b="1" dirty="0">
              <a:solidFill>
                <a:schemeClr val="bg1"/>
              </a:solidFill>
            </a:endParaRPr>
          </a:p>
        </p:txBody>
      </p:sp>
      <p:sp>
        <p:nvSpPr>
          <p:cNvPr id="130" name="TextBox 129"/>
          <p:cNvSpPr txBox="1"/>
          <p:nvPr/>
        </p:nvSpPr>
        <p:spPr>
          <a:xfrm>
            <a:off x="9305761" y="1960141"/>
            <a:ext cx="648072" cy="369332"/>
          </a:xfrm>
          <a:prstGeom prst="rect">
            <a:avLst/>
          </a:prstGeom>
          <a:noFill/>
        </p:spPr>
        <p:txBody>
          <a:bodyPr wrap="square" rtlCol="0">
            <a:spAutoFit/>
          </a:bodyPr>
          <a:lstStyle/>
          <a:p>
            <a:r>
              <a:rPr lang="zh-CN" altLang="en-US" b="1" dirty="0">
                <a:solidFill>
                  <a:schemeClr val="bg1"/>
                </a:solidFill>
              </a:rPr>
              <a:t>外省</a:t>
            </a:r>
            <a:endParaRPr lang="zh-CN" altLang="en-US" b="1" dirty="0">
              <a:solidFill>
                <a:schemeClr val="bg1"/>
              </a:solidFill>
            </a:endParaRPr>
          </a:p>
        </p:txBody>
      </p:sp>
      <p:pic>
        <p:nvPicPr>
          <p:cNvPr id="131" name="Picture 6" descr="C:\Users\Administrator\Desktop\2011121522_a7c8cf75fb2d2d616646VOtoA3F8q4bw.jpg"/>
          <p:cNvPicPr>
            <a:picLocks noChangeAspect="1" noChangeArrowheads="1"/>
          </p:cNvPicPr>
          <p:nvPr/>
        </p:nvPicPr>
        <p:blipFill>
          <a:blip r:embed="rId5" cstate="print"/>
          <a:stretch>
            <a:fillRect/>
          </a:stretch>
        </p:blipFill>
        <p:spPr bwMode="auto">
          <a:xfrm>
            <a:off x="236687" y="5272509"/>
            <a:ext cx="716636" cy="460413"/>
          </a:xfrm>
          <a:prstGeom prst="rect">
            <a:avLst/>
          </a:prstGeom>
          <a:noFill/>
        </p:spPr>
      </p:pic>
      <p:pic>
        <p:nvPicPr>
          <p:cNvPr id="132" name="Picture 2" descr="D:\Users\Desktop\webwxgetmsgimg.jpg"/>
          <p:cNvPicPr>
            <a:picLocks noChangeAspect="1" noChangeArrowheads="1"/>
          </p:cNvPicPr>
          <p:nvPr/>
        </p:nvPicPr>
        <p:blipFill>
          <a:blip r:embed="rId6" cstate="print"/>
          <a:stretch>
            <a:fillRect/>
          </a:stretch>
        </p:blipFill>
        <p:spPr bwMode="auto">
          <a:xfrm>
            <a:off x="164679" y="4120381"/>
            <a:ext cx="1184531" cy="751858"/>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133" name="TextBox 132"/>
          <p:cNvSpPr txBox="1"/>
          <p:nvPr/>
        </p:nvSpPr>
        <p:spPr>
          <a:xfrm>
            <a:off x="1374301" y="2378237"/>
            <a:ext cx="2051665" cy="651372"/>
          </a:xfrm>
          <a:prstGeom prst="rect">
            <a:avLst/>
          </a:prstGeom>
          <a:noFill/>
        </p:spPr>
        <p:txBody>
          <a:bodyPr wrap="square" lIns="96433" tIns="48216" rIns="96433" bIns="48216" rtlCol="0">
            <a:spAutoFit/>
          </a:bodyPr>
          <a:lstStyle/>
          <a:p>
            <a:pPr algn="ctr"/>
            <a:r>
              <a:rPr lang="zh-CN" altLang="en-US" dirty="0"/>
              <a:t>我省</a:t>
            </a:r>
            <a:endParaRPr lang="en-US" altLang="zh-CN" dirty="0"/>
          </a:p>
          <a:p>
            <a:pPr algn="ctr"/>
            <a:r>
              <a:rPr lang="zh-CN" altLang="en-US" dirty="0"/>
              <a:t>省界</a:t>
            </a:r>
            <a:r>
              <a:rPr lang="en-US" altLang="zh-CN" dirty="0"/>
              <a:t>ETC</a:t>
            </a:r>
            <a:r>
              <a:rPr lang="zh-CN" altLang="en-US" dirty="0"/>
              <a:t>门架</a:t>
            </a:r>
            <a:endParaRPr lang="en-US" altLang="zh-CN" dirty="0"/>
          </a:p>
        </p:txBody>
      </p:sp>
      <p:cxnSp>
        <p:nvCxnSpPr>
          <p:cNvPr id="134" name="直接连接符 133"/>
          <p:cNvCxnSpPr/>
          <p:nvPr/>
        </p:nvCxnSpPr>
        <p:spPr>
          <a:xfrm>
            <a:off x="1532831" y="2968253"/>
            <a:ext cx="165618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5" name="直接连接符 134"/>
          <p:cNvCxnSpPr>
            <a:stCxn id="98" idx="0"/>
          </p:cNvCxnSpPr>
          <p:nvPr/>
        </p:nvCxnSpPr>
        <p:spPr>
          <a:xfrm flipV="1">
            <a:off x="2378726" y="2971553"/>
            <a:ext cx="432428" cy="750139"/>
          </a:xfrm>
          <a:prstGeom prst="line">
            <a:avLst/>
          </a:prstGeom>
        </p:spPr>
        <p:style>
          <a:lnRef idx="1">
            <a:schemeClr val="accent1"/>
          </a:lnRef>
          <a:fillRef idx="0">
            <a:schemeClr val="accent1"/>
          </a:fillRef>
          <a:effectRef idx="0">
            <a:schemeClr val="accent1"/>
          </a:effectRef>
          <a:fontRef idx="minor">
            <a:schemeClr val="tx1"/>
          </a:fontRef>
        </p:style>
      </p:cxnSp>
      <p:sp>
        <p:nvSpPr>
          <p:cNvPr id="136" name="TextBox 135"/>
          <p:cNvSpPr txBox="1"/>
          <p:nvPr/>
        </p:nvSpPr>
        <p:spPr>
          <a:xfrm>
            <a:off x="4197127" y="2363723"/>
            <a:ext cx="2267689" cy="651372"/>
          </a:xfrm>
          <a:prstGeom prst="rect">
            <a:avLst/>
          </a:prstGeom>
          <a:noFill/>
        </p:spPr>
        <p:txBody>
          <a:bodyPr wrap="square" lIns="96433" tIns="48216" rIns="96433" bIns="48216" rtlCol="0">
            <a:spAutoFit/>
          </a:bodyPr>
          <a:lstStyle/>
          <a:p>
            <a:pPr algn="ctr"/>
            <a:r>
              <a:rPr lang="zh-CN" altLang="en-US" dirty="0"/>
              <a:t>我省</a:t>
            </a:r>
            <a:endParaRPr lang="en-US" altLang="zh-CN" dirty="0"/>
          </a:p>
          <a:p>
            <a:pPr algn="ctr"/>
            <a:r>
              <a:rPr lang="zh-CN" altLang="en-US" dirty="0"/>
              <a:t>非省界</a:t>
            </a:r>
            <a:r>
              <a:rPr lang="en-US" altLang="zh-CN" dirty="0"/>
              <a:t>ETC</a:t>
            </a:r>
            <a:r>
              <a:rPr lang="zh-CN" altLang="en-US" dirty="0"/>
              <a:t>门架</a:t>
            </a:r>
            <a:endParaRPr lang="en-US" altLang="zh-CN" dirty="0"/>
          </a:p>
        </p:txBody>
      </p:sp>
      <p:cxnSp>
        <p:nvCxnSpPr>
          <p:cNvPr id="137" name="直接连接符 136"/>
          <p:cNvCxnSpPr/>
          <p:nvPr/>
        </p:nvCxnSpPr>
        <p:spPr>
          <a:xfrm>
            <a:off x="4341143" y="2968253"/>
            <a:ext cx="205166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8" name="直接连接符 137"/>
          <p:cNvCxnSpPr/>
          <p:nvPr/>
        </p:nvCxnSpPr>
        <p:spPr>
          <a:xfrm flipV="1">
            <a:off x="4682982" y="2968253"/>
            <a:ext cx="378241" cy="753439"/>
          </a:xfrm>
          <a:prstGeom prst="line">
            <a:avLst/>
          </a:prstGeom>
        </p:spPr>
        <p:style>
          <a:lnRef idx="1">
            <a:schemeClr val="accent1"/>
          </a:lnRef>
          <a:fillRef idx="0">
            <a:schemeClr val="accent1"/>
          </a:fillRef>
          <a:effectRef idx="0">
            <a:schemeClr val="accent1"/>
          </a:effectRef>
          <a:fontRef idx="minor">
            <a:schemeClr val="tx1"/>
          </a:fontRef>
        </p:style>
      </p:cxnSp>
      <p:sp>
        <p:nvSpPr>
          <p:cNvPr id="139" name="TextBox 138"/>
          <p:cNvSpPr txBox="1"/>
          <p:nvPr/>
        </p:nvSpPr>
        <p:spPr>
          <a:xfrm>
            <a:off x="7834094" y="2320181"/>
            <a:ext cx="2051665" cy="651372"/>
          </a:xfrm>
          <a:prstGeom prst="rect">
            <a:avLst/>
          </a:prstGeom>
          <a:noFill/>
        </p:spPr>
        <p:txBody>
          <a:bodyPr wrap="square" lIns="96433" tIns="48216" rIns="96433" bIns="48216" rtlCol="0">
            <a:spAutoFit/>
          </a:bodyPr>
          <a:lstStyle/>
          <a:p>
            <a:pPr algn="ctr"/>
            <a:r>
              <a:rPr lang="zh-CN" altLang="en-US" dirty="0"/>
              <a:t>我省</a:t>
            </a:r>
            <a:endParaRPr lang="en-US" altLang="zh-CN" dirty="0"/>
          </a:p>
          <a:p>
            <a:pPr algn="ctr"/>
            <a:r>
              <a:rPr lang="zh-CN" altLang="en-US" dirty="0"/>
              <a:t>省界</a:t>
            </a:r>
            <a:r>
              <a:rPr lang="en-US" altLang="zh-CN" dirty="0"/>
              <a:t>ETC</a:t>
            </a:r>
            <a:r>
              <a:rPr lang="zh-CN" altLang="en-US" dirty="0"/>
              <a:t>门架</a:t>
            </a:r>
            <a:endParaRPr lang="en-US" altLang="zh-CN" dirty="0"/>
          </a:p>
        </p:txBody>
      </p:sp>
      <p:cxnSp>
        <p:nvCxnSpPr>
          <p:cNvPr id="140" name="直接连接符 139"/>
          <p:cNvCxnSpPr/>
          <p:nvPr/>
        </p:nvCxnSpPr>
        <p:spPr>
          <a:xfrm>
            <a:off x="7941543" y="2968253"/>
            <a:ext cx="165618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1" name="直接连接符 140"/>
          <p:cNvCxnSpPr/>
          <p:nvPr/>
        </p:nvCxnSpPr>
        <p:spPr>
          <a:xfrm flipV="1">
            <a:off x="8824005" y="2971553"/>
            <a:ext cx="413683" cy="750140"/>
          </a:xfrm>
          <a:prstGeom prst="line">
            <a:avLst/>
          </a:prstGeom>
        </p:spPr>
        <p:style>
          <a:lnRef idx="1">
            <a:schemeClr val="accent1"/>
          </a:lnRef>
          <a:fillRef idx="0">
            <a:schemeClr val="accent1"/>
          </a:fillRef>
          <a:effectRef idx="0">
            <a:schemeClr val="accent1"/>
          </a:effectRef>
          <a:fontRef idx="minor">
            <a:schemeClr val="tx1"/>
          </a:fontRef>
        </p:style>
      </p:cxnSp>
      <p:sp>
        <p:nvSpPr>
          <p:cNvPr id="142" name="TextBox 141"/>
          <p:cNvSpPr txBox="1"/>
          <p:nvPr/>
        </p:nvSpPr>
        <p:spPr>
          <a:xfrm>
            <a:off x="10210358" y="2320181"/>
            <a:ext cx="2051665" cy="651372"/>
          </a:xfrm>
          <a:prstGeom prst="rect">
            <a:avLst/>
          </a:prstGeom>
          <a:noFill/>
        </p:spPr>
        <p:txBody>
          <a:bodyPr wrap="square" lIns="96433" tIns="48216" rIns="96433" bIns="48216" rtlCol="0">
            <a:spAutoFit/>
          </a:bodyPr>
          <a:lstStyle/>
          <a:p>
            <a:pPr algn="ctr"/>
            <a:r>
              <a:rPr lang="zh-CN" altLang="en-US" dirty="0"/>
              <a:t>外省</a:t>
            </a:r>
            <a:endParaRPr lang="en-US" altLang="zh-CN" dirty="0"/>
          </a:p>
          <a:p>
            <a:pPr algn="ctr"/>
            <a:r>
              <a:rPr lang="zh-CN" altLang="en-US" dirty="0"/>
              <a:t>省界</a:t>
            </a:r>
            <a:r>
              <a:rPr lang="en-US" altLang="zh-CN" dirty="0"/>
              <a:t>ETC</a:t>
            </a:r>
            <a:r>
              <a:rPr lang="zh-CN" altLang="en-US" dirty="0"/>
              <a:t>门架</a:t>
            </a:r>
            <a:endParaRPr lang="en-US" altLang="zh-CN" dirty="0"/>
          </a:p>
        </p:txBody>
      </p:sp>
      <p:cxnSp>
        <p:nvCxnSpPr>
          <p:cNvPr id="143" name="直接连接符 142"/>
          <p:cNvCxnSpPr/>
          <p:nvPr/>
        </p:nvCxnSpPr>
        <p:spPr>
          <a:xfrm>
            <a:off x="10354374" y="2968253"/>
            <a:ext cx="165618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4" name="直接连接符 143"/>
          <p:cNvCxnSpPr>
            <a:endCxn id="142" idx="2"/>
          </p:cNvCxnSpPr>
          <p:nvPr/>
        </p:nvCxnSpPr>
        <p:spPr>
          <a:xfrm flipV="1">
            <a:off x="10803662" y="2971553"/>
            <a:ext cx="432529" cy="750139"/>
          </a:xfrm>
          <a:prstGeom prst="line">
            <a:avLst/>
          </a:prstGeom>
        </p:spPr>
        <p:style>
          <a:lnRef idx="1">
            <a:schemeClr val="accent1"/>
          </a:lnRef>
          <a:fillRef idx="0">
            <a:schemeClr val="accent1"/>
          </a:fillRef>
          <a:effectRef idx="0">
            <a:schemeClr val="accent1"/>
          </a:effectRef>
          <a:fontRef idx="minor">
            <a:schemeClr val="tx1"/>
          </a:fontRef>
        </p:style>
      </p:cxnSp>
      <p:sp>
        <p:nvSpPr>
          <p:cNvPr id="146" name="矩形 145"/>
          <p:cNvSpPr/>
          <p:nvPr/>
        </p:nvSpPr>
        <p:spPr>
          <a:xfrm>
            <a:off x="8157567" y="3184277"/>
            <a:ext cx="144016" cy="1440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7" name="矩形 146"/>
          <p:cNvSpPr/>
          <p:nvPr/>
        </p:nvSpPr>
        <p:spPr>
          <a:xfrm>
            <a:off x="4277519" y="3336677"/>
            <a:ext cx="144016" cy="1440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9" name="矩形标注 148"/>
          <p:cNvSpPr/>
          <p:nvPr/>
        </p:nvSpPr>
        <p:spPr>
          <a:xfrm>
            <a:off x="360040" y="3256285"/>
            <a:ext cx="956767" cy="720080"/>
          </a:xfrm>
          <a:prstGeom prst="wedgeRect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zh-CN" altLang="en-US" dirty="0">
                <a:solidFill>
                  <a:prstClr val="black"/>
                </a:solidFill>
              </a:rPr>
              <a:t>我有</a:t>
            </a:r>
            <a:r>
              <a:rPr lang="en-US" altLang="zh-CN" dirty="0">
                <a:solidFill>
                  <a:prstClr val="black"/>
                </a:solidFill>
              </a:rPr>
              <a:t>ETC</a:t>
            </a:r>
            <a:r>
              <a:rPr lang="zh-CN" altLang="en-US" dirty="0">
                <a:solidFill>
                  <a:prstClr val="black"/>
                </a:solidFill>
              </a:rPr>
              <a:t>卡</a:t>
            </a:r>
            <a:endParaRPr lang="zh-CN" altLang="en-US" dirty="0"/>
          </a:p>
        </p:txBody>
      </p:sp>
      <p:pic>
        <p:nvPicPr>
          <p:cNvPr id="150" name="Picture 3"/>
          <p:cNvPicPr>
            <a:picLocks noChangeAspect="1" noChangeArrowheads="1"/>
          </p:cNvPicPr>
          <p:nvPr/>
        </p:nvPicPr>
        <p:blipFill>
          <a:blip r:embed="rId4" cstate="print"/>
          <a:srcRect/>
          <a:stretch>
            <a:fillRect/>
          </a:stretch>
        </p:blipFill>
        <p:spPr bwMode="auto">
          <a:xfrm rot="5400000">
            <a:off x="7247959" y="2922741"/>
            <a:ext cx="185612" cy="337459"/>
          </a:xfrm>
          <a:prstGeom prst="rect">
            <a:avLst/>
          </a:prstGeom>
          <a:noFill/>
          <a:ln w="9525">
            <a:noFill/>
            <a:miter lim="800000"/>
            <a:headEnd/>
            <a:tailEnd/>
          </a:ln>
        </p:spPr>
      </p:pic>
      <p:pic>
        <p:nvPicPr>
          <p:cNvPr id="151" name="Picture 2"/>
          <p:cNvPicPr>
            <a:picLocks noChangeAspect="1" noChangeArrowheads="1"/>
          </p:cNvPicPr>
          <p:nvPr/>
        </p:nvPicPr>
        <p:blipFill>
          <a:blip r:embed="rId3" cstate="print"/>
          <a:srcRect/>
          <a:stretch>
            <a:fillRect/>
          </a:stretch>
        </p:blipFill>
        <p:spPr bwMode="auto">
          <a:xfrm rot="5400000">
            <a:off x="7488375" y="2557325"/>
            <a:ext cx="237523" cy="339299"/>
          </a:xfrm>
          <a:prstGeom prst="rect">
            <a:avLst/>
          </a:prstGeom>
          <a:noFill/>
          <a:ln w="9525">
            <a:noFill/>
            <a:miter lim="800000"/>
            <a:headEnd/>
            <a:tailEnd/>
          </a:ln>
        </p:spPr>
      </p:pic>
      <p:pic>
        <p:nvPicPr>
          <p:cNvPr id="152" name="Picture 3"/>
          <p:cNvPicPr>
            <a:picLocks noChangeAspect="1" noChangeArrowheads="1"/>
          </p:cNvPicPr>
          <p:nvPr/>
        </p:nvPicPr>
        <p:blipFill>
          <a:blip r:embed="rId4" cstate="print"/>
          <a:srcRect/>
          <a:stretch>
            <a:fillRect/>
          </a:stretch>
        </p:blipFill>
        <p:spPr bwMode="auto">
          <a:xfrm rot="5400000">
            <a:off x="7247959" y="5587037"/>
            <a:ext cx="185612" cy="337459"/>
          </a:xfrm>
          <a:prstGeom prst="rect">
            <a:avLst/>
          </a:prstGeom>
          <a:noFill/>
          <a:ln w="9525">
            <a:noFill/>
            <a:miter lim="800000"/>
            <a:headEnd/>
            <a:tailEnd/>
          </a:ln>
        </p:spPr>
      </p:pic>
      <p:pic>
        <p:nvPicPr>
          <p:cNvPr id="153" name="Picture 2"/>
          <p:cNvPicPr>
            <a:picLocks noChangeAspect="1" noChangeArrowheads="1"/>
          </p:cNvPicPr>
          <p:nvPr/>
        </p:nvPicPr>
        <p:blipFill>
          <a:blip r:embed="rId3" cstate="print"/>
          <a:srcRect/>
          <a:stretch>
            <a:fillRect/>
          </a:stretch>
        </p:blipFill>
        <p:spPr bwMode="auto">
          <a:xfrm rot="5400000">
            <a:off x="7509115" y="5221621"/>
            <a:ext cx="237523" cy="339299"/>
          </a:xfrm>
          <a:prstGeom prst="rect">
            <a:avLst/>
          </a:prstGeom>
          <a:noFill/>
          <a:ln w="9525">
            <a:noFill/>
            <a:miter lim="800000"/>
            <a:headEnd/>
            <a:tailEnd/>
          </a:ln>
        </p:spPr>
      </p:pic>
      <p:grpSp>
        <p:nvGrpSpPr>
          <p:cNvPr id="6" name="组合 11"/>
          <p:cNvGrpSpPr/>
          <p:nvPr/>
        </p:nvGrpSpPr>
        <p:grpSpPr>
          <a:xfrm>
            <a:off x="0" y="212785"/>
            <a:ext cx="3857607" cy="523220"/>
            <a:chOff x="0" y="220990"/>
            <a:chExt cx="3857607" cy="523220"/>
          </a:xfrm>
        </p:grpSpPr>
        <p:sp>
          <p:nvSpPr>
            <p:cNvPr id="13" name="燕尾形 2"/>
            <p:cNvSpPr/>
            <p:nvPr/>
          </p:nvSpPr>
          <p:spPr>
            <a:xfrm>
              <a:off x="335059" y="294640"/>
              <a:ext cx="302371" cy="375920"/>
            </a:xfrm>
            <a:prstGeom prst="chevron">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逐浪细阁体" panose="03000509000000000000" pitchFamily="65" charset="-122"/>
                <a:ea typeface="微软雅黑 Light" panose="020B0502040204020203" charset="-122"/>
                <a:sym typeface="逐浪细阁体" panose="03000509000000000000" pitchFamily="65" charset="-122"/>
              </a:endParaRPr>
            </a:p>
          </p:txBody>
        </p:sp>
        <p:sp>
          <p:nvSpPr>
            <p:cNvPr id="14" name="燕尾形 3"/>
            <p:cNvSpPr/>
            <p:nvPr/>
          </p:nvSpPr>
          <p:spPr>
            <a:xfrm>
              <a:off x="578181" y="294640"/>
              <a:ext cx="302371" cy="375920"/>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逐浪细阁体" panose="03000509000000000000" pitchFamily="65" charset="-122"/>
                <a:ea typeface="微软雅黑 Light" panose="020B0502040204020203" charset="-122"/>
                <a:sym typeface="逐浪细阁体" panose="03000509000000000000" pitchFamily="65" charset="-122"/>
              </a:endParaRPr>
            </a:p>
          </p:txBody>
        </p:sp>
        <p:sp>
          <p:nvSpPr>
            <p:cNvPr id="15" name="五边形 4"/>
            <p:cNvSpPr/>
            <p:nvPr/>
          </p:nvSpPr>
          <p:spPr>
            <a:xfrm>
              <a:off x="0" y="294640"/>
              <a:ext cx="416781" cy="375920"/>
            </a:xfrm>
            <a:prstGeom prst="homePlat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逐浪细阁体" panose="03000509000000000000" pitchFamily="65" charset="-122"/>
                <a:ea typeface="微软雅黑 Light" panose="020B0502040204020203" charset="-122"/>
                <a:sym typeface="逐浪细阁体" panose="03000509000000000000" pitchFamily="65" charset="-122"/>
              </a:endParaRPr>
            </a:p>
          </p:txBody>
        </p:sp>
        <p:sp>
          <p:nvSpPr>
            <p:cNvPr id="16" name="文本框 15"/>
            <p:cNvSpPr txBox="1"/>
            <p:nvPr/>
          </p:nvSpPr>
          <p:spPr>
            <a:xfrm>
              <a:off x="972489" y="220990"/>
              <a:ext cx="2885118" cy="523220"/>
            </a:xfrm>
            <a:prstGeom prst="rect">
              <a:avLst/>
            </a:prstGeom>
            <a:noFill/>
          </p:spPr>
          <p:txBody>
            <a:bodyPr wrap="square" rtlCol="0">
              <a:spAutoFit/>
            </a:bodyPr>
            <a:lstStyle/>
            <a:p>
              <a:r>
                <a:rPr lang="zh-CN" altLang="en-US" sz="2800" dirty="0" smtClean="0">
                  <a:solidFill>
                    <a:schemeClr val="tx1">
                      <a:lumMod val="65000"/>
                      <a:lumOff val="3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逐浪细阁体" panose="03000509000000000000" pitchFamily="65" charset="-122"/>
                </a:rPr>
                <a:t>总体技术方案</a:t>
              </a:r>
              <a:endParaRPr lang="zh-CN" altLang="en-US" sz="2800" dirty="0">
                <a:solidFill>
                  <a:schemeClr val="tx1">
                    <a:lumMod val="65000"/>
                    <a:lumOff val="3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逐浪细阁体" panose="03000509000000000000" pitchFamily="65" charset="-122"/>
              </a:endParaRPr>
            </a:p>
          </p:txBody>
        </p:sp>
      </p:grpSp>
      <p:sp>
        <p:nvSpPr>
          <p:cNvPr id="7" name="Content Placeholder 2"/>
          <p:cNvSpPr txBox="1"/>
          <p:nvPr/>
        </p:nvSpPr>
        <p:spPr>
          <a:xfrm>
            <a:off x="416657" y="662470"/>
            <a:ext cx="4967523" cy="648072"/>
          </a:xfrm>
          <a:prstGeom prst="rect">
            <a:avLst/>
          </a:prstGeom>
        </p:spPr>
        <p:txBody>
          <a:bodyPr vert="horz" lIns="96435" tIns="48218" rIns="96435" bIns="48218" rtlCol="0" anchor="t">
            <a:no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just">
              <a:lnSpc>
                <a:spcPct val="150000"/>
              </a:lnSpc>
              <a:spcBef>
                <a:spcPts val="0"/>
              </a:spcBef>
              <a:spcAft>
                <a:spcPts val="0"/>
              </a:spcAft>
            </a:pPr>
            <a:r>
              <a:rPr lang="en-US" altLang="zh-CN" sz="2400" b="1" dirty="0">
                <a:solidFill>
                  <a:schemeClr val="tx1">
                    <a:lumMod val="75000"/>
                    <a:lumOff val="2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ETC</a:t>
            </a:r>
            <a:r>
              <a:rPr lang="zh-CN" altLang="en-US" sz="2400" b="1" dirty="0">
                <a:solidFill>
                  <a:schemeClr val="tx1">
                    <a:lumMod val="75000"/>
                    <a:lumOff val="2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门架系统</a:t>
            </a:r>
            <a:endParaRPr lang="zh-CN" altLang="en-US" sz="2400" b="1" dirty="0">
              <a:solidFill>
                <a:schemeClr val="tx1">
                  <a:lumMod val="75000"/>
                  <a:lumOff val="2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repeatCount="300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grpId="0" nodeType="clickEffect">
                                  <p:stCondLst>
                                    <p:cond delay="500"/>
                                  </p:stCondLst>
                                  <p:childTnLst>
                                    <p:set>
                                      <p:cBhvr>
                                        <p:cTn id="11" dur="1" fill="hold">
                                          <p:stCondLst>
                                            <p:cond delay="0"/>
                                          </p:stCondLst>
                                        </p:cTn>
                                        <p:tgtEl>
                                          <p:spTgt spid="149"/>
                                        </p:tgtEl>
                                        <p:attrNameLst>
                                          <p:attrName>style.visibility</p:attrName>
                                        </p:attrNameLst>
                                      </p:cBhvr>
                                      <p:to>
                                        <p:strVal val="hidden"/>
                                      </p:to>
                                    </p:set>
                                  </p:childTnLst>
                                </p:cTn>
                              </p:par>
                            </p:childTnLst>
                          </p:cTn>
                        </p:par>
                        <p:par>
                          <p:cTn id="12" fill="hold">
                            <p:stCondLst>
                              <p:cond delay="500"/>
                            </p:stCondLst>
                            <p:childTnLst>
                              <p:par>
                                <p:cTn id="13" presetID="63" presetClass="path" presetSubtype="0" accel="50000" decel="50000" fill="hold" nodeType="afterEffect">
                                  <p:stCondLst>
                                    <p:cond delay="0"/>
                                  </p:stCondLst>
                                  <p:childTnLst>
                                    <p:animMotion origin="layout" path="M 0.00556 0.0011 L 0.05469 0.0033 " pathEditMode="relative" rAng="0" ptsTypes="AA">
                                      <p:cBhvr>
                                        <p:cTn id="14" dur="1000" fill="hold"/>
                                        <p:tgtEl>
                                          <p:spTgt spid="132"/>
                                        </p:tgtEl>
                                        <p:attrNameLst>
                                          <p:attrName>ppt_x</p:attrName>
                                          <p:attrName>ppt_y</p:attrName>
                                        </p:attrNameLst>
                                      </p:cBhvr>
                                      <p:rCtr x="25" y="1"/>
                                    </p:animMotion>
                                  </p:childTnLst>
                                </p:cTn>
                              </p:par>
                              <p:par>
                                <p:cTn id="15" presetID="63" presetClass="path" presetSubtype="0" accel="50000" decel="50000" fill="hold" nodeType="withEffect">
                                  <p:stCondLst>
                                    <p:cond delay="0"/>
                                  </p:stCondLst>
                                  <p:childTnLst>
                                    <p:animMotion origin="layout" path="M 0.00556 -5.70676E-7 L 0.06728 -0.00197 " pathEditMode="relative" rAng="0" ptsTypes="AA">
                                      <p:cBhvr>
                                        <p:cTn id="16" dur="1000" fill="hold"/>
                                        <p:tgtEl>
                                          <p:spTgt spid="131"/>
                                        </p:tgtEl>
                                        <p:attrNameLst>
                                          <p:attrName>ppt_x</p:attrName>
                                          <p:attrName>ppt_y</p:attrName>
                                        </p:attrNameLst>
                                      </p:cBhvr>
                                      <p:rCtr x="31" y="-1"/>
                                    </p:animMotion>
                                  </p:childTnLst>
                                </p:cTn>
                              </p:par>
                            </p:childTnLst>
                          </p:cTn>
                        </p:par>
                        <p:par>
                          <p:cTn id="17" fill="hold">
                            <p:stCondLst>
                              <p:cond delay="1500"/>
                            </p:stCondLst>
                            <p:childTnLst>
                              <p:par>
                                <p:cTn id="18" presetID="2" presetClass="entr" presetSubtype="4" fill="hold" nodeType="afterEffect">
                                  <p:stCondLst>
                                    <p:cond delay="0"/>
                                  </p:stCondLst>
                                  <p:childTnLst>
                                    <p:set>
                                      <p:cBhvr>
                                        <p:cTn id="19" dur="1" fill="hold">
                                          <p:stCondLst>
                                            <p:cond delay="0"/>
                                          </p:stCondLst>
                                        </p:cTn>
                                        <p:tgtEl>
                                          <p:spTgt spid="99"/>
                                        </p:tgtEl>
                                        <p:attrNameLst>
                                          <p:attrName>style.visibility</p:attrName>
                                        </p:attrNameLst>
                                      </p:cBhvr>
                                      <p:to>
                                        <p:strVal val="visible"/>
                                      </p:to>
                                    </p:set>
                                    <p:anim calcmode="lin" valueType="num">
                                      <p:cBhvr additive="base">
                                        <p:cTn id="20" dur="500" fill="hold"/>
                                        <p:tgtEl>
                                          <p:spTgt spid="99"/>
                                        </p:tgtEl>
                                        <p:attrNameLst>
                                          <p:attrName>ppt_x</p:attrName>
                                        </p:attrNameLst>
                                      </p:cBhvr>
                                      <p:tavLst>
                                        <p:tav tm="0">
                                          <p:val>
                                            <p:strVal val="#ppt_x"/>
                                          </p:val>
                                        </p:tav>
                                        <p:tav tm="100000">
                                          <p:val>
                                            <p:strVal val="#ppt_x"/>
                                          </p:val>
                                        </p:tav>
                                      </p:tavLst>
                                    </p:anim>
                                    <p:anim calcmode="lin" valueType="num">
                                      <p:cBhvr additive="base">
                                        <p:cTn id="21" dur="500" fill="hold"/>
                                        <p:tgtEl>
                                          <p:spTgt spid="99"/>
                                        </p:tgtEl>
                                        <p:attrNameLst>
                                          <p:attrName>ppt_y</p:attrName>
                                        </p:attrNameLst>
                                      </p:cBhvr>
                                      <p:tavLst>
                                        <p:tav tm="0">
                                          <p:val>
                                            <p:strVal val="1+#ppt_h/2"/>
                                          </p:val>
                                        </p:tav>
                                        <p:tav tm="100000">
                                          <p:val>
                                            <p:strVal val="#ppt_y"/>
                                          </p:val>
                                        </p:tav>
                                      </p:tavLst>
                                    </p:anim>
                                  </p:childTnLst>
                                  <p:subTnLst>
                                    <p:set>
                                      <p:cBhvr override="childStyle">
                                        <p:cTn dur="1" fill="hold" display="0" masterRel="nextClick" afterEffect="1"/>
                                        <p:tgtEl>
                                          <p:spTgt spid="99"/>
                                        </p:tgtEl>
                                        <p:attrNameLst>
                                          <p:attrName>style.visibility</p:attrName>
                                        </p:attrNameLst>
                                      </p:cBhvr>
                                      <p:to>
                                        <p:strVal val="hidden"/>
                                      </p:to>
                                    </p:set>
                                  </p:subTnLst>
                                </p:cTn>
                              </p:par>
                            </p:childTnLst>
                          </p:cTn>
                        </p:par>
                        <p:par>
                          <p:cTn id="22" fill="hold">
                            <p:stCondLst>
                              <p:cond delay="2000"/>
                            </p:stCondLst>
                            <p:childTnLst>
                              <p:par>
                                <p:cTn id="23" presetID="1" presetClass="exit" presetSubtype="0" fill="hold" grpId="0" nodeType="afterEffect">
                                  <p:stCondLst>
                                    <p:cond delay="200"/>
                                  </p:stCondLst>
                                  <p:childTnLst>
                                    <p:set>
                                      <p:cBhvr>
                                        <p:cTn id="24" dur="1" fill="hold">
                                          <p:stCondLst>
                                            <p:cond delay="0"/>
                                          </p:stCondLst>
                                        </p:cTn>
                                        <p:tgtEl>
                                          <p:spTgt spid="99"/>
                                        </p:tgtEl>
                                        <p:attrNameLst>
                                          <p:attrName>style.visibility</p:attrName>
                                        </p:attrNameLst>
                                      </p:cBhvr>
                                      <p:to>
                                        <p:strVal val="hidden"/>
                                      </p:to>
                                    </p:set>
                                  </p:childTnLst>
                                </p:cTn>
                              </p:par>
                            </p:childTnLst>
                          </p:cTn>
                        </p:par>
                        <p:par>
                          <p:cTn id="25" fill="hold">
                            <p:stCondLst>
                              <p:cond delay="2200"/>
                            </p:stCondLst>
                            <p:childTnLst>
                              <p:par>
                                <p:cTn id="26" presetID="63" presetClass="path" presetSubtype="0" accel="50000" decel="50000" fill="hold" nodeType="afterEffect">
                                  <p:stCondLst>
                                    <p:cond delay="0"/>
                                  </p:stCondLst>
                                  <p:childTnLst>
                                    <p:animMotion origin="layout" path="M 0.05469 0.00329 L 0.13309 0.0022 " pathEditMode="relative" rAng="0" ptsTypes="AA">
                                      <p:cBhvr>
                                        <p:cTn id="27" dur="1000" fill="hold"/>
                                        <p:tgtEl>
                                          <p:spTgt spid="132"/>
                                        </p:tgtEl>
                                        <p:attrNameLst>
                                          <p:attrName>ppt_x</p:attrName>
                                          <p:attrName>ppt_y</p:attrName>
                                        </p:attrNameLst>
                                      </p:cBhvr>
                                      <p:rCtr x="39" y="-1"/>
                                    </p:animMotion>
                                  </p:childTnLst>
                                </p:cTn>
                              </p:par>
                              <p:par>
                                <p:cTn id="28" presetID="63" presetClass="path" presetSubtype="0" accel="50000" decel="50000" fill="hold" nodeType="withEffect">
                                  <p:stCondLst>
                                    <p:cond delay="0"/>
                                  </p:stCondLst>
                                  <p:childTnLst>
                                    <p:animMotion origin="layout" path="M 0.06728 -0.00197 L 0.14012 -0.00197 " pathEditMode="relative" rAng="0" ptsTypes="AA">
                                      <p:cBhvr>
                                        <p:cTn id="29" dur="1000" fill="hold"/>
                                        <p:tgtEl>
                                          <p:spTgt spid="131"/>
                                        </p:tgtEl>
                                        <p:attrNameLst>
                                          <p:attrName>ppt_x</p:attrName>
                                          <p:attrName>ppt_y</p:attrName>
                                        </p:attrNameLst>
                                      </p:cBhvr>
                                      <p:rCtr x="36" y="0"/>
                                    </p:animMotion>
                                  </p:childTnLst>
                                </p:cTn>
                              </p:par>
                            </p:childTnLst>
                          </p:cTn>
                        </p:par>
                        <p:par>
                          <p:cTn id="30" fill="hold">
                            <p:stCondLst>
                              <p:cond delay="3200"/>
                            </p:stCondLst>
                            <p:childTnLst>
                              <p:par>
                                <p:cTn id="31" presetID="3" presetClass="entr" presetSubtype="10" fill="hold" grpId="1" nodeType="afterEffect">
                                  <p:stCondLst>
                                    <p:cond delay="0"/>
                                  </p:stCondLst>
                                  <p:childTnLst>
                                    <p:set>
                                      <p:cBhvr>
                                        <p:cTn id="32" dur="1" fill="hold">
                                          <p:stCondLst>
                                            <p:cond delay="0"/>
                                          </p:stCondLst>
                                        </p:cTn>
                                        <p:tgtEl>
                                          <p:spTgt spid="120"/>
                                        </p:tgtEl>
                                        <p:attrNameLst>
                                          <p:attrName>style.visibility</p:attrName>
                                        </p:attrNameLst>
                                      </p:cBhvr>
                                      <p:to>
                                        <p:strVal val="visible"/>
                                      </p:to>
                                    </p:set>
                                    <p:animEffect transition="in" filter="blinds(horizontal)">
                                      <p:cBhvr>
                                        <p:cTn id="33" dur="500"/>
                                        <p:tgtEl>
                                          <p:spTgt spid="120"/>
                                        </p:tgtEl>
                                      </p:cBhvr>
                                    </p:animEffect>
                                  </p:childTnLst>
                                </p:cTn>
                              </p:par>
                            </p:childTnLst>
                          </p:cTn>
                        </p:par>
                        <p:par>
                          <p:cTn id="34" fill="hold">
                            <p:stCondLst>
                              <p:cond delay="3700"/>
                            </p:stCondLst>
                            <p:childTnLst>
                              <p:par>
                                <p:cTn id="35" presetID="2" presetClass="entr" presetSubtype="4" fill="hold" nodeType="afterEffect">
                                  <p:stCondLst>
                                    <p:cond delay="0"/>
                                  </p:stCondLst>
                                  <p:childTnLst>
                                    <p:set>
                                      <p:cBhvr>
                                        <p:cTn id="36" dur="1" fill="hold">
                                          <p:stCondLst>
                                            <p:cond delay="0"/>
                                          </p:stCondLst>
                                        </p:cTn>
                                        <p:tgtEl>
                                          <p:spTgt spid="100"/>
                                        </p:tgtEl>
                                        <p:attrNameLst>
                                          <p:attrName>style.visibility</p:attrName>
                                        </p:attrNameLst>
                                      </p:cBhvr>
                                      <p:to>
                                        <p:strVal val="visible"/>
                                      </p:to>
                                    </p:set>
                                    <p:anim calcmode="lin" valueType="num">
                                      <p:cBhvr additive="base">
                                        <p:cTn id="37" dur="500" fill="hold"/>
                                        <p:tgtEl>
                                          <p:spTgt spid="100"/>
                                        </p:tgtEl>
                                        <p:attrNameLst>
                                          <p:attrName>ppt_x</p:attrName>
                                        </p:attrNameLst>
                                      </p:cBhvr>
                                      <p:tavLst>
                                        <p:tav tm="0">
                                          <p:val>
                                            <p:strVal val="#ppt_x"/>
                                          </p:val>
                                        </p:tav>
                                        <p:tav tm="100000">
                                          <p:val>
                                            <p:strVal val="#ppt_x"/>
                                          </p:val>
                                        </p:tav>
                                      </p:tavLst>
                                    </p:anim>
                                    <p:anim calcmode="lin" valueType="num">
                                      <p:cBhvr additive="base">
                                        <p:cTn id="38" dur="500" fill="hold"/>
                                        <p:tgtEl>
                                          <p:spTgt spid="100"/>
                                        </p:tgtEl>
                                        <p:attrNameLst>
                                          <p:attrName>ppt_y</p:attrName>
                                        </p:attrNameLst>
                                      </p:cBhvr>
                                      <p:tavLst>
                                        <p:tav tm="0">
                                          <p:val>
                                            <p:strVal val="1+#ppt_h/2"/>
                                          </p:val>
                                        </p:tav>
                                        <p:tav tm="100000">
                                          <p:val>
                                            <p:strVal val="#ppt_y"/>
                                          </p:val>
                                        </p:tav>
                                      </p:tavLst>
                                    </p:anim>
                                  </p:childTnLst>
                                  <p:subTnLst>
                                    <p:set>
                                      <p:cBhvr override="childStyle">
                                        <p:cTn dur="1" fill="hold" display="0" masterRel="nextClick" afterEffect="1"/>
                                        <p:tgtEl>
                                          <p:spTgt spid="100"/>
                                        </p:tgtEl>
                                        <p:attrNameLst>
                                          <p:attrName>style.visibility</p:attrName>
                                        </p:attrNameLst>
                                      </p:cBhvr>
                                      <p:to>
                                        <p:strVal val="hidden"/>
                                      </p:to>
                                    </p:set>
                                  </p:subTnLst>
                                </p:cTn>
                              </p:par>
                              <p:par>
                                <p:cTn id="39" presetID="35" presetClass="emph" presetSubtype="0" repeatCount="2000" fill="hold" grpId="0" nodeType="withEffect">
                                  <p:stCondLst>
                                    <p:cond delay="0"/>
                                  </p:stCondLst>
                                  <p:childTnLst>
                                    <p:anim calcmode="discrete" valueType="str">
                                      <p:cBhvr>
                                        <p:cTn id="40" dur="1000" fill="hold"/>
                                        <p:tgtEl>
                                          <p:spTgt spid="120"/>
                                        </p:tgtEl>
                                        <p:attrNameLst>
                                          <p:attrName>style.visibility</p:attrName>
                                        </p:attrNameLst>
                                      </p:cBhvr>
                                      <p:tavLst>
                                        <p:tav tm="0">
                                          <p:val>
                                            <p:strVal val="hidden"/>
                                          </p:val>
                                        </p:tav>
                                        <p:tav tm="50000">
                                          <p:val>
                                            <p:strVal val="visible"/>
                                          </p:val>
                                        </p:tav>
                                      </p:tavLst>
                                    </p:anim>
                                  </p:childTnLst>
                                  <p:subTnLst>
                                    <p:set>
                                      <p:cBhvr override="childStyle">
                                        <p:cTn dur="1" fill="hold" display="0" masterRel="nextClick" afterEffect="1"/>
                                        <p:tgtEl>
                                          <p:spTgt spid="120"/>
                                        </p:tgtEl>
                                        <p:attrNameLst>
                                          <p:attrName>style.visibility</p:attrName>
                                        </p:attrNameLst>
                                      </p:cBhvr>
                                      <p:to>
                                        <p:strVal val="hidden"/>
                                      </p:to>
                                    </p:set>
                                  </p:subTnLst>
                                </p:cTn>
                              </p:par>
                            </p:childTnLst>
                          </p:cTn>
                        </p:par>
                      </p:childTnLst>
                    </p:cTn>
                  </p:par>
                  <p:par>
                    <p:cTn id="41" fill="hold">
                      <p:stCondLst>
                        <p:cond delay="indefinite"/>
                      </p:stCondLst>
                      <p:childTnLst>
                        <p:par>
                          <p:cTn id="42" fill="hold">
                            <p:stCondLst>
                              <p:cond delay="0"/>
                            </p:stCondLst>
                            <p:childTnLst>
                              <p:par>
                                <p:cTn id="43" presetID="63" presetClass="path" presetSubtype="0" accel="50000" decel="50000" fill="hold" nodeType="clickEffect">
                                  <p:stCondLst>
                                    <p:cond delay="0"/>
                                  </p:stCondLst>
                                  <p:childTnLst>
                                    <p:animMotion origin="layout" path="M 0.13309 0.0022 L 0.31234 0.0022 " pathEditMode="relative" rAng="0" ptsTypes="AA">
                                      <p:cBhvr>
                                        <p:cTn id="44" dur="2000" fill="hold"/>
                                        <p:tgtEl>
                                          <p:spTgt spid="132"/>
                                        </p:tgtEl>
                                        <p:attrNameLst>
                                          <p:attrName>ppt_x</p:attrName>
                                          <p:attrName>ppt_y</p:attrName>
                                        </p:attrNameLst>
                                      </p:cBhvr>
                                      <p:rCtr x="90" y="0"/>
                                    </p:animMotion>
                                  </p:childTnLst>
                                </p:cTn>
                              </p:par>
                              <p:par>
                                <p:cTn id="45" presetID="63" presetClass="path" presetSubtype="0" accel="50000" decel="50000" fill="hold" nodeType="withEffect">
                                  <p:stCondLst>
                                    <p:cond delay="0"/>
                                  </p:stCondLst>
                                  <p:childTnLst>
                                    <p:animMotion origin="layout" path="M 0.14012 -0.00198 L 0.31926 -0.00198 " pathEditMode="relative" rAng="0" ptsTypes="AA">
                                      <p:cBhvr>
                                        <p:cTn id="46" dur="2000" fill="hold"/>
                                        <p:tgtEl>
                                          <p:spTgt spid="131"/>
                                        </p:tgtEl>
                                        <p:attrNameLst>
                                          <p:attrName>ppt_x</p:attrName>
                                          <p:attrName>ppt_y</p:attrName>
                                        </p:attrNameLst>
                                      </p:cBhvr>
                                      <p:rCtr x="90" y="0"/>
                                    </p:animMotion>
                                  </p:childTnLst>
                                </p:cTn>
                              </p:par>
                            </p:childTnLst>
                          </p:cTn>
                        </p:par>
                        <p:par>
                          <p:cTn id="47" fill="hold">
                            <p:stCondLst>
                              <p:cond delay="2000"/>
                            </p:stCondLst>
                            <p:childTnLst>
                              <p:par>
                                <p:cTn id="48" presetID="3" presetClass="entr" presetSubtype="10" fill="hold" grpId="1" nodeType="afterEffect">
                                  <p:stCondLst>
                                    <p:cond delay="0"/>
                                  </p:stCondLst>
                                  <p:childTnLst>
                                    <p:set>
                                      <p:cBhvr>
                                        <p:cTn id="49" dur="1" fill="hold">
                                          <p:stCondLst>
                                            <p:cond delay="0"/>
                                          </p:stCondLst>
                                        </p:cTn>
                                        <p:tgtEl>
                                          <p:spTgt spid="121"/>
                                        </p:tgtEl>
                                        <p:attrNameLst>
                                          <p:attrName>style.visibility</p:attrName>
                                        </p:attrNameLst>
                                      </p:cBhvr>
                                      <p:to>
                                        <p:strVal val="visible"/>
                                      </p:to>
                                    </p:set>
                                    <p:animEffect transition="in" filter="blinds(horizontal)">
                                      <p:cBhvr>
                                        <p:cTn id="50" dur="500"/>
                                        <p:tgtEl>
                                          <p:spTgt spid="121"/>
                                        </p:tgtEl>
                                      </p:cBhvr>
                                    </p:animEffect>
                                  </p:childTnLst>
                                </p:cTn>
                              </p:par>
                            </p:childTnLst>
                          </p:cTn>
                        </p:par>
                        <p:par>
                          <p:cTn id="51" fill="hold">
                            <p:stCondLst>
                              <p:cond delay="2500"/>
                            </p:stCondLst>
                            <p:childTnLst>
                              <p:par>
                                <p:cTn id="52" presetID="2" presetClass="entr" presetSubtype="4" fill="hold" nodeType="afterEffect">
                                  <p:stCondLst>
                                    <p:cond delay="0"/>
                                  </p:stCondLst>
                                  <p:childTnLst>
                                    <p:set>
                                      <p:cBhvr>
                                        <p:cTn id="53" dur="1" fill="hold">
                                          <p:stCondLst>
                                            <p:cond delay="0"/>
                                          </p:stCondLst>
                                        </p:cTn>
                                        <p:tgtEl>
                                          <p:spTgt spid="101"/>
                                        </p:tgtEl>
                                        <p:attrNameLst>
                                          <p:attrName>style.visibility</p:attrName>
                                        </p:attrNameLst>
                                      </p:cBhvr>
                                      <p:to>
                                        <p:strVal val="visible"/>
                                      </p:to>
                                    </p:set>
                                    <p:anim calcmode="lin" valueType="num">
                                      <p:cBhvr additive="base">
                                        <p:cTn id="54" dur="500" fill="hold"/>
                                        <p:tgtEl>
                                          <p:spTgt spid="101"/>
                                        </p:tgtEl>
                                        <p:attrNameLst>
                                          <p:attrName>ppt_x</p:attrName>
                                        </p:attrNameLst>
                                      </p:cBhvr>
                                      <p:tavLst>
                                        <p:tav tm="0">
                                          <p:val>
                                            <p:strVal val="#ppt_x"/>
                                          </p:val>
                                        </p:tav>
                                        <p:tav tm="100000">
                                          <p:val>
                                            <p:strVal val="#ppt_x"/>
                                          </p:val>
                                        </p:tav>
                                      </p:tavLst>
                                    </p:anim>
                                    <p:anim calcmode="lin" valueType="num">
                                      <p:cBhvr additive="base">
                                        <p:cTn id="55" dur="500" fill="hold"/>
                                        <p:tgtEl>
                                          <p:spTgt spid="101"/>
                                        </p:tgtEl>
                                        <p:attrNameLst>
                                          <p:attrName>ppt_y</p:attrName>
                                        </p:attrNameLst>
                                      </p:cBhvr>
                                      <p:tavLst>
                                        <p:tav tm="0">
                                          <p:val>
                                            <p:strVal val="1+#ppt_h/2"/>
                                          </p:val>
                                        </p:tav>
                                        <p:tav tm="100000">
                                          <p:val>
                                            <p:strVal val="#ppt_y"/>
                                          </p:val>
                                        </p:tav>
                                      </p:tavLst>
                                    </p:anim>
                                  </p:childTnLst>
                                  <p:subTnLst>
                                    <p:set>
                                      <p:cBhvr override="childStyle">
                                        <p:cTn dur="1" fill="hold" display="0" masterRel="nextClick" afterEffect="1"/>
                                        <p:tgtEl>
                                          <p:spTgt spid="101"/>
                                        </p:tgtEl>
                                        <p:attrNameLst>
                                          <p:attrName>style.visibility</p:attrName>
                                        </p:attrNameLst>
                                      </p:cBhvr>
                                      <p:to>
                                        <p:strVal val="hidden"/>
                                      </p:to>
                                    </p:set>
                                  </p:subTnLst>
                                </p:cTn>
                              </p:par>
                              <p:par>
                                <p:cTn id="56" presetID="35" presetClass="emph" presetSubtype="0" repeatCount="2000" fill="hold" grpId="0" nodeType="withEffect">
                                  <p:stCondLst>
                                    <p:cond delay="0"/>
                                  </p:stCondLst>
                                  <p:childTnLst>
                                    <p:anim calcmode="discrete" valueType="str">
                                      <p:cBhvr>
                                        <p:cTn id="57" dur="1000" fill="hold"/>
                                        <p:tgtEl>
                                          <p:spTgt spid="121"/>
                                        </p:tgtEl>
                                        <p:attrNameLst>
                                          <p:attrName>style.visibility</p:attrName>
                                        </p:attrNameLst>
                                      </p:cBhvr>
                                      <p:tavLst>
                                        <p:tav tm="0">
                                          <p:val>
                                            <p:strVal val="hidden"/>
                                          </p:val>
                                        </p:tav>
                                        <p:tav tm="50000">
                                          <p:val>
                                            <p:strVal val="visible"/>
                                          </p:val>
                                        </p:tav>
                                      </p:tavLst>
                                    </p:anim>
                                  </p:childTnLst>
                                  <p:subTnLst>
                                    <p:set>
                                      <p:cBhvr override="childStyle">
                                        <p:cTn dur="1" fill="hold" display="0" masterRel="nextClick" afterEffect="1"/>
                                        <p:tgtEl>
                                          <p:spTgt spid="121"/>
                                        </p:tgtEl>
                                        <p:attrNameLst>
                                          <p:attrName>style.visibility</p:attrName>
                                        </p:attrNameLst>
                                      </p:cBhvr>
                                      <p:to>
                                        <p:strVal val="hidden"/>
                                      </p:to>
                                    </p:set>
                                  </p:subTnLst>
                                </p:cTn>
                              </p:par>
                            </p:childTnLst>
                          </p:cTn>
                        </p:par>
                      </p:childTnLst>
                    </p:cTn>
                  </p:par>
                  <p:par>
                    <p:cTn id="58" fill="hold">
                      <p:stCondLst>
                        <p:cond delay="indefinite"/>
                      </p:stCondLst>
                      <p:childTnLst>
                        <p:par>
                          <p:cTn id="59" fill="hold">
                            <p:stCondLst>
                              <p:cond delay="0"/>
                            </p:stCondLst>
                            <p:childTnLst>
                              <p:par>
                                <p:cTn id="60" presetID="63" presetClass="path" presetSubtype="0" accel="50000" decel="50000" fill="hold" nodeType="clickEffect">
                                  <p:stCondLst>
                                    <p:cond delay="0"/>
                                  </p:stCondLst>
                                  <p:childTnLst>
                                    <p:animMotion origin="layout" path="M 0.31234 0.0022 L 0.61469 0.0022 " pathEditMode="relative" rAng="0" ptsTypes="AA">
                                      <p:cBhvr>
                                        <p:cTn id="61" dur="1000" fill="hold"/>
                                        <p:tgtEl>
                                          <p:spTgt spid="132"/>
                                        </p:tgtEl>
                                        <p:attrNameLst>
                                          <p:attrName>ppt_x</p:attrName>
                                          <p:attrName>ppt_y</p:attrName>
                                        </p:attrNameLst>
                                      </p:cBhvr>
                                      <p:rCtr x="151" y="0"/>
                                    </p:animMotion>
                                  </p:childTnLst>
                                </p:cTn>
                              </p:par>
                              <p:par>
                                <p:cTn id="62" presetID="63" presetClass="path" presetSubtype="0" accel="50000" decel="50000" fill="hold" nodeType="withEffect">
                                  <p:stCondLst>
                                    <p:cond delay="0"/>
                                  </p:stCondLst>
                                  <p:childTnLst>
                                    <p:animMotion origin="layout" path="M 0.31926 -0.00198 L 0.62728 -0.00198 " pathEditMode="relative" rAng="0" ptsTypes="AA">
                                      <p:cBhvr>
                                        <p:cTn id="63" dur="1000" fill="hold"/>
                                        <p:tgtEl>
                                          <p:spTgt spid="131"/>
                                        </p:tgtEl>
                                        <p:attrNameLst>
                                          <p:attrName>ppt_x</p:attrName>
                                          <p:attrName>ppt_y</p:attrName>
                                        </p:attrNameLst>
                                      </p:cBhvr>
                                      <p:rCtr x="154" y="0"/>
                                    </p:animMotion>
                                  </p:childTnLst>
                                </p:cTn>
                              </p:par>
                            </p:childTnLst>
                          </p:cTn>
                        </p:par>
                        <p:par>
                          <p:cTn id="64" fill="hold">
                            <p:stCondLst>
                              <p:cond delay="1000"/>
                            </p:stCondLst>
                            <p:childTnLst>
                              <p:par>
                                <p:cTn id="65" presetID="3" presetClass="entr" presetSubtype="10" fill="hold" grpId="1" nodeType="afterEffect">
                                  <p:stCondLst>
                                    <p:cond delay="0"/>
                                  </p:stCondLst>
                                  <p:childTnLst>
                                    <p:set>
                                      <p:cBhvr>
                                        <p:cTn id="66" dur="1" fill="hold">
                                          <p:stCondLst>
                                            <p:cond delay="0"/>
                                          </p:stCondLst>
                                        </p:cTn>
                                        <p:tgtEl>
                                          <p:spTgt spid="122"/>
                                        </p:tgtEl>
                                        <p:attrNameLst>
                                          <p:attrName>style.visibility</p:attrName>
                                        </p:attrNameLst>
                                      </p:cBhvr>
                                      <p:to>
                                        <p:strVal val="visible"/>
                                      </p:to>
                                    </p:set>
                                    <p:animEffect transition="in" filter="blinds(horizontal)">
                                      <p:cBhvr>
                                        <p:cTn id="67" dur="500"/>
                                        <p:tgtEl>
                                          <p:spTgt spid="122"/>
                                        </p:tgtEl>
                                      </p:cBhvr>
                                    </p:animEffect>
                                  </p:childTnLst>
                                </p:cTn>
                              </p:par>
                            </p:childTnLst>
                          </p:cTn>
                        </p:par>
                        <p:par>
                          <p:cTn id="68" fill="hold">
                            <p:stCondLst>
                              <p:cond delay="1500"/>
                            </p:stCondLst>
                            <p:childTnLst>
                              <p:par>
                                <p:cTn id="69" presetID="2" presetClass="entr" presetSubtype="4" fill="hold" nodeType="afterEffect">
                                  <p:stCondLst>
                                    <p:cond delay="0"/>
                                  </p:stCondLst>
                                  <p:childTnLst>
                                    <p:set>
                                      <p:cBhvr>
                                        <p:cTn id="70" dur="1" fill="hold">
                                          <p:stCondLst>
                                            <p:cond delay="0"/>
                                          </p:stCondLst>
                                        </p:cTn>
                                        <p:tgtEl>
                                          <p:spTgt spid="102"/>
                                        </p:tgtEl>
                                        <p:attrNameLst>
                                          <p:attrName>style.visibility</p:attrName>
                                        </p:attrNameLst>
                                      </p:cBhvr>
                                      <p:to>
                                        <p:strVal val="visible"/>
                                      </p:to>
                                    </p:set>
                                    <p:anim calcmode="lin" valueType="num">
                                      <p:cBhvr additive="base">
                                        <p:cTn id="71" dur="500" fill="hold"/>
                                        <p:tgtEl>
                                          <p:spTgt spid="102"/>
                                        </p:tgtEl>
                                        <p:attrNameLst>
                                          <p:attrName>ppt_x</p:attrName>
                                        </p:attrNameLst>
                                      </p:cBhvr>
                                      <p:tavLst>
                                        <p:tav tm="0">
                                          <p:val>
                                            <p:strVal val="#ppt_x"/>
                                          </p:val>
                                        </p:tav>
                                        <p:tav tm="100000">
                                          <p:val>
                                            <p:strVal val="#ppt_x"/>
                                          </p:val>
                                        </p:tav>
                                      </p:tavLst>
                                    </p:anim>
                                    <p:anim calcmode="lin" valueType="num">
                                      <p:cBhvr additive="base">
                                        <p:cTn id="72" dur="500" fill="hold"/>
                                        <p:tgtEl>
                                          <p:spTgt spid="102"/>
                                        </p:tgtEl>
                                        <p:attrNameLst>
                                          <p:attrName>ppt_y</p:attrName>
                                        </p:attrNameLst>
                                      </p:cBhvr>
                                      <p:tavLst>
                                        <p:tav tm="0">
                                          <p:val>
                                            <p:strVal val="1+#ppt_h/2"/>
                                          </p:val>
                                        </p:tav>
                                        <p:tav tm="100000">
                                          <p:val>
                                            <p:strVal val="#ppt_y"/>
                                          </p:val>
                                        </p:tav>
                                      </p:tavLst>
                                    </p:anim>
                                  </p:childTnLst>
                                  <p:subTnLst>
                                    <p:set>
                                      <p:cBhvr override="childStyle">
                                        <p:cTn dur="1" fill="hold" display="0" masterRel="nextClick" afterEffect="1"/>
                                        <p:tgtEl>
                                          <p:spTgt spid="102"/>
                                        </p:tgtEl>
                                        <p:attrNameLst>
                                          <p:attrName>style.visibility</p:attrName>
                                        </p:attrNameLst>
                                      </p:cBhvr>
                                      <p:to>
                                        <p:strVal val="hidden"/>
                                      </p:to>
                                    </p:set>
                                  </p:subTnLst>
                                </p:cTn>
                              </p:par>
                              <p:par>
                                <p:cTn id="73" presetID="35" presetClass="emph" presetSubtype="0" repeatCount="2000" fill="hold" grpId="0" nodeType="withEffect">
                                  <p:stCondLst>
                                    <p:cond delay="0"/>
                                  </p:stCondLst>
                                  <p:childTnLst>
                                    <p:anim calcmode="discrete" valueType="str">
                                      <p:cBhvr>
                                        <p:cTn id="74" dur="1000" fill="hold"/>
                                        <p:tgtEl>
                                          <p:spTgt spid="122"/>
                                        </p:tgtEl>
                                        <p:attrNameLst>
                                          <p:attrName>style.visibility</p:attrName>
                                        </p:attrNameLst>
                                      </p:cBhvr>
                                      <p:tavLst>
                                        <p:tav tm="0">
                                          <p:val>
                                            <p:strVal val="hidden"/>
                                          </p:val>
                                        </p:tav>
                                        <p:tav tm="50000">
                                          <p:val>
                                            <p:strVal val="visible"/>
                                          </p:val>
                                        </p:tav>
                                      </p:tavLst>
                                    </p:anim>
                                  </p:childTnLst>
                                  <p:subTnLst>
                                    <p:set>
                                      <p:cBhvr override="childStyle">
                                        <p:cTn dur="1" fill="hold" display="0" masterRel="nextClick" afterEffect="1"/>
                                        <p:tgtEl>
                                          <p:spTgt spid="122"/>
                                        </p:tgtEl>
                                        <p:attrNameLst>
                                          <p:attrName>style.visibility</p:attrName>
                                        </p:attrNameLst>
                                      </p:cBhvr>
                                      <p:to>
                                        <p:strVal val="hidden"/>
                                      </p:to>
                                    </p:set>
                                  </p:subTnLst>
                                </p:cTn>
                              </p:par>
                            </p:childTnLst>
                          </p:cTn>
                        </p:par>
                      </p:childTnLst>
                    </p:cTn>
                  </p:par>
                  <p:par>
                    <p:cTn id="75" fill="hold">
                      <p:stCondLst>
                        <p:cond delay="indefinite"/>
                      </p:stCondLst>
                      <p:childTnLst>
                        <p:par>
                          <p:cTn id="76" fill="hold">
                            <p:stCondLst>
                              <p:cond delay="0"/>
                            </p:stCondLst>
                            <p:childTnLst>
                              <p:par>
                                <p:cTn id="77" presetID="63" presetClass="path" presetSubtype="0" accel="50000" decel="50000" fill="hold" nodeType="clickEffect">
                                  <p:stCondLst>
                                    <p:cond delay="0"/>
                                  </p:stCondLst>
                                  <p:childTnLst>
                                    <p:animMotion origin="layout" path="M 0.61469 0.0022 L 0.70432 0.0022 " pathEditMode="relative" rAng="0" ptsTypes="AA">
                                      <p:cBhvr>
                                        <p:cTn id="78" dur="1000" fill="hold"/>
                                        <p:tgtEl>
                                          <p:spTgt spid="132"/>
                                        </p:tgtEl>
                                        <p:attrNameLst>
                                          <p:attrName>ppt_x</p:attrName>
                                          <p:attrName>ppt_y</p:attrName>
                                        </p:attrNameLst>
                                      </p:cBhvr>
                                      <p:rCtr x="45" y="0"/>
                                    </p:animMotion>
                                  </p:childTnLst>
                                </p:cTn>
                              </p:par>
                              <p:par>
                                <p:cTn id="79" presetID="63" presetClass="path" presetSubtype="0" accel="50000" decel="50000" fill="hold" nodeType="withEffect">
                                  <p:stCondLst>
                                    <p:cond delay="0"/>
                                  </p:stCondLst>
                                  <p:childTnLst>
                                    <p:animMotion origin="layout" path="M 0.62713 -0.00198 L 0.71674 -0.00198 " pathEditMode="relative" rAng="0" ptsTypes="AA">
                                      <p:cBhvr>
                                        <p:cTn id="80" dur="1000" fill="hold"/>
                                        <p:tgtEl>
                                          <p:spTgt spid="131"/>
                                        </p:tgtEl>
                                        <p:attrNameLst>
                                          <p:attrName>ppt_x</p:attrName>
                                          <p:attrName>ppt_y</p:attrName>
                                        </p:attrNameLst>
                                      </p:cBhvr>
                                      <p:rCtr x="45" y="0"/>
                                    </p:animMotion>
                                  </p:childTnLst>
                                </p:cTn>
                              </p:par>
                            </p:childTnLst>
                          </p:cTn>
                        </p:par>
                        <p:par>
                          <p:cTn id="81" fill="hold">
                            <p:stCondLst>
                              <p:cond delay="1000"/>
                            </p:stCondLst>
                            <p:childTnLst>
                              <p:par>
                                <p:cTn id="82" presetID="2" presetClass="entr" presetSubtype="4" fill="hold" nodeType="afterEffect">
                                  <p:stCondLst>
                                    <p:cond delay="0"/>
                                  </p:stCondLst>
                                  <p:childTnLst>
                                    <p:set>
                                      <p:cBhvr>
                                        <p:cTn id="83" dur="1" fill="hold">
                                          <p:stCondLst>
                                            <p:cond delay="0"/>
                                          </p:stCondLst>
                                        </p:cTn>
                                        <p:tgtEl>
                                          <p:spTgt spid="103"/>
                                        </p:tgtEl>
                                        <p:attrNameLst>
                                          <p:attrName>style.visibility</p:attrName>
                                        </p:attrNameLst>
                                      </p:cBhvr>
                                      <p:to>
                                        <p:strVal val="visible"/>
                                      </p:to>
                                    </p:set>
                                    <p:anim calcmode="lin" valueType="num">
                                      <p:cBhvr additive="base">
                                        <p:cTn id="84" dur="500" fill="hold"/>
                                        <p:tgtEl>
                                          <p:spTgt spid="103"/>
                                        </p:tgtEl>
                                        <p:attrNameLst>
                                          <p:attrName>ppt_x</p:attrName>
                                        </p:attrNameLst>
                                      </p:cBhvr>
                                      <p:tavLst>
                                        <p:tav tm="0">
                                          <p:val>
                                            <p:strVal val="#ppt_x"/>
                                          </p:val>
                                        </p:tav>
                                        <p:tav tm="100000">
                                          <p:val>
                                            <p:strVal val="#ppt_x"/>
                                          </p:val>
                                        </p:tav>
                                      </p:tavLst>
                                    </p:anim>
                                    <p:anim calcmode="lin" valueType="num">
                                      <p:cBhvr additive="base">
                                        <p:cTn id="85" dur="500" fill="hold"/>
                                        <p:tgtEl>
                                          <p:spTgt spid="103"/>
                                        </p:tgtEl>
                                        <p:attrNameLst>
                                          <p:attrName>ppt_y</p:attrName>
                                        </p:attrNameLst>
                                      </p:cBhvr>
                                      <p:tavLst>
                                        <p:tav tm="0">
                                          <p:val>
                                            <p:strVal val="1+#ppt_h/2"/>
                                          </p:val>
                                        </p:tav>
                                        <p:tav tm="100000">
                                          <p:val>
                                            <p:strVal val="#ppt_y"/>
                                          </p:val>
                                        </p:tav>
                                      </p:tavLst>
                                    </p:anim>
                                  </p:childTnLst>
                                  <p:subTnLst>
                                    <p:set>
                                      <p:cBhvr override="childStyle">
                                        <p:cTn dur="1" fill="hold" display="0" masterRel="nextClick" afterEffect="1"/>
                                        <p:tgtEl>
                                          <p:spTgt spid="103"/>
                                        </p:tgtEl>
                                        <p:attrNameLst>
                                          <p:attrName>style.visibility</p:attrName>
                                        </p:attrNameLst>
                                      </p:cBhvr>
                                      <p:to>
                                        <p:strVal val="hidden"/>
                                      </p:to>
                                    </p:set>
                                  </p:subTnLst>
                                </p:cTn>
                              </p:par>
                            </p:childTnLst>
                          </p:cTn>
                        </p:par>
                        <p:par>
                          <p:cTn id="86" fill="hold">
                            <p:stCondLst>
                              <p:cond delay="1500"/>
                            </p:stCondLst>
                            <p:childTnLst>
                              <p:par>
                                <p:cTn id="87" presetID="1" presetClass="exit" presetSubtype="0" fill="hold" grpId="0" nodeType="afterEffect">
                                  <p:stCondLst>
                                    <p:cond delay="200"/>
                                  </p:stCondLst>
                                  <p:childTnLst>
                                    <p:set>
                                      <p:cBhvr>
                                        <p:cTn id="88" dur="1" fill="hold">
                                          <p:stCondLst>
                                            <p:cond delay="0"/>
                                          </p:stCondLst>
                                        </p:cTn>
                                        <p:tgtEl>
                                          <p:spTgt spid="103"/>
                                        </p:tgtEl>
                                        <p:attrNameLst>
                                          <p:attrName>style.visibility</p:attrName>
                                        </p:attrNameLst>
                                      </p:cBhvr>
                                      <p:to>
                                        <p:strVal val="hidden"/>
                                      </p:to>
                                    </p:set>
                                  </p:childTnLst>
                                </p:cTn>
                              </p:par>
                            </p:childTnLst>
                          </p:cTn>
                        </p:par>
                        <p:par>
                          <p:cTn id="89" fill="hold">
                            <p:stCondLst>
                              <p:cond delay="1700"/>
                            </p:stCondLst>
                            <p:childTnLst>
                              <p:par>
                                <p:cTn id="90" presetID="63" presetClass="path" presetSubtype="0" accel="50000" decel="50000" fill="hold" nodeType="afterEffect">
                                  <p:stCondLst>
                                    <p:cond delay="0"/>
                                  </p:stCondLst>
                                  <p:childTnLst>
                                    <p:animMotion origin="layout" path="M 0.70432 0.0022 L 0.78271 -0.00219 " pathEditMode="relative" rAng="0" ptsTypes="AA">
                                      <p:cBhvr>
                                        <p:cTn id="91" dur="1000" fill="hold"/>
                                        <p:tgtEl>
                                          <p:spTgt spid="132"/>
                                        </p:tgtEl>
                                        <p:attrNameLst>
                                          <p:attrName>ppt_x</p:attrName>
                                          <p:attrName>ppt_y</p:attrName>
                                        </p:attrNameLst>
                                      </p:cBhvr>
                                      <p:rCtr x="39" y="-2"/>
                                    </p:animMotion>
                                  </p:childTnLst>
                                </p:cTn>
                              </p:par>
                              <p:par>
                                <p:cTn id="92" presetID="63" presetClass="path" presetSubtype="0" accel="50000" decel="50000" fill="hold" nodeType="withEffect">
                                  <p:stCondLst>
                                    <p:cond delay="0"/>
                                  </p:stCondLst>
                                  <p:childTnLst>
                                    <p:animMotion origin="layout" path="M 0.71691 -0.00197 L 0.7953 -0.00197 " pathEditMode="relative" rAng="0" ptsTypes="AA">
                                      <p:cBhvr>
                                        <p:cTn id="93" dur="1000" fill="hold"/>
                                        <p:tgtEl>
                                          <p:spTgt spid="131"/>
                                        </p:tgtEl>
                                        <p:attrNameLst>
                                          <p:attrName>ppt_x</p:attrName>
                                          <p:attrName>ppt_y</p:attrName>
                                        </p:attrNameLst>
                                      </p:cBhvr>
                                      <p:rCtr x="39" y="0"/>
                                    </p:animMotion>
                                  </p:childTnLst>
                                </p:cTn>
                              </p:par>
                            </p:childTnLst>
                          </p:cTn>
                        </p:par>
                        <p:par>
                          <p:cTn id="94" fill="hold">
                            <p:stCondLst>
                              <p:cond delay="2700"/>
                            </p:stCondLst>
                            <p:childTnLst>
                              <p:par>
                                <p:cTn id="95" presetID="3" presetClass="entr" presetSubtype="10" fill="hold" grpId="1" nodeType="afterEffect">
                                  <p:stCondLst>
                                    <p:cond delay="0"/>
                                  </p:stCondLst>
                                  <p:childTnLst>
                                    <p:set>
                                      <p:cBhvr>
                                        <p:cTn id="96" dur="1" fill="hold">
                                          <p:stCondLst>
                                            <p:cond delay="0"/>
                                          </p:stCondLst>
                                        </p:cTn>
                                        <p:tgtEl>
                                          <p:spTgt spid="123"/>
                                        </p:tgtEl>
                                        <p:attrNameLst>
                                          <p:attrName>style.visibility</p:attrName>
                                        </p:attrNameLst>
                                      </p:cBhvr>
                                      <p:to>
                                        <p:strVal val="visible"/>
                                      </p:to>
                                    </p:set>
                                    <p:animEffect transition="in" filter="blinds(horizontal)">
                                      <p:cBhvr>
                                        <p:cTn id="97" dur="500"/>
                                        <p:tgtEl>
                                          <p:spTgt spid="123"/>
                                        </p:tgtEl>
                                      </p:cBhvr>
                                    </p:animEffect>
                                  </p:childTnLst>
                                </p:cTn>
                              </p:par>
                            </p:childTnLst>
                          </p:cTn>
                        </p:par>
                        <p:par>
                          <p:cTn id="98" fill="hold">
                            <p:stCondLst>
                              <p:cond delay="3200"/>
                            </p:stCondLst>
                            <p:childTnLst>
                              <p:par>
                                <p:cTn id="99" presetID="2" presetClass="entr" presetSubtype="4" fill="hold" nodeType="afterEffect">
                                  <p:stCondLst>
                                    <p:cond delay="0"/>
                                  </p:stCondLst>
                                  <p:childTnLst>
                                    <p:set>
                                      <p:cBhvr>
                                        <p:cTn id="100" dur="1" fill="hold">
                                          <p:stCondLst>
                                            <p:cond delay="0"/>
                                          </p:stCondLst>
                                        </p:cTn>
                                        <p:tgtEl>
                                          <p:spTgt spid="113"/>
                                        </p:tgtEl>
                                        <p:attrNameLst>
                                          <p:attrName>style.visibility</p:attrName>
                                        </p:attrNameLst>
                                      </p:cBhvr>
                                      <p:to>
                                        <p:strVal val="visible"/>
                                      </p:to>
                                    </p:set>
                                    <p:anim calcmode="lin" valueType="num">
                                      <p:cBhvr additive="base">
                                        <p:cTn id="101" dur="500" fill="hold"/>
                                        <p:tgtEl>
                                          <p:spTgt spid="113"/>
                                        </p:tgtEl>
                                        <p:attrNameLst>
                                          <p:attrName>ppt_x</p:attrName>
                                        </p:attrNameLst>
                                      </p:cBhvr>
                                      <p:tavLst>
                                        <p:tav tm="0">
                                          <p:val>
                                            <p:strVal val="#ppt_x"/>
                                          </p:val>
                                        </p:tav>
                                        <p:tav tm="100000">
                                          <p:val>
                                            <p:strVal val="#ppt_x"/>
                                          </p:val>
                                        </p:tav>
                                      </p:tavLst>
                                    </p:anim>
                                    <p:anim calcmode="lin" valueType="num">
                                      <p:cBhvr additive="base">
                                        <p:cTn id="102" dur="500" fill="hold"/>
                                        <p:tgtEl>
                                          <p:spTgt spid="113"/>
                                        </p:tgtEl>
                                        <p:attrNameLst>
                                          <p:attrName>ppt_y</p:attrName>
                                        </p:attrNameLst>
                                      </p:cBhvr>
                                      <p:tavLst>
                                        <p:tav tm="0">
                                          <p:val>
                                            <p:strVal val="1+#ppt_h/2"/>
                                          </p:val>
                                        </p:tav>
                                        <p:tav tm="100000">
                                          <p:val>
                                            <p:strVal val="#ppt_y"/>
                                          </p:val>
                                        </p:tav>
                                      </p:tavLst>
                                    </p:anim>
                                  </p:childTnLst>
                                  <p:subTnLst>
                                    <p:set>
                                      <p:cBhvr override="childStyle">
                                        <p:cTn dur="1" fill="hold" display="0" masterRel="nextClick" afterEffect="1"/>
                                        <p:tgtEl>
                                          <p:spTgt spid="113"/>
                                        </p:tgtEl>
                                        <p:attrNameLst>
                                          <p:attrName>style.visibility</p:attrName>
                                        </p:attrNameLst>
                                      </p:cBhvr>
                                      <p:to>
                                        <p:strVal val="hidden"/>
                                      </p:to>
                                    </p:set>
                                  </p:subTnLst>
                                </p:cTn>
                              </p:par>
                              <p:par>
                                <p:cTn id="103" presetID="35" presetClass="emph" presetSubtype="0" repeatCount="2000" fill="hold" grpId="0" nodeType="withEffect">
                                  <p:stCondLst>
                                    <p:cond delay="0"/>
                                  </p:stCondLst>
                                  <p:childTnLst>
                                    <p:anim calcmode="discrete" valueType="str">
                                      <p:cBhvr>
                                        <p:cTn id="104" dur="1000" fill="hold"/>
                                        <p:tgtEl>
                                          <p:spTgt spid="123"/>
                                        </p:tgtEl>
                                        <p:attrNameLst>
                                          <p:attrName>style.visibility</p:attrName>
                                        </p:attrNameLst>
                                      </p:cBhvr>
                                      <p:tavLst>
                                        <p:tav tm="0">
                                          <p:val>
                                            <p:strVal val="hidden"/>
                                          </p:val>
                                        </p:tav>
                                        <p:tav tm="50000">
                                          <p:val>
                                            <p:strVal val="visible"/>
                                          </p:val>
                                        </p:tav>
                                      </p:tavLst>
                                    </p:anim>
                                  </p:childTnLst>
                                  <p:subTnLst>
                                    <p:set>
                                      <p:cBhvr override="childStyle">
                                        <p:cTn dur="1" fill="hold" display="0" masterRel="nextClick" afterEffect="1"/>
                                        <p:tgtEl>
                                          <p:spTgt spid="123"/>
                                        </p:tgtEl>
                                        <p:attrNameLst>
                                          <p:attrName>style.visibility</p:attrName>
                                        </p:attrNameLst>
                                      </p:cBhvr>
                                      <p:to>
                                        <p:strVal val="hidden"/>
                                      </p:to>
                                    </p:set>
                                  </p:subTnLst>
                                </p:cTn>
                              </p:par>
                            </p:childTnLst>
                          </p:cTn>
                        </p:par>
                      </p:childTnLst>
                    </p:cTn>
                  </p:par>
                  <p:par>
                    <p:cTn id="105" fill="hold">
                      <p:stCondLst>
                        <p:cond delay="indefinite"/>
                      </p:stCondLst>
                      <p:childTnLst>
                        <p:par>
                          <p:cTn id="106" fill="hold">
                            <p:stCondLst>
                              <p:cond delay="0"/>
                            </p:stCondLst>
                            <p:childTnLst>
                              <p:par>
                                <p:cTn id="107" presetID="0" presetClass="path" presetSubtype="0" accel="50000" decel="50000" fill="hold" nodeType="clickEffect">
                                  <p:stCondLst>
                                    <p:cond delay="0"/>
                                  </p:stCondLst>
                                  <p:childTnLst>
                                    <p:animMotion origin="layout" path="M 0.78262 -0.00219 C 0.82052 -0.01383 0.85841 -0.02547 0.87853 0.00989 C 0.89865 0.04525 0.901 0.12783 0.90347 0.21064 " pathEditMode="relative" ptsTypes="aaA">
                                      <p:cBhvr>
                                        <p:cTn id="108" dur="2000" fill="hold"/>
                                        <p:tgtEl>
                                          <p:spTgt spid="132"/>
                                        </p:tgtEl>
                                        <p:attrNameLst>
                                          <p:attrName>ppt_x</p:attrName>
                                          <p:attrName>ppt_y</p:attrName>
                                        </p:attrNameLst>
                                      </p:cBhvr>
                                    </p:animMotion>
                                  </p:childTnLst>
                                </p:cTn>
                              </p:par>
                              <p:par>
                                <p:cTn id="109" presetID="0" presetClass="path" presetSubtype="0" accel="50000" decel="50000" fill="hold" nodeType="withEffect">
                                  <p:stCondLst>
                                    <p:cond delay="0"/>
                                  </p:stCondLst>
                                  <p:childTnLst>
                                    <p:animMotion origin="layout" path="M 0.79536 -0.00197 C 0.81931 -0.01842 0.84338 -0.03465 0.86288 -0.00372 C 0.8825 0.02742 0.89744 0.10571 0.91262 0.18421 " pathEditMode="relative" rAng="0" ptsTypes="aaA">
                                      <p:cBhvr>
                                        <p:cTn id="110" dur="2000" fill="hold"/>
                                        <p:tgtEl>
                                          <p:spTgt spid="131"/>
                                        </p:tgtEl>
                                        <p:attrNameLst>
                                          <p:attrName>ppt_x</p:attrName>
                                          <p:attrName>ppt_y</p:attrName>
                                        </p:attrNameLst>
                                      </p:cBhvr>
                                      <p:rCtr x="59" y="77"/>
                                    </p:animMotion>
                                  </p:childTnLst>
                                </p:cTn>
                              </p:par>
                            </p:childTnLst>
                          </p:cTn>
                        </p:par>
                        <p:par>
                          <p:cTn id="111" fill="hold">
                            <p:stCondLst>
                              <p:cond delay="2000"/>
                            </p:stCondLst>
                            <p:childTnLst>
                              <p:par>
                                <p:cTn id="112" presetID="2" presetClass="entr" presetSubtype="4" fill="hold" nodeType="afterEffect">
                                  <p:stCondLst>
                                    <p:cond delay="0"/>
                                  </p:stCondLst>
                                  <p:childTnLst>
                                    <p:set>
                                      <p:cBhvr>
                                        <p:cTn id="113" dur="1" fill="hold">
                                          <p:stCondLst>
                                            <p:cond delay="0"/>
                                          </p:stCondLst>
                                        </p:cTn>
                                        <p:tgtEl>
                                          <p:spTgt spid="114"/>
                                        </p:tgtEl>
                                        <p:attrNameLst>
                                          <p:attrName>style.visibility</p:attrName>
                                        </p:attrNameLst>
                                      </p:cBhvr>
                                      <p:to>
                                        <p:strVal val="visible"/>
                                      </p:to>
                                    </p:set>
                                    <p:anim calcmode="lin" valueType="num">
                                      <p:cBhvr additive="base">
                                        <p:cTn id="114" dur="500" fill="hold"/>
                                        <p:tgtEl>
                                          <p:spTgt spid="114"/>
                                        </p:tgtEl>
                                        <p:attrNameLst>
                                          <p:attrName>ppt_x</p:attrName>
                                        </p:attrNameLst>
                                      </p:cBhvr>
                                      <p:tavLst>
                                        <p:tav tm="0">
                                          <p:val>
                                            <p:strVal val="#ppt_x"/>
                                          </p:val>
                                        </p:tav>
                                        <p:tav tm="100000">
                                          <p:val>
                                            <p:strVal val="#ppt_x"/>
                                          </p:val>
                                        </p:tav>
                                      </p:tavLst>
                                    </p:anim>
                                    <p:anim calcmode="lin" valueType="num">
                                      <p:cBhvr additive="base">
                                        <p:cTn id="115" dur="500" fill="hold"/>
                                        <p:tgtEl>
                                          <p:spTgt spid="1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P spid="99" grpId="0"/>
      <p:bldP spid="103" grpId="0"/>
      <p:bldP spid="120" grpId="0" animBg="1"/>
      <p:bldP spid="120" grpId="1" animBg="1"/>
      <p:bldP spid="121" grpId="0" animBg="1"/>
      <p:bldP spid="121" grpId="1" animBg="1"/>
      <p:bldP spid="122" grpId="0" animBg="1"/>
      <p:bldP spid="122" grpId="1" animBg="1"/>
      <p:bldP spid="123" grpId="0" animBg="1"/>
      <p:bldP spid="123" grpId="1" animBg="1"/>
      <p:bldP spid="14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0" y="1219835"/>
            <a:ext cx="12192000" cy="5638165"/>
          </a:xfrm>
          <a:prstGeom prst="rect">
            <a:avLst/>
          </a:prstGeom>
          <a:solidFill>
            <a:srgbClr val="193563"/>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MH_Entry_2"/>
          <p:cNvSpPr/>
          <p:nvPr>
            <p:custDataLst>
              <p:tags r:id="rId1"/>
            </p:custDataLst>
          </p:nvPr>
        </p:nvSpPr>
        <p:spPr>
          <a:xfrm>
            <a:off x="578605" y="1310495"/>
            <a:ext cx="4384053" cy="369332"/>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spAutoFit/>
          </a:bodyPr>
          <a:lstStyle/>
          <a:p>
            <a:r>
              <a:rPr lang="zh-CN" altLang="en-US" sz="2400" b="1" u="dotted" dirty="0" smtClean="0">
                <a:solidFill>
                  <a:srgbClr val="FF0000"/>
                </a:solidFill>
                <a:latin typeface="微软雅黑" panose="020B0503020204020204" pitchFamily="34" charset="-122"/>
                <a:ea typeface="微软雅黑" panose="020B0503020204020204" pitchFamily="34" charset="-122"/>
                <a:sym typeface="逐浪细阁体" panose="03000509000000000000" pitchFamily="65" charset="-122"/>
              </a:rPr>
              <a:t>三、</a:t>
            </a:r>
            <a:r>
              <a:rPr lang="zh-CN" altLang="zh-CN" sz="2400" b="1" u="dotted" dirty="0" smtClean="0">
                <a:solidFill>
                  <a:srgbClr val="FF0000"/>
                </a:solidFill>
                <a:latin typeface="微软雅黑" panose="020B0503020204020204" pitchFamily="34" charset="-122"/>
                <a:ea typeface="微软雅黑" panose="020B0503020204020204" pitchFamily="34" charset="-122"/>
              </a:rPr>
              <a:t>匝道站间人工收费</a:t>
            </a:r>
            <a:r>
              <a:rPr lang="zh-CN" altLang="en-US" sz="2400" b="1" u="dotted" dirty="0" smtClean="0">
                <a:solidFill>
                  <a:srgbClr val="FF0000"/>
                </a:solidFill>
                <a:latin typeface="微软雅黑" panose="020B0503020204020204" pitchFamily="34" charset="-122"/>
                <a:ea typeface="微软雅黑" panose="020B0503020204020204" pitchFamily="34" charset="-122"/>
              </a:rPr>
              <a:t>方式</a:t>
            </a:r>
            <a:endParaRPr lang="en-US" altLang="zh-CN" sz="2400" b="1" dirty="0">
              <a:solidFill>
                <a:srgbClr val="FF0000"/>
              </a:solidFill>
              <a:latin typeface="微软雅黑" panose="020B0503020204020204" pitchFamily="34" charset="-122"/>
              <a:ea typeface="微软雅黑" panose="020B0503020204020204" pitchFamily="34" charset="-122"/>
              <a:sym typeface="逐浪细阁体" panose="03000509000000000000" pitchFamily="65" charset="-122"/>
            </a:endParaRPr>
          </a:p>
        </p:txBody>
      </p:sp>
      <p:pic>
        <p:nvPicPr>
          <p:cNvPr id="63" name="Picture 2"/>
          <p:cNvPicPr>
            <a:picLocks noChangeAspect="1" noChangeArrowheads="1"/>
          </p:cNvPicPr>
          <p:nvPr/>
        </p:nvPicPr>
        <p:blipFill>
          <a:blip r:embed="rId2" cstate="print"/>
          <a:srcRect b="27815"/>
          <a:stretch>
            <a:fillRect/>
          </a:stretch>
        </p:blipFill>
        <p:spPr bwMode="auto">
          <a:xfrm>
            <a:off x="337492" y="2789914"/>
            <a:ext cx="11420475" cy="3045891"/>
          </a:xfrm>
          <a:prstGeom prst="rect">
            <a:avLst/>
          </a:prstGeom>
          <a:noFill/>
          <a:ln w="9525">
            <a:noFill/>
            <a:miter lim="800000"/>
            <a:headEnd/>
            <a:tailEnd/>
          </a:ln>
        </p:spPr>
      </p:pic>
      <p:sp>
        <p:nvSpPr>
          <p:cNvPr id="64" name="椭圆 63"/>
          <p:cNvSpPr/>
          <p:nvPr/>
        </p:nvSpPr>
        <p:spPr>
          <a:xfrm>
            <a:off x="3155856" y="3171509"/>
            <a:ext cx="177175" cy="18746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lIns="96433" tIns="48216" rIns="96433" bIns="48216" rtlCol="0" anchor="ctr"/>
          <a:lstStyle/>
          <a:p>
            <a:pPr algn="ctr"/>
            <a:endParaRPr lang="zh-CN" altLang="en-US"/>
          </a:p>
        </p:txBody>
      </p:sp>
      <p:pic>
        <p:nvPicPr>
          <p:cNvPr id="65" name="Picture 2"/>
          <p:cNvPicPr>
            <a:picLocks noChangeAspect="1" noChangeArrowheads="1"/>
          </p:cNvPicPr>
          <p:nvPr/>
        </p:nvPicPr>
        <p:blipFill>
          <a:blip r:embed="rId3" cstate="print"/>
          <a:srcRect/>
          <a:stretch>
            <a:fillRect/>
          </a:stretch>
        </p:blipFill>
        <p:spPr bwMode="auto">
          <a:xfrm>
            <a:off x="4919631" y="4239642"/>
            <a:ext cx="287931" cy="411307"/>
          </a:xfrm>
          <a:prstGeom prst="rect">
            <a:avLst/>
          </a:prstGeom>
          <a:noFill/>
          <a:ln w="9525">
            <a:noFill/>
            <a:miter lim="800000"/>
            <a:headEnd/>
            <a:tailEnd/>
          </a:ln>
        </p:spPr>
      </p:pic>
      <p:pic>
        <p:nvPicPr>
          <p:cNvPr id="66" name="Picture 3"/>
          <p:cNvPicPr>
            <a:picLocks noChangeAspect="1" noChangeArrowheads="1"/>
          </p:cNvPicPr>
          <p:nvPr/>
        </p:nvPicPr>
        <p:blipFill>
          <a:blip r:embed="rId4" cstate="print"/>
          <a:srcRect/>
          <a:stretch>
            <a:fillRect/>
          </a:stretch>
        </p:blipFill>
        <p:spPr bwMode="auto">
          <a:xfrm>
            <a:off x="5572689" y="4004747"/>
            <a:ext cx="225219" cy="409467"/>
          </a:xfrm>
          <a:prstGeom prst="rect">
            <a:avLst/>
          </a:prstGeom>
          <a:noFill/>
          <a:ln w="9525">
            <a:noFill/>
            <a:miter lim="800000"/>
            <a:headEnd/>
            <a:tailEnd/>
          </a:ln>
        </p:spPr>
      </p:pic>
      <p:sp>
        <p:nvSpPr>
          <p:cNvPr id="67" name="椭圆 66"/>
          <p:cNvSpPr/>
          <p:nvPr/>
        </p:nvSpPr>
        <p:spPr>
          <a:xfrm>
            <a:off x="4849421" y="3484754"/>
            <a:ext cx="977801" cy="167422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lIns="96433" tIns="48216" rIns="96433" bIns="48216" rtlCol="0" anchor="ctr"/>
          <a:lstStyle/>
          <a:p>
            <a:pPr algn="ctr"/>
            <a:endParaRPr lang="zh-CN" altLang="en-US"/>
          </a:p>
        </p:txBody>
      </p:sp>
      <p:sp>
        <p:nvSpPr>
          <p:cNvPr id="68" name="TextBox 67"/>
          <p:cNvSpPr txBox="1"/>
          <p:nvPr/>
        </p:nvSpPr>
        <p:spPr>
          <a:xfrm>
            <a:off x="4273267" y="2880177"/>
            <a:ext cx="1220004" cy="651372"/>
          </a:xfrm>
          <a:prstGeom prst="rect">
            <a:avLst/>
          </a:prstGeom>
          <a:noFill/>
        </p:spPr>
        <p:txBody>
          <a:bodyPr wrap="square" lIns="96433" tIns="48216" rIns="96433" bIns="48216" rtlCol="0">
            <a:spAutoFit/>
          </a:bodyPr>
          <a:lstStyle/>
          <a:p>
            <a:pPr algn="ctr"/>
            <a:r>
              <a:rPr lang="zh-CN" altLang="en-US" dirty="0"/>
              <a:t>入口领</a:t>
            </a:r>
            <a:endParaRPr lang="en-US" altLang="zh-CN" dirty="0"/>
          </a:p>
          <a:p>
            <a:pPr algn="ctr"/>
            <a:r>
              <a:rPr lang="zh-CN" altLang="en-US" dirty="0"/>
              <a:t>取通行卡</a:t>
            </a:r>
            <a:endParaRPr lang="zh-CN" altLang="en-US" dirty="0"/>
          </a:p>
        </p:txBody>
      </p:sp>
      <p:sp>
        <p:nvSpPr>
          <p:cNvPr id="69" name="TextBox 68"/>
          <p:cNvSpPr txBox="1"/>
          <p:nvPr/>
        </p:nvSpPr>
        <p:spPr>
          <a:xfrm>
            <a:off x="5632129" y="4923357"/>
            <a:ext cx="1793326" cy="651372"/>
          </a:xfrm>
          <a:prstGeom prst="rect">
            <a:avLst/>
          </a:prstGeom>
          <a:noFill/>
        </p:spPr>
        <p:txBody>
          <a:bodyPr wrap="square" lIns="96433" tIns="48216" rIns="96433" bIns="48216" rtlCol="0">
            <a:spAutoFit/>
          </a:bodyPr>
          <a:lstStyle/>
          <a:p>
            <a:pPr algn="ctr"/>
            <a:r>
              <a:rPr lang="zh-CN" altLang="en-US" dirty="0"/>
              <a:t>写入本段</a:t>
            </a:r>
            <a:endParaRPr lang="en-US" altLang="zh-CN" dirty="0"/>
          </a:p>
          <a:p>
            <a:pPr algn="ctr"/>
            <a:r>
              <a:rPr lang="zh-CN" altLang="en-US" dirty="0"/>
              <a:t>通行费信息</a:t>
            </a:r>
            <a:endParaRPr lang="zh-CN" altLang="en-US" dirty="0"/>
          </a:p>
        </p:txBody>
      </p:sp>
      <p:sp>
        <p:nvSpPr>
          <p:cNvPr id="70" name="TextBox 69"/>
          <p:cNvSpPr txBox="1"/>
          <p:nvPr/>
        </p:nvSpPr>
        <p:spPr>
          <a:xfrm>
            <a:off x="9908352" y="4811179"/>
            <a:ext cx="1944216" cy="651372"/>
          </a:xfrm>
          <a:prstGeom prst="rect">
            <a:avLst/>
          </a:prstGeom>
          <a:noFill/>
        </p:spPr>
        <p:txBody>
          <a:bodyPr wrap="square" lIns="96433" tIns="48216" rIns="96433" bIns="48216" rtlCol="0">
            <a:spAutoFit/>
          </a:bodyPr>
          <a:lstStyle/>
          <a:p>
            <a:pPr algn="ctr"/>
            <a:r>
              <a:rPr lang="zh-CN" altLang="en-US" dirty="0"/>
              <a:t>归还通行卡，收取通行费总和</a:t>
            </a:r>
            <a:endParaRPr lang="zh-CN" altLang="en-US" dirty="0"/>
          </a:p>
        </p:txBody>
      </p:sp>
      <p:grpSp>
        <p:nvGrpSpPr>
          <p:cNvPr id="71" name="组合 70"/>
          <p:cNvGrpSpPr/>
          <p:nvPr/>
        </p:nvGrpSpPr>
        <p:grpSpPr>
          <a:xfrm>
            <a:off x="5681100" y="2646789"/>
            <a:ext cx="1468355" cy="1053045"/>
            <a:chOff x="5766346" y="1674873"/>
            <a:chExt cx="1468355" cy="1053045"/>
          </a:xfrm>
        </p:grpSpPr>
        <p:cxnSp>
          <p:nvCxnSpPr>
            <p:cNvPr id="72" name="直接连接符 71"/>
            <p:cNvCxnSpPr/>
            <p:nvPr/>
          </p:nvCxnSpPr>
          <p:spPr>
            <a:xfrm flipV="1">
              <a:off x="5766346" y="2055577"/>
              <a:ext cx="388235" cy="672341"/>
            </a:xfrm>
            <a:prstGeom prst="line">
              <a:avLst/>
            </a:prstGeom>
          </p:spPr>
          <p:style>
            <a:lnRef idx="1">
              <a:schemeClr val="accent1"/>
            </a:lnRef>
            <a:fillRef idx="0">
              <a:schemeClr val="accent1"/>
            </a:fillRef>
            <a:effectRef idx="0">
              <a:schemeClr val="accent1"/>
            </a:effectRef>
            <a:fontRef idx="minor">
              <a:schemeClr val="tx1"/>
            </a:fontRef>
          </p:style>
        </p:cxnSp>
        <p:cxnSp>
          <p:nvCxnSpPr>
            <p:cNvPr id="73" name="直接连接符 72"/>
            <p:cNvCxnSpPr/>
            <p:nvPr/>
          </p:nvCxnSpPr>
          <p:spPr>
            <a:xfrm>
              <a:off x="6154581" y="2055577"/>
              <a:ext cx="936104" cy="0"/>
            </a:xfrm>
            <a:prstGeom prst="line">
              <a:avLst/>
            </a:prstGeom>
          </p:spPr>
          <p:style>
            <a:lnRef idx="1">
              <a:schemeClr val="accent1"/>
            </a:lnRef>
            <a:fillRef idx="0">
              <a:schemeClr val="accent1"/>
            </a:fillRef>
            <a:effectRef idx="0">
              <a:schemeClr val="accent1"/>
            </a:effectRef>
            <a:fontRef idx="minor">
              <a:schemeClr val="tx1"/>
            </a:fontRef>
          </p:style>
        </p:cxnSp>
        <p:sp>
          <p:nvSpPr>
            <p:cNvPr id="74" name="TextBox 73"/>
            <p:cNvSpPr txBox="1"/>
            <p:nvPr/>
          </p:nvSpPr>
          <p:spPr>
            <a:xfrm>
              <a:off x="6155559" y="1674873"/>
              <a:ext cx="1079142" cy="512872"/>
            </a:xfrm>
            <a:prstGeom prst="rect">
              <a:avLst/>
            </a:prstGeom>
            <a:noFill/>
          </p:spPr>
          <p:txBody>
            <a:bodyPr wrap="square" lIns="96433" tIns="48216" rIns="96433" bIns="48216" rtlCol="0">
              <a:spAutoFit/>
            </a:bodyPr>
            <a:lstStyle/>
            <a:p>
              <a:pPr>
                <a:lnSpc>
                  <a:spcPct val="150000"/>
                </a:lnSpc>
              </a:pPr>
              <a:r>
                <a:rPr lang="en-US" altLang="zh-CN" dirty="0"/>
                <a:t>ETC</a:t>
              </a:r>
              <a:r>
                <a:rPr lang="zh-CN" altLang="en-US" dirty="0"/>
                <a:t>门架</a:t>
              </a:r>
              <a:endParaRPr lang="en-US" altLang="zh-CN" dirty="0"/>
            </a:p>
          </p:txBody>
        </p:sp>
      </p:grpSp>
      <p:sp>
        <p:nvSpPr>
          <p:cNvPr id="75" name="矩形 74"/>
          <p:cNvSpPr/>
          <p:nvPr/>
        </p:nvSpPr>
        <p:spPr>
          <a:xfrm>
            <a:off x="3765079" y="2811469"/>
            <a:ext cx="216024" cy="2160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7" name="圆角矩形 76"/>
          <p:cNvSpPr/>
          <p:nvPr/>
        </p:nvSpPr>
        <p:spPr>
          <a:xfrm>
            <a:off x="3261023" y="4467653"/>
            <a:ext cx="6336704" cy="144016"/>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8" name="TextBox 77"/>
          <p:cNvSpPr txBox="1"/>
          <p:nvPr/>
        </p:nvSpPr>
        <p:spPr>
          <a:xfrm>
            <a:off x="2540943" y="2763525"/>
            <a:ext cx="1368152" cy="369332"/>
          </a:xfrm>
          <a:prstGeom prst="rect">
            <a:avLst/>
          </a:prstGeom>
          <a:noFill/>
        </p:spPr>
        <p:txBody>
          <a:bodyPr wrap="square" rtlCol="0">
            <a:spAutoFit/>
          </a:bodyPr>
          <a:lstStyle/>
          <a:p>
            <a:r>
              <a:rPr lang="zh-CN" altLang="en-US" b="1" dirty="0"/>
              <a:t>匝道收费站</a:t>
            </a:r>
            <a:endParaRPr lang="zh-CN" altLang="en-US" b="1" dirty="0"/>
          </a:p>
        </p:txBody>
      </p:sp>
      <p:sp>
        <p:nvSpPr>
          <p:cNvPr id="79" name="TextBox 78"/>
          <p:cNvSpPr txBox="1"/>
          <p:nvPr/>
        </p:nvSpPr>
        <p:spPr>
          <a:xfrm>
            <a:off x="8877647" y="5502201"/>
            <a:ext cx="1368152" cy="369332"/>
          </a:xfrm>
          <a:prstGeom prst="rect">
            <a:avLst/>
          </a:prstGeom>
          <a:noFill/>
        </p:spPr>
        <p:txBody>
          <a:bodyPr wrap="square" rtlCol="0">
            <a:spAutoFit/>
          </a:bodyPr>
          <a:lstStyle/>
          <a:p>
            <a:r>
              <a:rPr lang="zh-CN" altLang="en-US" b="1" dirty="0"/>
              <a:t>匝道收费站</a:t>
            </a:r>
            <a:endParaRPr lang="zh-CN" altLang="en-US" b="1" dirty="0"/>
          </a:p>
        </p:txBody>
      </p:sp>
      <p:pic>
        <p:nvPicPr>
          <p:cNvPr id="80" name="Picture 6" descr="C:\Users\Administrator\Desktop\2011121522_a7c8cf75fb2d2d616646VOtoA3F8q4bw.jpg"/>
          <p:cNvPicPr>
            <a:picLocks noChangeAspect="1" noChangeArrowheads="1"/>
          </p:cNvPicPr>
          <p:nvPr/>
        </p:nvPicPr>
        <p:blipFill>
          <a:blip r:embed="rId5" cstate="print"/>
          <a:srcRect l="20875" t="21238" r="3544" b="14277"/>
          <a:stretch>
            <a:fillRect/>
          </a:stretch>
        </p:blipFill>
        <p:spPr bwMode="auto">
          <a:xfrm>
            <a:off x="3669495" y="3129550"/>
            <a:ext cx="649815" cy="415788"/>
          </a:xfrm>
          <a:prstGeom prst="rect">
            <a:avLst/>
          </a:prstGeom>
          <a:noFill/>
        </p:spPr>
      </p:pic>
      <p:pic>
        <p:nvPicPr>
          <p:cNvPr id="81"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516860" y="1875365"/>
            <a:ext cx="1393031" cy="884199"/>
          </a:xfrm>
          <a:prstGeom prst="rect">
            <a:avLst/>
          </a:prstGeom>
          <a:noFill/>
          <a:extLst>
            <a:ext uri="{909E8E84-426E-40DD-AFC4-6F175D3DCCD1}">
              <a14:hiddenFill xmlns:a14="http://schemas.microsoft.com/office/drawing/2010/main">
                <a:solidFill>
                  <a:srgbClr val="FFFFFF"/>
                </a:solidFill>
              </a14:hiddenFill>
            </a:ext>
          </a:extLst>
        </p:spPr>
      </p:pic>
      <p:grpSp>
        <p:nvGrpSpPr>
          <p:cNvPr id="6" name="组合 11"/>
          <p:cNvGrpSpPr/>
          <p:nvPr/>
        </p:nvGrpSpPr>
        <p:grpSpPr>
          <a:xfrm>
            <a:off x="0" y="212785"/>
            <a:ext cx="3857607" cy="523220"/>
            <a:chOff x="0" y="220990"/>
            <a:chExt cx="3857607" cy="523220"/>
          </a:xfrm>
        </p:grpSpPr>
        <p:sp>
          <p:nvSpPr>
            <p:cNvPr id="13" name="燕尾形 2"/>
            <p:cNvSpPr/>
            <p:nvPr/>
          </p:nvSpPr>
          <p:spPr>
            <a:xfrm>
              <a:off x="335059" y="294640"/>
              <a:ext cx="302371" cy="375920"/>
            </a:xfrm>
            <a:prstGeom prst="chevron">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逐浪细阁体" panose="03000509000000000000" pitchFamily="65" charset="-122"/>
                <a:ea typeface="微软雅黑 Light" panose="020B0502040204020203" charset="-122"/>
                <a:sym typeface="逐浪细阁体" panose="03000509000000000000" pitchFamily="65" charset="-122"/>
              </a:endParaRPr>
            </a:p>
          </p:txBody>
        </p:sp>
        <p:sp>
          <p:nvSpPr>
            <p:cNvPr id="14" name="燕尾形 3"/>
            <p:cNvSpPr/>
            <p:nvPr/>
          </p:nvSpPr>
          <p:spPr>
            <a:xfrm>
              <a:off x="578181" y="294640"/>
              <a:ext cx="302371" cy="375920"/>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逐浪细阁体" panose="03000509000000000000" pitchFamily="65" charset="-122"/>
                <a:ea typeface="微软雅黑 Light" panose="020B0502040204020203" charset="-122"/>
                <a:sym typeface="逐浪细阁体" panose="03000509000000000000" pitchFamily="65" charset="-122"/>
              </a:endParaRPr>
            </a:p>
          </p:txBody>
        </p:sp>
        <p:sp>
          <p:nvSpPr>
            <p:cNvPr id="15" name="五边形 4"/>
            <p:cNvSpPr/>
            <p:nvPr/>
          </p:nvSpPr>
          <p:spPr>
            <a:xfrm>
              <a:off x="0" y="294640"/>
              <a:ext cx="416781" cy="375920"/>
            </a:xfrm>
            <a:prstGeom prst="homePlat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逐浪细阁体" panose="03000509000000000000" pitchFamily="65" charset="-122"/>
                <a:ea typeface="微软雅黑 Light" panose="020B0502040204020203" charset="-122"/>
                <a:sym typeface="逐浪细阁体" panose="03000509000000000000" pitchFamily="65" charset="-122"/>
              </a:endParaRPr>
            </a:p>
          </p:txBody>
        </p:sp>
        <p:sp>
          <p:nvSpPr>
            <p:cNvPr id="16" name="文本框 15"/>
            <p:cNvSpPr txBox="1"/>
            <p:nvPr/>
          </p:nvSpPr>
          <p:spPr>
            <a:xfrm>
              <a:off x="972489" y="220990"/>
              <a:ext cx="2885118" cy="523220"/>
            </a:xfrm>
            <a:prstGeom prst="rect">
              <a:avLst/>
            </a:prstGeom>
            <a:noFill/>
          </p:spPr>
          <p:txBody>
            <a:bodyPr wrap="square" rtlCol="0">
              <a:spAutoFit/>
            </a:bodyPr>
            <a:lstStyle/>
            <a:p>
              <a:r>
                <a:rPr lang="zh-CN" altLang="en-US" sz="2800" dirty="0" smtClean="0">
                  <a:solidFill>
                    <a:schemeClr val="tx1">
                      <a:lumMod val="65000"/>
                      <a:lumOff val="3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逐浪细阁体" panose="03000509000000000000" pitchFamily="65" charset="-122"/>
                </a:rPr>
                <a:t>总体技术方案</a:t>
              </a:r>
              <a:endParaRPr lang="zh-CN" altLang="en-US" sz="2800" dirty="0">
                <a:solidFill>
                  <a:schemeClr val="tx1">
                    <a:lumMod val="65000"/>
                    <a:lumOff val="3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逐浪细阁体" panose="03000509000000000000" pitchFamily="65" charset="-122"/>
              </a:endParaRPr>
            </a:p>
          </p:txBody>
        </p:sp>
      </p:grpSp>
      <p:sp>
        <p:nvSpPr>
          <p:cNvPr id="7" name="Content Placeholder 2"/>
          <p:cNvSpPr txBox="1"/>
          <p:nvPr/>
        </p:nvSpPr>
        <p:spPr>
          <a:xfrm>
            <a:off x="416657" y="662470"/>
            <a:ext cx="4967523" cy="648072"/>
          </a:xfrm>
          <a:prstGeom prst="rect">
            <a:avLst/>
          </a:prstGeom>
        </p:spPr>
        <p:txBody>
          <a:bodyPr vert="horz" lIns="96435" tIns="48218" rIns="96435" bIns="48218" rtlCol="0" anchor="t">
            <a:no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just">
              <a:lnSpc>
                <a:spcPct val="150000"/>
              </a:lnSpc>
              <a:spcBef>
                <a:spcPts val="0"/>
              </a:spcBef>
              <a:spcAft>
                <a:spcPts val="0"/>
              </a:spcAft>
            </a:pPr>
            <a:r>
              <a:rPr lang="en-US" altLang="zh-CN" sz="2400" b="1" dirty="0">
                <a:solidFill>
                  <a:schemeClr val="tx1">
                    <a:lumMod val="75000"/>
                    <a:lumOff val="2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ETC</a:t>
            </a:r>
            <a:r>
              <a:rPr lang="zh-CN" altLang="en-US" sz="2400" b="1" dirty="0">
                <a:solidFill>
                  <a:schemeClr val="tx1">
                    <a:lumMod val="75000"/>
                    <a:lumOff val="2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门架系统</a:t>
            </a:r>
            <a:endParaRPr lang="zh-CN" altLang="en-US" sz="2400" b="1" dirty="0">
              <a:solidFill>
                <a:schemeClr val="tx1">
                  <a:lumMod val="75000"/>
                  <a:lumOff val="2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repeatCount="300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80"/>
                                        </p:tgtEl>
                                        <p:attrNameLst>
                                          <p:attrName>style.visibility</p:attrName>
                                        </p:attrNameLst>
                                      </p:cBhvr>
                                      <p:to>
                                        <p:strVal val="visible"/>
                                      </p:to>
                                    </p:set>
                                    <p:anim calcmode="lin" valueType="num">
                                      <p:cBhvr additive="base">
                                        <p:cTn id="12" dur="500" fill="hold"/>
                                        <p:tgtEl>
                                          <p:spTgt spid="80"/>
                                        </p:tgtEl>
                                        <p:attrNameLst>
                                          <p:attrName>ppt_x</p:attrName>
                                        </p:attrNameLst>
                                      </p:cBhvr>
                                      <p:tavLst>
                                        <p:tav tm="0">
                                          <p:val>
                                            <p:strVal val="#ppt_x"/>
                                          </p:val>
                                        </p:tav>
                                        <p:tav tm="100000">
                                          <p:val>
                                            <p:strVal val="#ppt_x"/>
                                          </p:val>
                                        </p:tav>
                                      </p:tavLst>
                                    </p:anim>
                                    <p:anim calcmode="lin" valueType="num">
                                      <p:cBhvr additive="base">
                                        <p:cTn id="13" dur="500" fill="hold"/>
                                        <p:tgtEl>
                                          <p:spTgt spid="80"/>
                                        </p:tgtEl>
                                        <p:attrNameLst>
                                          <p:attrName>ppt_y</p:attrName>
                                        </p:attrNameLst>
                                      </p:cBhvr>
                                      <p:tavLst>
                                        <p:tav tm="0">
                                          <p:val>
                                            <p:strVal val="1+#ppt_h/2"/>
                                          </p:val>
                                        </p:tav>
                                        <p:tav tm="100000">
                                          <p:val>
                                            <p:strVal val="#ppt_y"/>
                                          </p:val>
                                        </p:tav>
                                      </p:tavLst>
                                    </p:anim>
                                  </p:childTnLst>
                                </p:cTn>
                              </p:par>
                              <p:par>
                                <p:cTn id="14" presetID="2" presetClass="entr" presetSubtype="8" fill="hold" nodeType="withEffect">
                                  <p:stCondLst>
                                    <p:cond delay="800"/>
                                  </p:stCondLst>
                                  <p:childTnLst>
                                    <p:set>
                                      <p:cBhvr>
                                        <p:cTn id="15" dur="1" fill="hold">
                                          <p:stCondLst>
                                            <p:cond delay="0"/>
                                          </p:stCondLst>
                                        </p:cTn>
                                        <p:tgtEl>
                                          <p:spTgt spid="68"/>
                                        </p:tgtEl>
                                        <p:attrNameLst>
                                          <p:attrName>style.visibility</p:attrName>
                                        </p:attrNameLst>
                                      </p:cBhvr>
                                      <p:to>
                                        <p:strVal val="visible"/>
                                      </p:to>
                                    </p:set>
                                    <p:anim calcmode="lin" valueType="num">
                                      <p:cBhvr additive="base">
                                        <p:cTn id="16" dur="1000" fill="hold"/>
                                        <p:tgtEl>
                                          <p:spTgt spid="68"/>
                                        </p:tgtEl>
                                        <p:attrNameLst>
                                          <p:attrName>ppt_x</p:attrName>
                                        </p:attrNameLst>
                                      </p:cBhvr>
                                      <p:tavLst>
                                        <p:tav tm="0">
                                          <p:val>
                                            <p:strVal val="0-#ppt_w/2"/>
                                          </p:val>
                                        </p:tav>
                                        <p:tav tm="100000">
                                          <p:val>
                                            <p:strVal val="#ppt_x"/>
                                          </p:val>
                                        </p:tav>
                                      </p:tavLst>
                                    </p:anim>
                                    <p:anim calcmode="lin" valueType="num">
                                      <p:cBhvr additive="base">
                                        <p:cTn id="17" dur="1000" fill="hold"/>
                                        <p:tgtEl>
                                          <p:spTgt spid="68"/>
                                        </p:tgtEl>
                                        <p:attrNameLst>
                                          <p:attrName>ppt_y</p:attrName>
                                        </p:attrNameLst>
                                      </p:cBhvr>
                                      <p:tavLst>
                                        <p:tav tm="0">
                                          <p:val>
                                            <p:strVal val="#ppt_y"/>
                                          </p:val>
                                        </p:tav>
                                        <p:tav tm="100000">
                                          <p:val>
                                            <p:strVal val="#ppt_y"/>
                                          </p:val>
                                        </p:tav>
                                      </p:tavLst>
                                    </p:anim>
                                  </p:childTnLst>
                                  <p:subTnLst>
                                    <p:set>
                                      <p:cBhvr override="childStyle">
                                        <p:cTn dur="1" fill="hold" display="0" masterRel="nextClick" afterEffect="1"/>
                                        <p:tgtEl>
                                          <p:spTgt spid="68"/>
                                        </p:tgtEl>
                                        <p:attrNameLst>
                                          <p:attrName>style.visibility</p:attrName>
                                        </p:attrNameLst>
                                      </p:cBhvr>
                                      <p:to>
                                        <p:strVal val="hidden"/>
                                      </p:to>
                                    </p:set>
                                  </p:subTnLst>
                                </p:cTn>
                              </p:par>
                            </p:childTnLst>
                          </p:cTn>
                        </p:par>
                        <p:par>
                          <p:cTn id="18" fill="hold">
                            <p:stCondLst>
                              <p:cond delay="500"/>
                            </p:stCondLst>
                            <p:childTnLst>
                              <p:par>
                                <p:cTn id="19" presetID="0" presetClass="path" presetSubtype="0" accel="50000" decel="50000" fill="hold" nodeType="afterEffect">
                                  <p:stCondLst>
                                    <p:cond delay="500"/>
                                  </p:stCondLst>
                                  <p:childTnLst>
                                    <p:animMotion origin="layout" path="M -7.08333E-6 2.96296E-6 C -0.02982 0.06435 -0.05951 0.1287 -0.06667 0.17778 C -0.07383 0.22685 -0.0724 0.27245 -0.04271 0.29444 C -0.01303 0.31643 0.04921 0.31273 0.11145 0.30926 " pathEditMode="relative" ptsTypes="aaaA">
                                      <p:cBhvr>
                                        <p:cTn id="20" dur="2000" fill="hold"/>
                                        <p:tgtEl>
                                          <p:spTgt spid="80"/>
                                        </p:tgtEl>
                                        <p:attrNameLst>
                                          <p:attrName>ppt_x</p:attrName>
                                          <p:attrName>ppt_y</p:attrName>
                                        </p:attrNameLst>
                                      </p:cBhvr>
                                    </p:animMotion>
                                  </p:childTnLst>
                                </p:cTn>
                              </p:par>
                              <p:par>
                                <p:cTn id="21" presetID="0" presetClass="path" presetSubtype="0" accel="50000" decel="50000" fill="hold" nodeType="withEffect">
                                  <p:stCondLst>
                                    <p:cond delay="500"/>
                                  </p:stCondLst>
                                  <p:childTnLst>
                                    <p:animMotion origin="layout" path="M -0.00259 2.3705E-7 C -0.03716 0.05356 -0.07136 0.10711 -0.07198 0.14925 C -0.07235 0.19096 -0.04617 0.23266 -0.00654 0.25154 C 0.03296 0.27041 0.09901 0.26646 0.16543 0.26229 " pathEditMode="relative" rAng="0" ptsTypes="AAAA">
                                      <p:cBhvr>
                                        <p:cTn id="22" dur="2000" fill="hold"/>
                                        <p:tgtEl>
                                          <p:spTgt spid="81"/>
                                        </p:tgtEl>
                                        <p:attrNameLst>
                                          <p:attrName>ppt_x</p:attrName>
                                          <p:attrName>ppt_y</p:attrName>
                                        </p:attrNameLst>
                                      </p:cBhvr>
                                      <p:rCtr x="4926" y="13279"/>
                                    </p:animMotion>
                                  </p:childTnLst>
                                </p:cTn>
                              </p:par>
                            </p:childTnLst>
                          </p:cTn>
                        </p:par>
                        <p:par>
                          <p:cTn id="23" fill="hold">
                            <p:stCondLst>
                              <p:cond delay="3000"/>
                            </p:stCondLst>
                            <p:childTnLst>
                              <p:par>
                                <p:cTn id="24" presetID="3" presetClass="entr" presetSubtype="10" fill="hold" grpId="0" nodeType="afterEffect">
                                  <p:stCondLst>
                                    <p:cond delay="500"/>
                                  </p:stCondLst>
                                  <p:childTnLst>
                                    <p:set>
                                      <p:cBhvr>
                                        <p:cTn id="25" dur="1" fill="hold">
                                          <p:stCondLst>
                                            <p:cond delay="0"/>
                                          </p:stCondLst>
                                        </p:cTn>
                                        <p:tgtEl>
                                          <p:spTgt spid="77"/>
                                        </p:tgtEl>
                                        <p:attrNameLst>
                                          <p:attrName>style.visibility</p:attrName>
                                        </p:attrNameLst>
                                      </p:cBhvr>
                                      <p:to>
                                        <p:strVal val="visible"/>
                                      </p:to>
                                    </p:set>
                                    <p:animEffect transition="in" filter="blinds(horizontal)">
                                      <p:cBhvr>
                                        <p:cTn id="26" dur="500"/>
                                        <p:tgtEl>
                                          <p:spTgt spid="77"/>
                                        </p:tgtEl>
                                      </p:cBhvr>
                                    </p:animEffect>
                                  </p:childTnLst>
                                  <p:subTnLst>
                                    <p:set>
                                      <p:cBhvr override="childStyle">
                                        <p:cTn dur="1" fill="hold" display="0" masterRel="sameClick" afterEffect="1">
                                          <p:stCondLst>
                                            <p:cond evt="end" delay="0">
                                              <p:tn val="24"/>
                                            </p:cond>
                                          </p:stCondLst>
                                        </p:cTn>
                                        <p:tgtEl>
                                          <p:spTgt spid="77"/>
                                        </p:tgtEl>
                                        <p:attrNameLst>
                                          <p:attrName>style.visibility</p:attrName>
                                        </p:attrNameLst>
                                      </p:cBhvr>
                                      <p:to>
                                        <p:strVal val="hidden"/>
                                      </p:to>
                                    </p:set>
                                  </p:subTnLst>
                                </p:cTn>
                              </p:par>
                            </p:childTnLst>
                          </p:cTn>
                        </p:par>
                        <p:par>
                          <p:cTn id="27" fill="hold">
                            <p:stCondLst>
                              <p:cond delay="4000"/>
                            </p:stCondLst>
                            <p:childTnLst>
                              <p:par>
                                <p:cTn id="28" presetID="35" presetClass="emph" presetSubtype="0" repeatCount="2000" fill="hold" grpId="1" nodeType="afterEffect">
                                  <p:stCondLst>
                                    <p:cond delay="0"/>
                                  </p:stCondLst>
                                  <p:childTnLst>
                                    <p:anim calcmode="discrete" valueType="str">
                                      <p:cBhvr>
                                        <p:cTn id="29" dur="1000" fill="hold"/>
                                        <p:tgtEl>
                                          <p:spTgt spid="77"/>
                                        </p:tgtEl>
                                        <p:attrNameLst>
                                          <p:attrName>style.visibility</p:attrName>
                                        </p:attrNameLst>
                                      </p:cBhvr>
                                      <p:tavLst>
                                        <p:tav tm="0">
                                          <p:val>
                                            <p:strVal val="hidden"/>
                                          </p:val>
                                        </p:tav>
                                        <p:tav tm="50000">
                                          <p:val>
                                            <p:strVal val="visible"/>
                                          </p:val>
                                        </p:tav>
                                      </p:tavLst>
                                    </p:anim>
                                  </p:childTnLst>
                                  <p:subTnLst>
                                    <p:set>
                                      <p:cBhvr override="childStyle">
                                        <p:cTn dur="1" fill="hold" display="0" masterRel="nextClick" afterEffect="1"/>
                                        <p:tgtEl>
                                          <p:spTgt spid="77"/>
                                        </p:tgtEl>
                                        <p:attrNameLst>
                                          <p:attrName>style.visibility</p:attrName>
                                        </p:attrNameLst>
                                      </p:cBhvr>
                                      <p:to>
                                        <p:strVal val="hidden"/>
                                      </p:to>
                                    </p:set>
                                  </p:subTnLst>
                                </p:cTn>
                              </p:par>
                              <p:par>
                                <p:cTn id="30" presetID="2" presetClass="entr" presetSubtype="4" fill="hold" nodeType="withEffect">
                                  <p:stCondLst>
                                    <p:cond delay="0"/>
                                  </p:stCondLst>
                                  <p:childTnLst>
                                    <p:set>
                                      <p:cBhvr>
                                        <p:cTn id="31" dur="1" fill="hold">
                                          <p:stCondLst>
                                            <p:cond delay="0"/>
                                          </p:stCondLst>
                                        </p:cTn>
                                        <p:tgtEl>
                                          <p:spTgt spid="69"/>
                                        </p:tgtEl>
                                        <p:attrNameLst>
                                          <p:attrName>style.visibility</p:attrName>
                                        </p:attrNameLst>
                                      </p:cBhvr>
                                      <p:to>
                                        <p:strVal val="visible"/>
                                      </p:to>
                                    </p:set>
                                    <p:anim calcmode="lin" valueType="num">
                                      <p:cBhvr additive="base">
                                        <p:cTn id="32" dur="500" fill="hold"/>
                                        <p:tgtEl>
                                          <p:spTgt spid="69"/>
                                        </p:tgtEl>
                                        <p:attrNameLst>
                                          <p:attrName>ppt_x</p:attrName>
                                        </p:attrNameLst>
                                      </p:cBhvr>
                                      <p:tavLst>
                                        <p:tav tm="0">
                                          <p:val>
                                            <p:strVal val="#ppt_x"/>
                                          </p:val>
                                        </p:tav>
                                        <p:tav tm="100000">
                                          <p:val>
                                            <p:strVal val="#ppt_x"/>
                                          </p:val>
                                        </p:tav>
                                      </p:tavLst>
                                    </p:anim>
                                    <p:anim calcmode="lin" valueType="num">
                                      <p:cBhvr additive="base">
                                        <p:cTn id="33" dur="500" fill="hold"/>
                                        <p:tgtEl>
                                          <p:spTgt spid="69"/>
                                        </p:tgtEl>
                                        <p:attrNameLst>
                                          <p:attrName>ppt_y</p:attrName>
                                        </p:attrNameLst>
                                      </p:cBhvr>
                                      <p:tavLst>
                                        <p:tav tm="0">
                                          <p:val>
                                            <p:strVal val="1+#ppt_h/2"/>
                                          </p:val>
                                        </p:tav>
                                        <p:tav tm="100000">
                                          <p:val>
                                            <p:strVal val="#ppt_y"/>
                                          </p:val>
                                        </p:tav>
                                      </p:tavLst>
                                    </p:anim>
                                  </p:childTnLst>
                                  <p:subTnLst>
                                    <p:set>
                                      <p:cBhvr override="childStyle">
                                        <p:cTn dur="1" fill="hold" display="0" masterRel="nextClick" afterEffect="1"/>
                                        <p:tgtEl>
                                          <p:spTgt spid="69"/>
                                        </p:tgtEl>
                                        <p:attrNameLst>
                                          <p:attrName>style.visibility</p:attrName>
                                        </p:attrNameLst>
                                      </p:cBhvr>
                                      <p:to>
                                        <p:strVal val="hidden"/>
                                      </p:to>
                                    </p:set>
                                  </p:subTnLst>
                                </p:cTn>
                              </p:par>
                            </p:childTnLst>
                          </p:cTn>
                        </p:par>
                      </p:childTnLst>
                    </p:cTn>
                  </p:par>
                  <p:par>
                    <p:cTn id="34" fill="hold">
                      <p:stCondLst>
                        <p:cond delay="indefinite"/>
                      </p:stCondLst>
                      <p:childTnLst>
                        <p:par>
                          <p:cTn id="35" fill="hold">
                            <p:stCondLst>
                              <p:cond delay="0"/>
                            </p:stCondLst>
                            <p:childTnLst>
                              <p:par>
                                <p:cTn id="36" presetID="63" presetClass="path" presetSubtype="0" accel="50000" decel="50000" fill="hold" nodeType="clickEffect">
                                  <p:stCondLst>
                                    <p:cond delay="0"/>
                                  </p:stCondLst>
                                  <p:childTnLst>
                                    <p:animMotion origin="layout" path="M 0.11146 0.30921 L 0.36572 0.30789 " pathEditMode="relative" rAng="0" ptsTypes="AA">
                                      <p:cBhvr>
                                        <p:cTn id="37" dur="1500" fill="hold"/>
                                        <p:tgtEl>
                                          <p:spTgt spid="80"/>
                                        </p:tgtEl>
                                        <p:attrNameLst>
                                          <p:attrName>ppt_x</p:attrName>
                                          <p:attrName>ppt_y</p:attrName>
                                        </p:attrNameLst>
                                      </p:cBhvr>
                                      <p:rCtr x="127" y="-1"/>
                                    </p:animMotion>
                                  </p:childTnLst>
                                </p:cTn>
                              </p:par>
                              <p:par>
                                <p:cTn id="38" presetID="63" presetClass="path" presetSubtype="0" accel="50000" decel="50000" fill="hold" nodeType="withEffect">
                                  <p:stCondLst>
                                    <p:cond delay="0"/>
                                  </p:stCondLst>
                                  <p:childTnLst>
                                    <p:animMotion origin="layout" path="M 0.16539 0.26228 L 0.42385 0.25987 " pathEditMode="relative" rAng="0" ptsTypes="AA">
                                      <p:cBhvr>
                                        <p:cTn id="39" dur="1500" fill="hold"/>
                                        <p:tgtEl>
                                          <p:spTgt spid="81"/>
                                        </p:tgtEl>
                                        <p:attrNameLst>
                                          <p:attrName>ppt_x</p:attrName>
                                          <p:attrName>ppt_y</p:attrName>
                                        </p:attrNameLst>
                                      </p:cBhvr>
                                      <p:rCtr x="129" y="-1"/>
                                    </p:animMotion>
                                  </p:childTnLst>
                                </p:cTn>
                              </p:par>
                            </p:childTnLst>
                          </p:cTn>
                        </p:par>
                        <p:par>
                          <p:cTn id="40" fill="hold">
                            <p:stCondLst>
                              <p:cond delay="1500"/>
                            </p:stCondLst>
                            <p:childTnLst>
                              <p:par>
                                <p:cTn id="41" presetID="63" presetClass="path" presetSubtype="0" accel="50000" decel="50000" fill="hold" nodeType="afterEffect">
                                  <p:stCondLst>
                                    <p:cond delay="0"/>
                                  </p:stCondLst>
                                  <p:childTnLst>
                                    <p:animMotion origin="layout" path="M 0.36572 0.30789 L 0.4889 0.28793 " pathEditMode="relative" rAng="0" ptsTypes="AA">
                                      <p:cBhvr>
                                        <p:cTn id="42" dur="1000" fill="hold"/>
                                        <p:tgtEl>
                                          <p:spTgt spid="80"/>
                                        </p:tgtEl>
                                        <p:attrNameLst>
                                          <p:attrName>ppt_x</p:attrName>
                                          <p:attrName>ppt_y</p:attrName>
                                        </p:attrNameLst>
                                      </p:cBhvr>
                                      <p:rCtr x="62" y="-10"/>
                                    </p:animMotion>
                                  </p:childTnLst>
                                </p:cTn>
                              </p:par>
                              <p:par>
                                <p:cTn id="43" presetID="2" presetClass="entr" presetSubtype="4" fill="hold" grpId="0" nodeType="withEffect">
                                  <p:stCondLst>
                                    <p:cond delay="0"/>
                                  </p:stCondLst>
                                  <p:childTnLst>
                                    <p:set>
                                      <p:cBhvr>
                                        <p:cTn id="44" dur="1" fill="hold">
                                          <p:stCondLst>
                                            <p:cond delay="0"/>
                                          </p:stCondLst>
                                        </p:cTn>
                                        <p:tgtEl>
                                          <p:spTgt spid="70"/>
                                        </p:tgtEl>
                                        <p:attrNameLst>
                                          <p:attrName>style.visibility</p:attrName>
                                        </p:attrNameLst>
                                      </p:cBhvr>
                                      <p:to>
                                        <p:strVal val="visible"/>
                                      </p:to>
                                    </p:set>
                                    <p:anim calcmode="lin" valueType="num">
                                      <p:cBhvr additive="base">
                                        <p:cTn id="45" dur="500" fill="hold"/>
                                        <p:tgtEl>
                                          <p:spTgt spid="70"/>
                                        </p:tgtEl>
                                        <p:attrNameLst>
                                          <p:attrName>ppt_x</p:attrName>
                                        </p:attrNameLst>
                                      </p:cBhvr>
                                      <p:tavLst>
                                        <p:tav tm="0">
                                          <p:val>
                                            <p:strVal val="#ppt_x"/>
                                          </p:val>
                                        </p:tav>
                                        <p:tav tm="100000">
                                          <p:val>
                                            <p:strVal val="#ppt_x"/>
                                          </p:val>
                                        </p:tav>
                                      </p:tavLst>
                                    </p:anim>
                                    <p:anim calcmode="lin" valueType="num">
                                      <p:cBhvr additive="base">
                                        <p:cTn id="46" dur="500" fill="hold"/>
                                        <p:tgtEl>
                                          <p:spTgt spid="70"/>
                                        </p:tgtEl>
                                        <p:attrNameLst>
                                          <p:attrName>ppt_y</p:attrName>
                                        </p:attrNameLst>
                                      </p:cBhvr>
                                      <p:tavLst>
                                        <p:tav tm="0">
                                          <p:val>
                                            <p:strVal val="1+#ppt_h/2"/>
                                          </p:val>
                                        </p:tav>
                                        <p:tav tm="100000">
                                          <p:val>
                                            <p:strVal val="#ppt_y"/>
                                          </p:val>
                                        </p:tav>
                                      </p:tavLst>
                                    </p:anim>
                                  </p:childTnLst>
                                </p:cTn>
                              </p:par>
                            </p:childTnLst>
                          </p:cTn>
                        </p:par>
                        <p:par>
                          <p:cTn id="47" fill="hold">
                            <p:stCondLst>
                              <p:cond delay="2500"/>
                            </p:stCondLst>
                            <p:childTnLst>
                              <p:par>
                                <p:cTn id="48" presetID="0" presetClass="path" presetSubtype="0" accel="50000" decel="50000" fill="hold" nodeType="afterEffect">
                                  <p:stCondLst>
                                    <p:cond delay="300"/>
                                  </p:stCondLst>
                                  <p:childTnLst>
                                    <p:animMotion origin="layout" path="M 0.42384 0.25986 C 0.46395 0.25284 0.50419 0.24583 0.52925 0.27039 C 0.5543 0.29495 0.57738 0.35679 0.5743 0.40723 C 0.57121 0.45767 0.52246 0.54385 0.51036 0.57368 " pathEditMode="relative" ptsTypes="aaaA">
                                      <p:cBhvr>
                                        <p:cTn id="49" dur="2000" fill="hold"/>
                                        <p:tgtEl>
                                          <p:spTgt spid="81"/>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P spid="70" grpId="0"/>
      <p:bldP spid="77" grpId="0" animBg="1"/>
      <p:bldP spid="77"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0" y="1274445"/>
            <a:ext cx="12192000" cy="5583555"/>
          </a:xfrm>
          <a:prstGeom prst="rect">
            <a:avLst/>
          </a:prstGeom>
          <a:solidFill>
            <a:srgbClr val="193563"/>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MH_Entry_2"/>
          <p:cNvSpPr/>
          <p:nvPr>
            <p:custDataLst>
              <p:tags r:id="rId1"/>
            </p:custDataLst>
          </p:nvPr>
        </p:nvSpPr>
        <p:spPr>
          <a:xfrm>
            <a:off x="600830" y="1274935"/>
            <a:ext cx="4384053" cy="369332"/>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spAutoFit/>
          </a:bodyPr>
          <a:lstStyle/>
          <a:p>
            <a:r>
              <a:rPr lang="zh-CN" altLang="en-US" sz="2400" b="1" u="dotted" dirty="0" smtClean="0">
                <a:solidFill>
                  <a:srgbClr val="FF0000"/>
                </a:solidFill>
                <a:latin typeface="微软雅黑" panose="020B0503020204020204" pitchFamily="34" charset="-122"/>
                <a:ea typeface="微软雅黑" panose="020B0503020204020204" pitchFamily="34" charset="-122"/>
                <a:sym typeface="逐浪细阁体" panose="03000509000000000000" pitchFamily="65" charset="-122"/>
              </a:rPr>
              <a:t>四、经行我省</a:t>
            </a:r>
            <a:r>
              <a:rPr lang="zh-CN" altLang="zh-CN" sz="2400" b="1" u="dotted" dirty="0" smtClean="0">
                <a:solidFill>
                  <a:srgbClr val="FF0000"/>
                </a:solidFill>
                <a:latin typeface="微软雅黑" panose="020B0503020204020204" pitchFamily="34" charset="-122"/>
                <a:ea typeface="微软雅黑" panose="020B0503020204020204" pitchFamily="34" charset="-122"/>
              </a:rPr>
              <a:t>人工收费</a:t>
            </a:r>
            <a:r>
              <a:rPr lang="zh-CN" altLang="en-US" sz="2400" b="1" u="dotted" dirty="0" smtClean="0">
                <a:solidFill>
                  <a:srgbClr val="FF0000"/>
                </a:solidFill>
                <a:latin typeface="微软雅黑" panose="020B0503020204020204" pitchFamily="34" charset="-122"/>
                <a:ea typeface="微软雅黑" panose="020B0503020204020204" pitchFamily="34" charset="-122"/>
              </a:rPr>
              <a:t>方式</a:t>
            </a:r>
            <a:endParaRPr lang="en-US" altLang="zh-CN" sz="2400" b="1" dirty="0">
              <a:solidFill>
                <a:srgbClr val="FF0000"/>
              </a:solidFill>
              <a:latin typeface="微软雅黑" panose="020B0503020204020204" pitchFamily="34" charset="-122"/>
              <a:ea typeface="微软雅黑" panose="020B0503020204020204" pitchFamily="34" charset="-122"/>
              <a:sym typeface="逐浪细阁体" panose="03000509000000000000" pitchFamily="65" charset="-122"/>
            </a:endParaRPr>
          </a:p>
        </p:txBody>
      </p:sp>
      <p:pic>
        <p:nvPicPr>
          <p:cNvPr id="26" name="Picture 3"/>
          <p:cNvPicPr>
            <a:picLocks noChangeAspect="1" noChangeArrowheads="1"/>
          </p:cNvPicPr>
          <p:nvPr/>
        </p:nvPicPr>
        <p:blipFill>
          <a:blip r:embed="rId2" cstate="print"/>
          <a:srcRect/>
          <a:stretch>
            <a:fillRect/>
          </a:stretch>
        </p:blipFill>
        <p:spPr bwMode="auto">
          <a:xfrm>
            <a:off x="20663" y="2536205"/>
            <a:ext cx="12171337" cy="3356116"/>
          </a:xfrm>
          <a:prstGeom prst="rect">
            <a:avLst/>
          </a:prstGeom>
          <a:noFill/>
          <a:ln w="9525">
            <a:noFill/>
            <a:miter lim="800000"/>
            <a:headEnd/>
            <a:tailEnd/>
          </a:ln>
        </p:spPr>
      </p:pic>
      <p:pic>
        <p:nvPicPr>
          <p:cNvPr id="27" name="Picture 2"/>
          <p:cNvPicPr>
            <a:picLocks noChangeAspect="1" noChangeArrowheads="1"/>
          </p:cNvPicPr>
          <p:nvPr/>
        </p:nvPicPr>
        <p:blipFill>
          <a:blip r:embed="rId3" cstate="print"/>
          <a:srcRect/>
          <a:stretch>
            <a:fillRect/>
          </a:stretch>
        </p:blipFill>
        <p:spPr bwMode="auto">
          <a:xfrm>
            <a:off x="2013654" y="4285138"/>
            <a:ext cx="225006" cy="339299"/>
          </a:xfrm>
          <a:prstGeom prst="rect">
            <a:avLst/>
          </a:prstGeom>
          <a:noFill/>
          <a:ln w="9525">
            <a:noFill/>
            <a:miter lim="800000"/>
            <a:headEnd/>
            <a:tailEnd/>
          </a:ln>
        </p:spPr>
      </p:pic>
      <p:pic>
        <p:nvPicPr>
          <p:cNvPr id="28" name="Picture 3"/>
          <p:cNvPicPr>
            <a:picLocks noChangeAspect="1" noChangeArrowheads="1"/>
          </p:cNvPicPr>
          <p:nvPr/>
        </p:nvPicPr>
        <p:blipFill>
          <a:blip r:embed="rId4" cstate="print"/>
          <a:srcRect/>
          <a:stretch>
            <a:fillRect/>
          </a:stretch>
        </p:blipFill>
        <p:spPr bwMode="auto">
          <a:xfrm>
            <a:off x="2504377" y="4048373"/>
            <a:ext cx="175831" cy="337459"/>
          </a:xfrm>
          <a:prstGeom prst="rect">
            <a:avLst/>
          </a:prstGeom>
          <a:noFill/>
          <a:ln w="9525">
            <a:noFill/>
            <a:miter lim="800000"/>
            <a:headEnd/>
            <a:tailEnd/>
          </a:ln>
        </p:spPr>
      </p:pic>
      <p:sp>
        <p:nvSpPr>
          <p:cNvPr id="29" name="椭圆 28"/>
          <p:cNvSpPr/>
          <p:nvPr/>
        </p:nvSpPr>
        <p:spPr>
          <a:xfrm>
            <a:off x="1965043" y="3721692"/>
            <a:ext cx="783767" cy="126278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lIns="96433" tIns="48216" rIns="96433" bIns="48216" rtlCol="0" anchor="ctr"/>
          <a:lstStyle/>
          <a:p>
            <a:pPr algn="ctr"/>
            <a:endParaRPr lang="zh-CN" altLang="en-US"/>
          </a:p>
        </p:txBody>
      </p:sp>
      <p:sp>
        <p:nvSpPr>
          <p:cNvPr id="30" name="TextBox 29"/>
          <p:cNvSpPr txBox="1"/>
          <p:nvPr/>
        </p:nvSpPr>
        <p:spPr>
          <a:xfrm>
            <a:off x="609837" y="5920581"/>
            <a:ext cx="1556490" cy="374373"/>
          </a:xfrm>
          <a:prstGeom prst="rect">
            <a:avLst/>
          </a:prstGeom>
          <a:noFill/>
        </p:spPr>
        <p:txBody>
          <a:bodyPr wrap="square" lIns="96433" tIns="48216" rIns="96433" bIns="48216" rtlCol="0">
            <a:spAutoFit/>
          </a:bodyPr>
          <a:lstStyle/>
          <a:p>
            <a:pPr algn="ctr"/>
            <a:r>
              <a:rPr lang="zh-CN" altLang="en-US" dirty="0">
                <a:solidFill>
                  <a:schemeClr val="bg1"/>
                </a:solidFill>
              </a:rPr>
              <a:t>驶入我省</a:t>
            </a:r>
            <a:endParaRPr lang="zh-CN" altLang="en-US" dirty="0">
              <a:solidFill>
                <a:schemeClr val="bg1"/>
              </a:solidFill>
            </a:endParaRPr>
          </a:p>
        </p:txBody>
      </p:sp>
      <p:sp>
        <p:nvSpPr>
          <p:cNvPr id="31" name="TextBox 30"/>
          <p:cNvSpPr txBox="1"/>
          <p:nvPr/>
        </p:nvSpPr>
        <p:spPr>
          <a:xfrm>
            <a:off x="1185901" y="5920581"/>
            <a:ext cx="2306838" cy="651372"/>
          </a:xfrm>
          <a:prstGeom prst="rect">
            <a:avLst/>
          </a:prstGeom>
          <a:noFill/>
        </p:spPr>
        <p:txBody>
          <a:bodyPr wrap="square" lIns="96433" tIns="48216" rIns="96433" bIns="48216" rtlCol="0">
            <a:spAutoFit/>
          </a:bodyPr>
          <a:lstStyle/>
          <a:p>
            <a:pPr algn="ctr"/>
            <a:r>
              <a:rPr lang="zh-CN" altLang="en-US" dirty="0">
                <a:solidFill>
                  <a:schemeClr val="bg1"/>
                </a:solidFill>
              </a:rPr>
              <a:t>写入本段</a:t>
            </a:r>
            <a:endParaRPr lang="en-US" altLang="zh-CN" dirty="0">
              <a:solidFill>
                <a:schemeClr val="bg1"/>
              </a:solidFill>
            </a:endParaRPr>
          </a:p>
          <a:p>
            <a:pPr algn="ctr"/>
            <a:r>
              <a:rPr lang="zh-CN" altLang="en-US" dirty="0">
                <a:solidFill>
                  <a:schemeClr val="bg1"/>
                </a:solidFill>
              </a:rPr>
              <a:t>通行费信息</a:t>
            </a:r>
            <a:endParaRPr lang="zh-CN" altLang="en-US" dirty="0">
              <a:solidFill>
                <a:schemeClr val="bg1"/>
              </a:solidFill>
            </a:endParaRPr>
          </a:p>
        </p:txBody>
      </p:sp>
      <p:sp>
        <p:nvSpPr>
          <p:cNvPr id="32" name="TextBox 31"/>
          <p:cNvSpPr txBox="1"/>
          <p:nvPr/>
        </p:nvSpPr>
        <p:spPr>
          <a:xfrm>
            <a:off x="3477047" y="5920581"/>
            <a:ext cx="2306838" cy="651372"/>
          </a:xfrm>
          <a:prstGeom prst="rect">
            <a:avLst/>
          </a:prstGeom>
          <a:noFill/>
        </p:spPr>
        <p:txBody>
          <a:bodyPr wrap="square" lIns="96433" tIns="48216" rIns="96433" bIns="48216" rtlCol="0">
            <a:spAutoFit/>
          </a:bodyPr>
          <a:lstStyle/>
          <a:p>
            <a:pPr algn="ctr"/>
            <a:r>
              <a:rPr lang="zh-CN" altLang="en-US" dirty="0">
                <a:solidFill>
                  <a:schemeClr val="bg1"/>
                </a:solidFill>
              </a:rPr>
              <a:t>写入本段</a:t>
            </a:r>
            <a:endParaRPr lang="en-US" altLang="zh-CN" dirty="0">
              <a:solidFill>
                <a:schemeClr val="bg1"/>
              </a:solidFill>
            </a:endParaRPr>
          </a:p>
          <a:p>
            <a:pPr algn="ctr"/>
            <a:r>
              <a:rPr lang="zh-CN" altLang="en-US" dirty="0">
                <a:solidFill>
                  <a:schemeClr val="bg1"/>
                </a:solidFill>
              </a:rPr>
              <a:t>通行费信息</a:t>
            </a:r>
            <a:endParaRPr lang="zh-CN" altLang="en-US" dirty="0">
              <a:solidFill>
                <a:schemeClr val="bg1"/>
              </a:solidFill>
            </a:endParaRPr>
          </a:p>
        </p:txBody>
      </p:sp>
      <p:sp>
        <p:nvSpPr>
          <p:cNvPr id="33" name="TextBox 32"/>
          <p:cNvSpPr txBox="1"/>
          <p:nvPr/>
        </p:nvSpPr>
        <p:spPr>
          <a:xfrm>
            <a:off x="7437487" y="5948640"/>
            <a:ext cx="2306838" cy="651372"/>
          </a:xfrm>
          <a:prstGeom prst="rect">
            <a:avLst/>
          </a:prstGeom>
          <a:noFill/>
        </p:spPr>
        <p:txBody>
          <a:bodyPr wrap="square" lIns="96433" tIns="48216" rIns="96433" bIns="48216" rtlCol="0">
            <a:spAutoFit/>
          </a:bodyPr>
          <a:lstStyle/>
          <a:p>
            <a:pPr algn="ctr"/>
            <a:r>
              <a:rPr lang="zh-CN" altLang="en-US" dirty="0">
                <a:solidFill>
                  <a:schemeClr val="bg1"/>
                </a:solidFill>
              </a:rPr>
              <a:t>写入本段</a:t>
            </a:r>
            <a:endParaRPr lang="en-US" altLang="zh-CN" dirty="0">
              <a:solidFill>
                <a:schemeClr val="bg1"/>
              </a:solidFill>
            </a:endParaRPr>
          </a:p>
          <a:p>
            <a:pPr algn="ctr"/>
            <a:r>
              <a:rPr lang="zh-CN" altLang="en-US" dirty="0">
                <a:solidFill>
                  <a:schemeClr val="bg1"/>
                </a:solidFill>
              </a:rPr>
              <a:t>通行费信息</a:t>
            </a:r>
            <a:endParaRPr lang="zh-CN" altLang="en-US" dirty="0">
              <a:solidFill>
                <a:schemeClr val="bg1"/>
              </a:solidFill>
            </a:endParaRPr>
          </a:p>
        </p:txBody>
      </p:sp>
      <p:sp>
        <p:nvSpPr>
          <p:cNvPr id="34" name="TextBox 33"/>
          <p:cNvSpPr txBox="1"/>
          <p:nvPr/>
        </p:nvSpPr>
        <p:spPr>
          <a:xfrm>
            <a:off x="8205669" y="5957931"/>
            <a:ext cx="2306838" cy="374373"/>
          </a:xfrm>
          <a:prstGeom prst="rect">
            <a:avLst/>
          </a:prstGeom>
          <a:noFill/>
        </p:spPr>
        <p:txBody>
          <a:bodyPr wrap="square" lIns="96433" tIns="48216" rIns="96433" bIns="48216" rtlCol="0">
            <a:spAutoFit/>
          </a:bodyPr>
          <a:lstStyle/>
          <a:p>
            <a:pPr algn="ctr"/>
            <a:r>
              <a:rPr lang="zh-CN" altLang="en-US" dirty="0">
                <a:solidFill>
                  <a:schemeClr val="bg1"/>
                </a:solidFill>
              </a:rPr>
              <a:t>驶离我省</a:t>
            </a:r>
            <a:endParaRPr lang="zh-CN" altLang="en-US" dirty="0">
              <a:solidFill>
                <a:schemeClr val="bg1"/>
              </a:solidFill>
            </a:endParaRPr>
          </a:p>
        </p:txBody>
      </p:sp>
      <p:pic>
        <p:nvPicPr>
          <p:cNvPr id="35" name="Picture 2"/>
          <p:cNvPicPr>
            <a:picLocks noChangeAspect="1" noChangeArrowheads="1"/>
          </p:cNvPicPr>
          <p:nvPr/>
        </p:nvPicPr>
        <p:blipFill>
          <a:blip r:embed="rId3" cstate="print"/>
          <a:srcRect/>
          <a:stretch>
            <a:fillRect/>
          </a:stretch>
        </p:blipFill>
        <p:spPr bwMode="auto">
          <a:xfrm>
            <a:off x="4317910" y="4285138"/>
            <a:ext cx="225006" cy="339299"/>
          </a:xfrm>
          <a:prstGeom prst="rect">
            <a:avLst/>
          </a:prstGeom>
          <a:noFill/>
          <a:ln w="9525">
            <a:noFill/>
            <a:miter lim="800000"/>
            <a:headEnd/>
            <a:tailEnd/>
          </a:ln>
        </p:spPr>
      </p:pic>
      <p:pic>
        <p:nvPicPr>
          <p:cNvPr id="36" name="Picture 3"/>
          <p:cNvPicPr>
            <a:picLocks noChangeAspect="1" noChangeArrowheads="1"/>
          </p:cNvPicPr>
          <p:nvPr/>
        </p:nvPicPr>
        <p:blipFill>
          <a:blip r:embed="rId4" cstate="print"/>
          <a:srcRect/>
          <a:stretch>
            <a:fillRect/>
          </a:stretch>
        </p:blipFill>
        <p:spPr bwMode="auto">
          <a:xfrm>
            <a:off x="4808633" y="4048373"/>
            <a:ext cx="175831" cy="337459"/>
          </a:xfrm>
          <a:prstGeom prst="rect">
            <a:avLst/>
          </a:prstGeom>
          <a:noFill/>
          <a:ln w="9525">
            <a:noFill/>
            <a:miter lim="800000"/>
            <a:headEnd/>
            <a:tailEnd/>
          </a:ln>
        </p:spPr>
      </p:pic>
      <p:sp>
        <p:nvSpPr>
          <p:cNvPr id="37" name="椭圆 36"/>
          <p:cNvSpPr/>
          <p:nvPr/>
        </p:nvSpPr>
        <p:spPr>
          <a:xfrm>
            <a:off x="4269299" y="3721692"/>
            <a:ext cx="783767" cy="126278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lIns="96433" tIns="48216" rIns="96433" bIns="48216" rtlCol="0" anchor="ctr"/>
          <a:lstStyle/>
          <a:p>
            <a:pPr algn="ctr"/>
            <a:endParaRPr lang="zh-CN" altLang="en-US"/>
          </a:p>
        </p:txBody>
      </p:sp>
      <p:pic>
        <p:nvPicPr>
          <p:cNvPr id="38" name="Picture 2"/>
          <p:cNvPicPr>
            <a:picLocks noChangeAspect="1" noChangeArrowheads="1"/>
          </p:cNvPicPr>
          <p:nvPr/>
        </p:nvPicPr>
        <p:blipFill>
          <a:blip r:embed="rId3" cstate="print"/>
          <a:srcRect/>
          <a:stretch>
            <a:fillRect/>
          </a:stretch>
        </p:blipFill>
        <p:spPr bwMode="auto">
          <a:xfrm>
            <a:off x="8386925" y="4285138"/>
            <a:ext cx="225006" cy="339299"/>
          </a:xfrm>
          <a:prstGeom prst="rect">
            <a:avLst/>
          </a:prstGeom>
          <a:noFill/>
          <a:ln w="9525">
            <a:noFill/>
            <a:miter lim="800000"/>
            <a:headEnd/>
            <a:tailEnd/>
          </a:ln>
        </p:spPr>
      </p:pic>
      <p:pic>
        <p:nvPicPr>
          <p:cNvPr id="39" name="Picture 3"/>
          <p:cNvPicPr>
            <a:picLocks noChangeAspect="1" noChangeArrowheads="1"/>
          </p:cNvPicPr>
          <p:nvPr/>
        </p:nvPicPr>
        <p:blipFill>
          <a:blip r:embed="rId4" cstate="print"/>
          <a:srcRect/>
          <a:stretch>
            <a:fillRect/>
          </a:stretch>
        </p:blipFill>
        <p:spPr bwMode="auto">
          <a:xfrm>
            <a:off x="8877648" y="4048373"/>
            <a:ext cx="175831" cy="337459"/>
          </a:xfrm>
          <a:prstGeom prst="rect">
            <a:avLst/>
          </a:prstGeom>
          <a:noFill/>
          <a:ln w="9525">
            <a:noFill/>
            <a:miter lim="800000"/>
            <a:headEnd/>
            <a:tailEnd/>
          </a:ln>
        </p:spPr>
      </p:pic>
      <p:sp>
        <p:nvSpPr>
          <p:cNvPr id="40" name="椭圆 39"/>
          <p:cNvSpPr/>
          <p:nvPr/>
        </p:nvSpPr>
        <p:spPr>
          <a:xfrm>
            <a:off x="8338314" y="3721692"/>
            <a:ext cx="783767" cy="126278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lIns="96433" tIns="48216" rIns="96433" bIns="48216" rtlCol="0" anchor="ctr"/>
          <a:lstStyle/>
          <a:p>
            <a:pPr algn="ctr"/>
            <a:endParaRPr lang="zh-CN" altLang="en-US"/>
          </a:p>
        </p:txBody>
      </p:sp>
      <p:pic>
        <p:nvPicPr>
          <p:cNvPr id="41" name="Picture 2"/>
          <p:cNvPicPr>
            <a:picLocks noChangeAspect="1" noChangeArrowheads="1"/>
          </p:cNvPicPr>
          <p:nvPr/>
        </p:nvPicPr>
        <p:blipFill>
          <a:blip r:embed="rId3" cstate="print"/>
          <a:srcRect/>
          <a:stretch>
            <a:fillRect/>
          </a:stretch>
        </p:blipFill>
        <p:spPr bwMode="auto">
          <a:xfrm>
            <a:off x="10438590" y="4285138"/>
            <a:ext cx="225006" cy="339299"/>
          </a:xfrm>
          <a:prstGeom prst="rect">
            <a:avLst/>
          </a:prstGeom>
          <a:noFill/>
          <a:ln w="9525">
            <a:noFill/>
            <a:miter lim="800000"/>
            <a:headEnd/>
            <a:tailEnd/>
          </a:ln>
        </p:spPr>
      </p:pic>
      <p:pic>
        <p:nvPicPr>
          <p:cNvPr id="42" name="Picture 3"/>
          <p:cNvPicPr>
            <a:picLocks noChangeAspect="1" noChangeArrowheads="1"/>
          </p:cNvPicPr>
          <p:nvPr/>
        </p:nvPicPr>
        <p:blipFill>
          <a:blip r:embed="rId4" cstate="print"/>
          <a:srcRect/>
          <a:stretch>
            <a:fillRect/>
          </a:stretch>
        </p:blipFill>
        <p:spPr bwMode="auto">
          <a:xfrm>
            <a:off x="10929313" y="4048373"/>
            <a:ext cx="175831" cy="337459"/>
          </a:xfrm>
          <a:prstGeom prst="rect">
            <a:avLst/>
          </a:prstGeom>
          <a:noFill/>
          <a:ln w="9525">
            <a:noFill/>
            <a:miter lim="800000"/>
            <a:headEnd/>
            <a:tailEnd/>
          </a:ln>
        </p:spPr>
      </p:pic>
      <p:sp>
        <p:nvSpPr>
          <p:cNvPr id="43" name="椭圆 42"/>
          <p:cNvSpPr/>
          <p:nvPr/>
        </p:nvSpPr>
        <p:spPr>
          <a:xfrm>
            <a:off x="10389979" y="3721692"/>
            <a:ext cx="783767" cy="126278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lIns="96433" tIns="48216" rIns="96433" bIns="48216" rtlCol="0" anchor="ctr"/>
          <a:lstStyle/>
          <a:p>
            <a:pPr algn="ctr"/>
            <a:endParaRPr lang="zh-CN" altLang="en-US"/>
          </a:p>
        </p:txBody>
      </p:sp>
      <p:sp>
        <p:nvSpPr>
          <p:cNvPr id="44" name="TextBox 43"/>
          <p:cNvSpPr txBox="1"/>
          <p:nvPr/>
        </p:nvSpPr>
        <p:spPr>
          <a:xfrm>
            <a:off x="9610837" y="5948640"/>
            <a:ext cx="2306838" cy="651372"/>
          </a:xfrm>
          <a:prstGeom prst="rect">
            <a:avLst/>
          </a:prstGeom>
          <a:noFill/>
        </p:spPr>
        <p:txBody>
          <a:bodyPr wrap="square" lIns="96433" tIns="48216" rIns="96433" bIns="48216" rtlCol="0">
            <a:spAutoFit/>
          </a:bodyPr>
          <a:lstStyle/>
          <a:p>
            <a:pPr algn="ctr"/>
            <a:r>
              <a:rPr lang="zh-CN" altLang="en-US" dirty="0">
                <a:solidFill>
                  <a:schemeClr val="bg1"/>
                </a:solidFill>
              </a:rPr>
              <a:t>写入本段</a:t>
            </a:r>
            <a:endParaRPr lang="en-US" altLang="zh-CN" dirty="0">
              <a:solidFill>
                <a:schemeClr val="bg1"/>
              </a:solidFill>
            </a:endParaRPr>
          </a:p>
          <a:p>
            <a:pPr algn="ctr"/>
            <a:r>
              <a:rPr lang="zh-CN" altLang="en-US" dirty="0">
                <a:solidFill>
                  <a:schemeClr val="bg1"/>
                </a:solidFill>
              </a:rPr>
              <a:t>通行费信息</a:t>
            </a:r>
            <a:endParaRPr lang="zh-CN" altLang="en-US" dirty="0">
              <a:solidFill>
                <a:schemeClr val="bg1"/>
              </a:solidFill>
            </a:endParaRPr>
          </a:p>
        </p:txBody>
      </p:sp>
      <p:sp>
        <p:nvSpPr>
          <p:cNvPr id="45" name="TextBox 44"/>
          <p:cNvSpPr txBox="1"/>
          <p:nvPr/>
        </p:nvSpPr>
        <p:spPr>
          <a:xfrm>
            <a:off x="9775651" y="5897175"/>
            <a:ext cx="2267960" cy="928370"/>
          </a:xfrm>
          <a:prstGeom prst="rect">
            <a:avLst/>
          </a:prstGeom>
          <a:noFill/>
        </p:spPr>
        <p:txBody>
          <a:bodyPr wrap="square" lIns="96433" tIns="48216" rIns="96433" bIns="48216" rtlCol="0">
            <a:spAutoFit/>
          </a:bodyPr>
          <a:lstStyle/>
          <a:p>
            <a:pPr algn="ctr"/>
            <a:r>
              <a:rPr lang="zh-CN" altLang="en-US" dirty="0">
                <a:solidFill>
                  <a:schemeClr val="bg1"/>
                </a:solidFill>
              </a:rPr>
              <a:t>归还通行卡，收取全程通行费，由全国联网中心拆分</a:t>
            </a:r>
            <a:endParaRPr lang="zh-CN" altLang="en-US" dirty="0">
              <a:solidFill>
                <a:schemeClr val="bg1"/>
              </a:solidFill>
            </a:endParaRPr>
          </a:p>
        </p:txBody>
      </p:sp>
      <p:sp>
        <p:nvSpPr>
          <p:cNvPr id="46" name="矩形 45"/>
          <p:cNvSpPr/>
          <p:nvPr/>
        </p:nvSpPr>
        <p:spPr>
          <a:xfrm>
            <a:off x="12262023" y="5416525"/>
            <a:ext cx="136427" cy="1440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7" name="圆角矩形 46"/>
          <p:cNvSpPr/>
          <p:nvPr/>
        </p:nvSpPr>
        <p:spPr>
          <a:xfrm>
            <a:off x="1376599" y="4349783"/>
            <a:ext cx="2131385" cy="202645"/>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8" name="圆角矩形 47"/>
          <p:cNvSpPr/>
          <p:nvPr/>
        </p:nvSpPr>
        <p:spPr>
          <a:xfrm>
            <a:off x="3542324" y="4353083"/>
            <a:ext cx="3530331" cy="199346"/>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圆角矩形 48"/>
          <p:cNvSpPr/>
          <p:nvPr/>
        </p:nvSpPr>
        <p:spPr>
          <a:xfrm>
            <a:off x="7097268" y="4344139"/>
            <a:ext cx="2237606" cy="208289"/>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圆角矩形 49"/>
          <p:cNvSpPr/>
          <p:nvPr/>
        </p:nvSpPr>
        <p:spPr>
          <a:xfrm>
            <a:off x="9332471" y="4336405"/>
            <a:ext cx="2081043" cy="216024"/>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1" name="矩形标注 50"/>
          <p:cNvSpPr/>
          <p:nvPr/>
        </p:nvSpPr>
        <p:spPr>
          <a:xfrm>
            <a:off x="72009" y="2896245"/>
            <a:ext cx="1247416" cy="936104"/>
          </a:xfrm>
          <a:prstGeom prst="wedgeRect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zh-CN" altLang="en-US" dirty="0">
                <a:solidFill>
                  <a:prstClr val="black"/>
                </a:solidFill>
              </a:rPr>
              <a:t>已在外省匝道站领取通行卡</a:t>
            </a:r>
            <a:endParaRPr lang="zh-CN" altLang="en-US" dirty="0"/>
          </a:p>
        </p:txBody>
      </p:sp>
      <p:sp>
        <p:nvSpPr>
          <p:cNvPr id="52" name="TextBox 51"/>
          <p:cNvSpPr txBox="1"/>
          <p:nvPr/>
        </p:nvSpPr>
        <p:spPr>
          <a:xfrm>
            <a:off x="1460639" y="1919307"/>
            <a:ext cx="613921" cy="646331"/>
          </a:xfrm>
          <a:prstGeom prst="rect">
            <a:avLst/>
          </a:prstGeom>
          <a:noFill/>
        </p:spPr>
        <p:txBody>
          <a:bodyPr wrap="square" rtlCol="0">
            <a:spAutoFit/>
          </a:bodyPr>
          <a:lstStyle/>
          <a:p>
            <a:r>
              <a:rPr lang="zh-CN" altLang="en-US" b="1" dirty="0">
                <a:solidFill>
                  <a:schemeClr val="bg1"/>
                </a:solidFill>
              </a:rPr>
              <a:t>我省</a:t>
            </a:r>
            <a:endParaRPr lang="zh-CN" altLang="en-US" b="1" dirty="0">
              <a:solidFill>
                <a:schemeClr val="bg1"/>
              </a:solidFill>
            </a:endParaRPr>
          </a:p>
        </p:txBody>
      </p:sp>
      <p:sp>
        <p:nvSpPr>
          <p:cNvPr id="53" name="TextBox 52"/>
          <p:cNvSpPr txBox="1"/>
          <p:nvPr/>
        </p:nvSpPr>
        <p:spPr>
          <a:xfrm>
            <a:off x="893650" y="1903034"/>
            <a:ext cx="613921" cy="646331"/>
          </a:xfrm>
          <a:prstGeom prst="rect">
            <a:avLst/>
          </a:prstGeom>
          <a:noFill/>
        </p:spPr>
        <p:txBody>
          <a:bodyPr wrap="square" rtlCol="0">
            <a:spAutoFit/>
          </a:bodyPr>
          <a:lstStyle/>
          <a:p>
            <a:r>
              <a:rPr lang="zh-CN" altLang="en-US" b="1" dirty="0">
                <a:solidFill>
                  <a:schemeClr val="bg1"/>
                </a:solidFill>
              </a:rPr>
              <a:t>外省</a:t>
            </a:r>
            <a:endParaRPr lang="zh-CN" altLang="en-US" b="1" dirty="0">
              <a:solidFill>
                <a:schemeClr val="bg1"/>
              </a:solidFill>
            </a:endParaRPr>
          </a:p>
        </p:txBody>
      </p:sp>
      <p:sp>
        <p:nvSpPr>
          <p:cNvPr id="54" name="TextBox 53"/>
          <p:cNvSpPr txBox="1"/>
          <p:nvPr/>
        </p:nvSpPr>
        <p:spPr>
          <a:xfrm>
            <a:off x="8961135" y="1875917"/>
            <a:ext cx="613921" cy="646331"/>
          </a:xfrm>
          <a:prstGeom prst="rect">
            <a:avLst/>
          </a:prstGeom>
          <a:noFill/>
        </p:spPr>
        <p:txBody>
          <a:bodyPr wrap="square" rtlCol="0">
            <a:spAutoFit/>
          </a:bodyPr>
          <a:lstStyle/>
          <a:p>
            <a:r>
              <a:rPr lang="zh-CN" altLang="en-US" b="1" dirty="0">
                <a:solidFill>
                  <a:schemeClr val="bg1"/>
                </a:solidFill>
              </a:rPr>
              <a:t>我省</a:t>
            </a:r>
            <a:endParaRPr lang="zh-CN" altLang="en-US" b="1" dirty="0">
              <a:solidFill>
                <a:schemeClr val="bg1"/>
              </a:solidFill>
            </a:endParaRPr>
          </a:p>
        </p:txBody>
      </p:sp>
      <p:sp>
        <p:nvSpPr>
          <p:cNvPr id="55" name="TextBox 54"/>
          <p:cNvSpPr txBox="1"/>
          <p:nvPr/>
        </p:nvSpPr>
        <p:spPr>
          <a:xfrm>
            <a:off x="9380599" y="1912013"/>
            <a:ext cx="613921" cy="646331"/>
          </a:xfrm>
          <a:prstGeom prst="rect">
            <a:avLst/>
          </a:prstGeom>
          <a:noFill/>
        </p:spPr>
        <p:txBody>
          <a:bodyPr wrap="square" rtlCol="0">
            <a:spAutoFit/>
          </a:bodyPr>
          <a:lstStyle/>
          <a:p>
            <a:r>
              <a:rPr lang="zh-CN" altLang="en-US" b="1" dirty="0">
                <a:solidFill>
                  <a:schemeClr val="bg1"/>
                </a:solidFill>
              </a:rPr>
              <a:t>外省</a:t>
            </a:r>
            <a:endParaRPr lang="zh-CN" altLang="en-US" b="1" dirty="0">
              <a:solidFill>
                <a:schemeClr val="bg1"/>
              </a:solidFill>
            </a:endParaRPr>
          </a:p>
        </p:txBody>
      </p:sp>
      <p:sp>
        <p:nvSpPr>
          <p:cNvPr id="56" name="矩形 55"/>
          <p:cNvSpPr/>
          <p:nvPr/>
        </p:nvSpPr>
        <p:spPr>
          <a:xfrm>
            <a:off x="4125119" y="3184277"/>
            <a:ext cx="136427" cy="1440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7" name="矩形 56"/>
          <p:cNvSpPr/>
          <p:nvPr/>
        </p:nvSpPr>
        <p:spPr>
          <a:xfrm>
            <a:off x="4277519" y="3336677"/>
            <a:ext cx="136427" cy="1440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8" name="TextBox 57"/>
          <p:cNvSpPr txBox="1"/>
          <p:nvPr/>
        </p:nvSpPr>
        <p:spPr>
          <a:xfrm>
            <a:off x="2972623" y="3040261"/>
            <a:ext cx="1491088" cy="369332"/>
          </a:xfrm>
          <a:prstGeom prst="rect">
            <a:avLst/>
          </a:prstGeom>
          <a:noFill/>
        </p:spPr>
        <p:txBody>
          <a:bodyPr wrap="square" rtlCol="0">
            <a:spAutoFit/>
          </a:bodyPr>
          <a:lstStyle/>
          <a:p>
            <a:r>
              <a:rPr lang="zh-CN" altLang="en-US" b="1" dirty="0"/>
              <a:t>匝道收费站</a:t>
            </a:r>
            <a:endParaRPr lang="zh-CN" altLang="en-US" b="1" dirty="0"/>
          </a:p>
        </p:txBody>
      </p:sp>
      <p:sp>
        <p:nvSpPr>
          <p:cNvPr id="59" name="TextBox 58"/>
          <p:cNvSpPr txBox="1"/>
          <p:nvPr/>
        </p:nvSpPr>
        <p:spPr>
          <a:xfrm>
            <a:off x="1388816" y="2485116"/>
            <a:ext cx="1943550" cy="651372"/>
          </a:xfrm>
          <a:prstGeom prst="rect">
            <a:avLst/>
          </a:prstGeom>
          <a:noFill/>
        </p:spPr>
        <p:txBody>
          <a:bodyPr wrap="square" lIns="96433" tIns="48216" rIns="96433" bIns="48216" rtlCol="0">
            <a:spAutoFit/>
          </a:bodyPr>
          <a:lstStyle/>
          <a:p>
            <a:pPr algn="ctr"/>
            <a:r>
              <a:rPr lang="zh-CN" altLang="en-US" dirty="0"/>
              <a:t>我省</a:t>
            </a:r>
            <a:endParaRPr lang="en-US" altLang="zh-CN" dirty="0"/>
          </a:p>
          <a:p>
            <a:pPr algn="ctr"/>
            <a:r>
              <a:rPr lang="zh-CN" altLang="en-US" dirty="0"/>
              <a:t>省界</a:t>
            </a:r>
            <a:r>
              <a:rPr lang="en-US" altLang="zh-CN" dirty="0"/>
              <a:t>ETC</a:t>
            </a:r>
            <a:r>
              <a:rPr lang="zh-CN" altLang="en-US" dirty="0"/>
              <a:t>门架</a:t>
            </a:r>
            <a:endParaRPr lang="en-US" altLang="zh-CN" dirty="0"/>
          </a:p>
        </p:txBody>
      </p:sp>
      <p:cxnSp>
        <p:nvCxnSpPr>
          <p:cNvPr id="60" name="直接连接符 59"/>
          <p:cNvCxnSpPr/>
          <p:nvPr/>
        </p:nvCxnSpPr>
        <p:spPr>
          <a:xfrm>
            <a:off x="1532831" y="3073028"/>
            <a:ext cx="1568909"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61" name="直接连接符 60"/>
          <p:cNvCxnSpPr/>
          <p:nvPr/>
        </p:nvCxnSpPr>
        <p:spPr>
          <a:xfrm rot="5400000" flipH="1" flipV="1">
            <a:off x="2462062" y="3276232"/>
            <a:ext cx="839573" cy="421210"/>
          </a:xfrm>
          <a:prstGeom prst="line">
            <a:avLst/>
          </a:prstGeom>
        </p:spPr>
        <p:style>
          <a:lnRef idx="1">
            <a:schemeClr val="accent1"/>
          </a:lnRef>
          <a:fillRef idx="0">
            <a:schemeClr val="accent1"/>
          </a:fillRef>
          <a:effectRef idx="0">
            <a:schemeClr val="accent1"/>
          </a:effectRef>
          <a:fontRef idx="minor">
            <a:schemeClr val="tx1"/>
          </a:fontRef>
        </p:style>
      </p:cxnSp>
      <p:sp>
        <p:nvSpPr>
          <p:cNvPr id="62" name="TextBox 61"/>
          <p:cNvSpPr txBox="1"/>
          <p:nvPr/>
        </p:nvSpPr>
        <p:spPr>
          <a:xfrm>
            <a:off x="4257288" y="2483813"/>
            <a:ext cx="2148190" cy="651372"/>
          </a:xfrm>
          <a:prstGeom prst="rect">
            <a:avLst/>
          </a:prstGeom>
          <a:noFill/>
        </p:spPr>
        <p:txBody>
          <a:bodyPr wrap="square" lIns="96433" tIns="48216" rIns="96433" bIns="48216" rtlCol="0">
            <a:spAutoFit/>
          </a:bodyPr>
          <a:lstStyle/>
          <a:p>
            <a:pPr algn="ctr"/>
            <a:r>
              <a:rPr lang="zh-CN" altLang="en-US" dirty="0"/>
              <a:t>我省</a:t>
            </a:r>
            <a:endParaRPr lang="en-US" altLang="zh-CN" dirty="0"/>
          </a:p>
          <a:p>
            <a:pPr algn="ctr"/>
            <a:r>
              <a:rPr lang="zh-CN" altLang="en-US" dirty="0"/>
              <a:t>非省界</a:t>
            </a:r>
            <a:r>
              <a:rPr lang="en-US" altLang="zh-CN" dirty="0"/>
              <a:t>ETC</a:t>
            </a:r>
            <a:r>
              <a:rPr lang="zh-CN" altLang="en-US" dirty="0"/>
              <a:t>门架</a:t>
            </a:r>
            <a:endParaRPr lang="en-US" altLang="zh-CN" dirty="0"/>
          </a:p>
        </p:txBody>
      </p:sp>
      <p:cxnSp>
        <p:nvCxnSpPr>
          <p:cNvPr id="71" name="直接连接符 70"/>
          <p:cNvCxnSpPr/>
          <p:nvPr/>
        </p:nvCxnSpPr>
        <p:spPr>
          <a:xfrm>
            <a:off x="4341143" y="3059693"/>
            <a:ext cx="194355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76" name="直接连接符 75"/>
          <p:cNvCxnSpPr/>
          <p:nvPr/>
        </p:nvCxnSpPr>
        <p:spPr>
          <a:xfrm rot="16200000" flipV="1">
            <a:off x="4190631" y="3229344"/>
            <a:ext cx="664170" cy="320532"/>
          </a:xfrm>
          <a:prstGeom prst="line">
            <a:avLst/>
          </a:prstGeom>
        </p:spPr>
        <p:style>
          <a:lnRef idx="1">
            <a:schemeClr val="accent1"/>
          </a:lnRef>
          <a:fillRef idx="0">
            <a:schemeClr val="accent1"/>
          </a:fillRef>
          <a:effectRef idx="0">
            <a:schemeClr val="accent1"/>
          </a:effectRef>
          <a:fontRef idx="minor">
            <a:schemeClr val="tx1"/>
          </a:fontRef>
        </p:style>
      </p:cxnSp>
      <p:sp>
        <p:nvSpPr>
          <p:cNvPr id="82" name="TextBox 81"/>
          <p:cNvSpPr txBox="1"/>
          <p:nvPr/>
        </p:nvSpPr>
        <p:spPr>
          <a:xfrm>
            <a:off x="7725991" y="2473785"/>
            <a:ext cx="1943550" cy="651372"/>
          </a:xfrm>
          <a:prstGeom prst="rect">
            <a:avLst/>
          </a:prstGeom>
          <a:noFill/>
        </p:spPr>
        <p:txBody>
          <a:bodyPr wrap="square" lIns="96433" tIns="48216" rIns="96433" bIns="48216" rtlCol="0">
            <a:spAutoFit/>
          </a:bodyPr>
          <a:lstStyle/>
          <a:p>
            <a:pPr algn="ctr"/>
            <a:r>
              <a:rPr lang="zh-CN" altLang="en-US" dirty="0"/>
              <a:t>我省</a:t>
            </a:r>
            <a:endParaRPr lang="en-US" altLang="zh-CN" dirty="0"/>
          </a:p>
          <a:p>
            <a:pPr algn="ctr"/>
            <a:r>
              <a:rPr lang="zh-CN" altLang="en-US" dirty="0"/>
              <a:t>省界</a:t>
            </a:r>
            <a:r>
              <a:rPr lang="en-US" altLang="zh-CN" dirty="0"/>
              <a:t>ETC</a:t>
            </a:r>
            <a:r>
              <a:rPr lang="zh-CN" altLang="en-US" dirty="0"/>
              <a:t>门架</a:t>
            </a:r>
            <a:endParaRPr lang="en-US" altLang="zh-CN" dirty="0"/>
          </a:p>
        </p:txBody>
      </p:sp>
      <p:cxnSp>
        <p:nvCxnSpPr>
          <p:cNvPr id="83" name="直接连接符 82"/>
          <p:cNvCxnSpPr/>
          <p:nvPr/>
        </p:nvCxnSpPr>
        <p:spPr>
          <a:xfrm>
            <a:off x="7869535" y="3097793"/>
            <a:ext cx="1568909"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84" name="直接连接符 83"/>
          <p:cNvCxnSpPr/>
          <p:nvPr/>
        </p:nvCxnSpPr>
        <p:spPr>
          <a:xfrm rot="10800000">
            <a:off x="7894320" y="3101340"/>
            <a:ext cx="857678" cy="620354"/>
          </a:xfrm>
          <a:prstGeom prst="line">
            <a:avLst/>
          </a:prstGeom>
        </p:spPr>
        <p:style>
          <a:lnRef idx="1">
            <a:schemeClr val="accent1"/>
          </a:lnRef>
          <a:fillRef idx="0">
            <a:schemeClr val="accent1"/>
          </a:fillRef>
          <a:effectRef idx="0">
            <a:schemeClr val="accent1"/>
          </a:effectRef>
          <a:fontRef idx="minor">
            <a:schemeClr val="tx1"/>
          </a:fontRef>
        </p:style>
      </p:cxnSp>
      <p:sp>
        <p:nvSpPr>
          <p:cNvPr id="85" name="TextBox 84"/>
          <p:cNvSpPr txBox="1"/>
          <p:nvPr/>
        </p:nvSpPr>
        <p:spPr>
          <a:xfrm>
            <a:off x="10210359" y="2476597"/>
            <a:ext cx="1943550" cy="651372"/>
          </a:xfrm>
          <a:prstGeom prst="rect">
            <a:avLst/>
          </a:prstGeom>
          <a:noFill/>
        </p:spPr>
        <p:txBody>
          <a:bodyPr wrap="square" lIns="96433" tIns="48216" rIns="96433" bIns="48216" rtlCol="0">
            <a:spAutoFit/>
          </a:bodyPr>
          <a:lstStyle/>
          <a:p>
            <a:pPr algn="ctr"/>
            <a:r>
              <a:rPr lang="zh-CN" altLang="en-US" dirty="0"/>
              <a:t>外省</a:t>
            </a:r>
            <a:endParaRPr lang="en-US" altLang="zh-CN" dirty="0"/>
          </a:p>
          <a:p>
            <a:pPr algn="ctr"/>
            <a:r>
              <a:rPr lang="zh-CN" altLang="en-US" dirty="0"/>
              <a:t>省界</a:t>
            </a:r>
            <a:r>
              <a:rPr lang="en-US" altLang="zh-CN" dirty="0"/>
              <a:t>ETC</a:t>
            </a:r>
            <a:r>
              <a:rPr lang="zh-CN" altLang="en-US" dirty="0"/>
              <a:t>门架</a:t>
            </a:r>
            <a:endParaRPr lang="en-US" altLang="zh-CN" dirty="0"/>
          </a:p>
        </p:txBody>
      </p:sp>
      <p:cxnSp>
        <p:nvCxnSpPr>
          <p:cNvPr id="86" name="直接连接符 85"/>
          <p:cNvCxnSpPr/>
          <p:nvPr/>
        </p:nvCxnSpPr>
        <p:spPr>
          <a:xfrm>
            <a:off x="10354374" y="3088573"/>
            <a:ext cx="1568909"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87" name="直接连接符 86"/>
          <p:cNvCxnSpPr/>
          <p:nvPr/>
        </p:nvCxnSpPr>
        <p:spPr>
          <a:xfrm rot="16200000" flipV="1">
            <a:off x="10206477" y="3280924"/>
            <a:ext cx="785659" cy="408712"/>
          </a:xfrm>
          <a:prstGeom prst="line">
            <a:avLst/>
          </a:prstGeom>
        </p:spPr>
        <p:style>
          <a:lnRef idx="1">
            <a:schemeClr val="accent1"/>
          </a:lnRef>
          <a:fillRef idx="0">
            <a:schemeClr val="accent1"/>
          </a:fillRef>
          <a:effectRef idx="0">
            <a:schemeClr val="accent1"/>
          </a:effectRef>
          <a:fontRef idx="minor">
            <a:schemeClr val="tx1"/>
          </a:fontRef>
        </p:style>
      </p:cxnSp>
      <p:sp>
        <p:nvSpPr>
          <p:cNvPr id="89" name="矩形 88"/>
          <p:cNvSpPr/>
          <p:nvPr/>
        </p:nvSpPr>
        <p:spPr>
          <a:xfrm>
            <a:off x="4277519" y="3336677"/>
            <a:ext cx="136427" cy="1440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1" name="Picture 3"/>
          <p:cNvPicPr>
            <a:picLocks noChangeAspect="1" noChangeArrowheads="1"/>
          </p:cNvPicPr>
          <p:nvPr/>
        </p:nvPicPr>
        <p:blipFill>
          <a:blip r:embed="rId4" cstate="print"/>
          <a:srcRect/>
          <a:stretch>
            <a:fillRect/>
          </a:stretch>
        </p:blipFill>
        <p:spPr bwMode="auto">
          <a:xfrm rot="5400000">
            <a:off x="6854044" y="2931633"/>
            <a:ext cx="185612" cy="319676"/>
          </a:xfrm>
          <a:prstGeom prst="rect">
            <a:avLst/>
          </a:prstGeom>
          <a:noFill/>
          <a:ln w="9525">
            <a:noFill/>
            <a:miter lim="800000"/>
            <a:headEnd/>
            <a:tailEnd/>
          </a:ln>
        </p:spPr>
      </p:pic>
      <p:pic>
        <p:nvPicPr>
          <p:cNvPr id="92" name="Picture 2"/>
          <p:cNvPicPr>
            <a:picLocks noChangeAspect="1" noChangeArrowheads="1"/>
          </p:cNvPicPr>
          <p:nvPr/>
        </p:nvPicPr>
        <p:blipFill>
          <a:blip r:embed="rId3" cstate="print"/>
          <a:srcRect/>
          <a:stretch>
            <a:fillRect/>
          </a:stretch>
        </p:blipFill>
        <p:spPr bwMode="auto">
          <a:xfrm rot="5400000">
            <a:off x="7094410" y="2566265"/>
            <a:ext cx="237523" cy="321419"/>
          </a:xfrm>
          <a:prstGeom prst="rect">
            <a:avLst/>
          </a:prstGeom>
          <a:noFill/>
          <a:ln w="9525">
            <a:noFill/>
            <a:miter lim="800000"/>
            <a:headEnd/>
            <a:tailEnd/>
          </a:ln>
        </p:spPr>
      </p:pic>
      <p:pic>
        <p:nvPicPr>
          <p:cNvPr id="93" name="Picture 3"/>
          <p:cNvPicPr>
            <a:picLocks noChangeAspect="1" noChangeArrowheads="1"/>
          </p:cNvPicPr>
          <p:nvPr/>
        </p:nvPicPr>
        <p:blipFill>
          <a:blip r:embed="rId4" cstate="print"/>
          <a:srcRect/>
          <a:stretch>
            <a:fillRect/>
          </a:stretch>
        </p:blipFill>
        <p:spPr bwMode="auto">
          <a:xfrm rot="5400000">
            <a:off x="6854044" y="5595929"/>
            <a:ext cx="185612" cy="319676"/>
          </a:xfrm>
          <a:prstGeom prst="rect">
            <a:avLst/>
          </a:prstGeom>
          <a:noFill/>
          <a:ln w="9525">
            <a:noFill/>
            <a:miter lim="800000"/>
            <a:headEnd/>
            <a:tailEnd/>
          </a:ln>
        </p:spPr>
      </p:pic>
      <p:pic>
        <p:nvPicPr>
          <p:cNvPr id="94" name="Picture 2"/>
          <p:cNvPicPr>
            <a:picLocks noChangeAspect="1" noChangeArrowheads="1"/>
          </p:cNvPicPr>
          <p:nvPr/>
        </p:nvPicPr>
        <p:blipFill>
          <a:blip r:embed="rId3" cstate="print"/>
          <a:srcRect/>
          <a:stretch>
            <a:fillRect/>
          </a:stretch>
        </p:blipFill>
        <p:spPr bwMode="auto">
          <a:xfrm rot="5400000">
            <a:off x="7115150" y="5230561"/>
            <a:ext cx="237523" cy="321419"/>
          </a:xfrm>
          <a:prstGeom prst="rect">
            <a:avLst/>
          </a:prstGeom>
          <a:noFill/>
          <a:ln w="9525">
            <a:noFill/>
            <a:miter lim="800000"/>
            <a:headEnd/>
            <a:tailEnd/>
          </a:ln>
        </p:spPr>
      </p:pic>
      <p:pic>
        <p:nvPicPr>
          <p:cNvPr id="95" name="Picture 6" descr="C:\Users\Administrator\Desktop\2011121522_a7c8cf75fb2d2d616646VOtoA3F8q4bw.jpg"/>
          <p:cNvPicPr>
            <a:picLocks noChangeAspect="1" noChangeArrowheads="1"/>
          </p:cNvPicPr>
          <p:nvPr/>
        </p:nvPicPr>
        <p:blipFill>
          <a:blip r:embed="rId5" cstate="print"/>
          <a:srcRect l="21634" t="17553" b="12234"/>
          <a:stretch>
            <a:fillRect/>
          </a:stretch>
        </p:blipFill>
        <p:spPr bwMode="auto">
          <a:xfrm>
            <a:off x="164679" y="5056485"/>
            <a:ext cx="812105" cy="576064"/>
          </a:xfrm>
          <a:prstGeom prst="rect">
            <a:avLst/>
          </a:prstGeom>
          <a:noFill/>
        </p:spPr>
      </p:pic>
      <p:pic>
        <p:nvPicPr>
          <p:cNvPr id="96" name="Picture 2" descr="D:\Users\Desktop\webwxgetmsgimg.jpg"/>
          <p:cNvPicPr>
            <a:picLocks noChangeAspect="1" noChangeArrowheads="1"/>
          </p:cNvPicPr>
          <p:nvPr/>
        </p:nvPicPr>
        <p:blipFill>
          <a:blip r:embed="rId6" cstate="print"/>
          <a:stretch>
            <a:fillRect/>
          </a:stretch>
        </p:blipFill>
        <p:spPr bwMode="auto">
          <a:xfrm>
            <a:off x="164679" y="4120381"/>
            <a:ext cx="1122111" cy="751858"/>
          </a:xfrm>
          <a:prstGeom prst="rect">
            <a:avLst/>
          </a:prstGeom>
          <a:noFill/>
          <a:ln>
            <a:noFill/>
          </a:ln>
          <a:extLst>
            <a:ext uri="{909E8E84-426E-40DD-AFC4-6F175D3DCCD1}">
              <a14:hiddenFill xmlns:a14="http://schemas.microsoft.com/office/drawing/2010/main">
                <a:solidFill>
                  <a:srgbClr val="FFFFFF"/>
                </a:solidFill>
              </a14:hiddenFill>
            </a:ext>
          </a:extLst>
        </p:spPr>
      </p:pic>
      <p:grpSp>
        <p:nvGrpSpPr>
          <p:cNvPr id="6" name="组合 11"/>
          <p:cNvGrpSpPr/>
          <p:nvPr/>
        </p:nvGrpSpPr>
        <p:grpSpPr>
          <a:xfrm>
            <a:off x="0" y="212785"/>
            <a:ext cx="3857607" cy="523220"/>
            <a:chOff x="0" y="220990"/>
            <a:chExt cx="3857607" cy="523220"/>
          </a:xfrm>
        </p:grpSpPr>
        <p:sp>
          <p:nvSpPr>
            <p:cNvPr id="13" name="燕尾形 2"/>
            <p:cNvSpPr/>
            <p:nvPr/>
          </p:nvSpPr>
          <p:spPr>
            <a:xfrm>
              <a:off x="335059" y="294640"/>
              <a:ext cx="302371" cy="375920"/>
            </a:xfrm>
            <a:prstGeom prst="chevron">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逐浪细阁体" panose="03000509000000000000" pitchFamily="65" charset="-122"/>
                <a:ea typeface="微软雅黑 Light" panose="020B0502040204020203" charset="-122"/>
                <a:sym typeface="逐浪细阁体" panose="03000509000000000000" pitchFamily="65" charset="-122"/>
              </a:endParaRPr>
            </a:p>
          </p:txBody>
        </p:sp>
        <p:sp>
          <p:nvSpPr>
            <p:cNvPr id="14" name="燕尾形 3"/>
            <p:cNvSpPr/>
            <p:nvPr/>
          </p:nvSpPr>
          <p:spPr>
            <a:xfrm>
              <a:off x="578181" y="294640"/>
              <a:ext cx="302371" cy="375920"/>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逐浪细阁体" panose="03000509000000000000" pitchFamily="65" charset="-122"/>
                <a:ea typeface="微软雅黑 Light" panose="020B0502040204020203" charset="-122"/>
                <a:sym typeface="逐浪细阁体" panose="03000509000000000000" pitchFamily="65" charset="-122"/>
              </a:endParaRPr>
            </a:p>
          </p:txBody>
        </p:sp>
        <p:sp>
          <p:nvSpPr>
            <p:cNvPr id="15" name="五边形 4"/>
            <p:cNvSpPr/>
            <p:nvPr/>
          </p:nvSpPr>
          <p:spPr>
            <a:xfrm>
              <a:off x="0" y="294640"/>
              <a:ext cx="416781" cy="375920"/>
            </a:xfrm>
            <a:prstGeom prst="homePlat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逐浪细阁体" panose="03000509000000000000" pitchFamily="65" charset="-122"/>
                <a:ea typeface="微软雅黑 Light" panose="020B0502040204020203" charset="-122"/>
                <a:sym typeface="逐浪细阁体" panose="03000509000000000000" pitchFamily="65" charset="-122"/>
              </a:endParaRPr>
            </a:p>
          </p:txBody>
        </p:sp>
        <p:sp>
          <p:nvSpPr>
            <p:cNvPr id="16" name="文本框 15"/>
            <p:cNvSpPr txBox="1"/>
            <p:nvPr/>
          </p:nvSpPr>
          <p:spPr>
            <a:xfrm>
              <a:off x="972489" y="220990"/>
              <a:ext cx="2885118" cy="523220"/>
            </a:xfrm>
            <a:prstGeom prst="rect">
              <a:avLst/>
            </a:prstGeom>
            <a:noFill/>
          </p:spPr>
          <p:txBody>
            <a:bodyPr wrap="square" rtlCol="0">
              <a:spAutoFit/>
            </a:bodyPr>
            <a:lstStyle/>
            <a:p>
              <a:r>
                <a:rPr lang="zh-CN" altLang="en-US" sz="2800" dirty="0" smtClean="0">
                  <a:solidFill>
                    <a:schemeClr val="tx1">
                      <a:lumMod val="65000"/>
                      <a:lumOff val="3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逐浪细阁体" panose="03000509000000000000" pitchFamily="65" charset="-122"/>
                </a:rPr>
                <a:t>总体技术方案</a:t>
              </a:r>
              <a:endParaRPr lang="zh-CN" altLang="en-US" sz="2800" dirty="0">
                <a:solidFill>
                  <a:schemeClr val="tx1">
                    <a:lumMod val="65000"/>
                    <a:lumOff val="3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逐浪细阁体" panose="03000509000000000000" pitchFamily="65" charset="-122"/>
              </a:endParaRPr>
            </a:p>
          </p:txBody>
        </p:sp>
      </p:grpSp>
      <p:sp>
        <p:nvSpPr>
          <p:cNvPr id="7" name="Content Placeholder 2"/>
          <p:cNvSpPr txBox="1"/>
          <p:nvPr/>
        </p:nvSpPr>
        <p:spPr>
          <a:xfrm>
            <a:off x="416657" y="662470"/>
            <a:ext cx="4967523" cy="648072"/>
          </a:xfrm>
          <a:prstGeom prst="rect">
            <a:avLst/>
          </a:prstGeom>
        </p:spPr>
        <p:txBody>
          <a:bodyPr vert="horz" lIns="96435" tIns="48218" rIns="96435" bIns="48218" rtlCol="0" anchor="t">
            <a:no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just">
              <a:lnSpc>
                <a:spcPct val="150000"/>
              </a:lnSpc>
              <a:spcBef>
                <a:spcPts val="0"/>
              </a:spcBef>
              <a:spcAft>
                <a:spcPts val="0"/>
              </a:spcAft>
            </a:pPr>
            <a:r>
              <a:rPr lang="en-US" altLang="zh-CN" sz="2400" b="1" dirty="0">
                <a:solidFill>
                  <a:schemeClr val="tx1">
                    <a:lumMod val="75000"/>
                    <a:lumOff val="2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ETC</a:t>
            </a:r>
            <a:r>
              <a:rPr lang="zh-CN" altLang="en-US" sz="2400" b="1" dirty="0">
                <a:solidFill>
                  <a:schemeClr val="tx1">
                    <a:lumMod val="75000"/>
                    <a:lumOff val="2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门架系统</a:t>
            </a:r>
            <a:endParaRPr lang="zh-CN" altLang="en-US" sz="2400" b="1" dirty="0">
              <a:solidFill>
                <a:schemeClr val="tx1">
                  <a:lumMod val="75000"/>
                  <a:lumOff val="2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repeatCount="300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grpId="0" nodeType="clickEffect">
                                  <p:stCondLst>
                                    <p:cond delay="500"/>
                                  </p:stCondLst>
                                  <p:childTnLst>
                                    <p:set>
                                      <p:cBhvr>
                                        <p:cTn id="11" dur="1" fill="hold">
                                          <p:stCondLst>
                                            <p:cond delay="0"/>
                                          </p:stCondLst>
                                        </p:cTn>
                                        <p:tgtEl>
                                          <p:spTgt spid="51"/>
                                        </p:tgtEl>
                                        <p:attrNameLst>
                                          <p:attrName>style.visibility</p:attrName>
                                        </p:attrNameLst>
                                      </p:cBhvr>
                                      <p:to>
                                        <p:strVal val="hidden"/>
                                      </p:to>
                                    </p:set>
                                  </p:childTnLst>
                                </p:cTn>
                              </p:par>
                            </p:childTnLst>
                          </p:cTn>
                        </p:par>
                        <p:par>
                          <p:cTn id="12" fill="hold">
                            <p:stCondLst>
                              <p:cond delay="500"/>
                            </p:stCondLst>
                            <p:childTnLst>
                              <p:par>
                                <p:cTn id="13" presetID="63" presetClass="path" presetSubtype="0" accel="50000" decel="50000" fill="hold" nodeType="afterEffect">
                                  <p:stCondLst>
                                    <p:cond delay="0"/>
                                  </p:stCondLst>
                                  <p:childTnLst>
                                    <p:animMotion origin="layout" path="M 0.00556 0.0011 L 0.05469 0.0033 " pathEditMode="relative" rAng="0" ptsTypes="AA">
                                      <p:cBhvr>
                                        <p:cTn id="14" dur="1000" fill="hold"/>
                                        <p:tgtEl>
                                          <p:spTgt spid="96"/>
                                        </p:tgtEl>
                                        <p:attrNameLst>
                                          <p:attrName>ppt_x</p:attrName>
                                          <p:attrName>ppt_y</p:attrName>
                                        </p:attrNameLst>
                                      </p:cBhvr>
                                      <p:rCtr x="25" y="1"/>
                                    </p:animMotion>
                                  </p:childTnLst>
                                </p:cTn>
                              </p:par>
                              <p:par>
                                <p:cTn id="15" presetID="63" presetClass="path" presetSubtype="0" accel="50000" decel="50000" fill="hold" nodeType="withEffect">
                                  <p:stCondLst>
                                    <p:cond delay="0"/>
                                  </p:stCondLst>
                                  <p:childTnLst>
                                    <p:animMotion origin="layout" path="M 0.00556 -5.70676E-7 L 0.06728 -0.00197 " pathEditMode="relative" rAng="0" ptsTypes="AA">
                                      <p:cBhvr>
                                        <p:cTn id="16" dur="1000" fill="hold"/>
                                        <p:tgtEl>
                                          <p:spTgt spid="95"/>
                                        </p:tgtEl>
                                        <p:attrNameLst>
                                          <p:attrName>ppt_x</p:attrName>
                                          <p:attrName>ppt_y</p:attrName>
                                        </p:attrNameLst>
                                      </p:cBhvr>
                                      <p:rCtr x="31" y="-1"/>
                                    </p:animMotion>
                                  </p:childTnLst>
                                </p:cTn>
                              </p:par>
                            </p:childTnLst>
                          </p:cTn>
                        </p:par>
                        <p:par>
                          <p:cTn id="17" fill="hold">
                            <p:stCondLst>
                              <p:cond delay="1500"/>
                            </p:stCondLst>
                            <p:childTnLst>
                              <p:par>
                                <p:cTn id="18" presetID="2" presetClass="entr" presetSubtype="4" fill="hold" nodeType="afterEffect">
                                  <p:stCondLst>
                                    <p:cond delay="0"/>
                                  </p:stCondLst>
                                  <p:childTnLst>
                                    <p:set>
                                      <p:cBhvr>
                                        <p:cTn id="19" dur="1" fill="hold">
                                          <p:stCondLst>
                                            <p:cond delay="0"/>
                                          </p:stCondLst>
                                        </p:cTn>
                                        <p:tgtEl>
                                          <p:spTgt spid="30"/>
                                        </p:tgtEl>
                                        <p:attrNameLst>
                                          <p:attrName>style.visibility</p:attrName>
                                        </p:attrNameLst>
                                      </p:cBhvr>
                                      <p:to>
                                        <p:strVal val="visible"/>
                                      </p:to>
                                    </p:set>
                                    <p:anim calcmode="lin" valueType="num">
                                      <p:cBhvr additive="base">
                                        <p:cTn id="20" dur="500" fill="hold"/>
                                        <p:tgtEl>
                                          <p:spTgt spid="30"/>
                                        </p:tgtEl>
                                        <p:attrNameLst>
                                          <p:attrName>ppt_x</p:attrName>
                                        </p:attrNameLst>
                                      </p:cBhvr>
                                      <p:tavLst>
                                        <p:tav tm="0">
                                          <p:val>
                                            <p:strVal val="#ppt_x"/>
                                          </p:val>
                                        </p:tav>
                                        <p:tav tm="100000">
                                          <p:val>
                                            <p:strVal val="#ppt_x"/>
                                          </p:val>
                                        </p:tav>
                                      </p:tavLst>
                                    </p:anim>
                                    <p:anim calcmode="lin" valueType="num">
                                      <p:cBhvr additive="base">
                                        <p:cTn id="21" dur="500" fill="hold"/>
                                        <p:tgtEl>
                                          <p:spTgt spid="30"/>
                                        </p:tgtEl>
                                        <p:attrNameLst>
                                          <p:attrName>ppt_y</p:attrName>
                                        </p:attrNameLst>
                                      </p:cBhvr>
                                      <p:tavLst>
                                        <p:tav tm="0">
                                          <p:val>
                                            <p:strVal val="1+#ppt_h/2"/>
                                          </p:val>
                                        </p:tav>
                                        <p:tav tm="100000">
                                          <p:val>
                                            <p:strVal val="#ppt_y"/>
                                          </p:val>
                                        </p:tav>
                                      </p:tavLst>
                                    </p:anim>
                                  </p:childTnLst>
                                  <p:subTnLst>
                                    <p:set>
                                      <p:cBhvr override="childStyle">
                                        <p:cTn dur="1" fill="hold" display="0" masterRel="nextClick" afterEffect="1"/>
                                        <p:tgtEl>
                                          <p:spTgt spid="30"/>
                                        </p:tgtEl>
                                        <p:attrNameLst>
                                          <p:attrName>style.visibility</p:attrName>
                                        </p:attrNameLst>
                                      </p:cBhvr>
                                      <p:to>
                                        <p:strVal val="hidden"/>
                                      </p:to>
                                    </p:set>
                                  </p:subTnLst>
                                </p:cTn>
                              </p:par>
                            </p:childTnLst>
                          </p:cTn>
                        </p:par>
                        <p:par>
                          <p:cTn id="22" fill="hold">
                            <p:stCondLst>
                              <p:cond delay="2000"/>
                            </p:stCondLst>
                            <p:childTnLst>
                              <p:par>
                                <p:cTn id="23" presetID="1" presetClass="exit" presetSubtype="0" fill="hold" grpId="0" nodeType="afterEffect">
                                  <p:stCondLst>
                                    <p:cond delay="200"/>
                                  </p:stCondLst>
                                  <p:childTnLst>
                                    <p:set>
                                      <p:cBhvr>
                                        <p:cTn id="24" dur="1" fill="hold">
                                          <p:stCondLst>
                                            <p:cond delay="0"/>
                                          </p:stCondLst>
                                        </p:cTn>
                                        <p:tgtEl>
                                          <p:spTgt spid="30"/>
                                        </p:tgtEl>
                                        <p:attrNameLst>
                                          <p:attrName>style.visibility</p:attrName>
                                        </p:attrNameLst>
                                      </p:cBhvr>
                                      <p:to>
                                        <p:strVal val="hidden"/>
                                      </p:to>
                                    </p:set>
                                  </p:childTnLst>
                                </p:cTn>
                              </p:par>
                            </p:childTnLst>
                          </p:cTn>
                        </p:par>
                        <p:par>
                          <p:cTn id="25" fill="hold">
                            <p:stCondLst>
                              <p:cond delay="2200"/>
                            </p:stCondLst>
                            <p:childTnLst>
                              <p:par>
                                <p:cTn id="26" presetID="63" presetClass="path" presetSubtype="0" accel="50000" decel="50000" fill="hold" nodeType="afterEffect">
                                  <p:stCondLst>
                                    <p:cond delay="0"/>
                                  </p:stCondLst>
                                  <p:childTnLst>
                                    <p:animMotion origin="layout" path="M 0.05469 0.00329 L 0.13309 0.0022 " pathEditMode="relative" rAng="0" ptsTypes="AA">
                                      <p:cBhvr>
                                        <p:cTn id="27" dur="1000" fill="hold"/>
                                        <p:tgtEl>
                                          <p:spTgt spid="96"/>
                                        </p:tgtEl>
                                        <p:attrNameLst>
                                          <p:attrName>ppt_x</p:attrName>
                                          <p:attrName>ppt_y</p:attrName>
                                        </p:attrNameLst>
                                      </p:cBhvr>
                                      <p:rCtr x="39" y="-1"/>
                                    </p:animMotion>
                                  </p:childTnLst>
                                </p:cTn>
                              </p:par>
                              <p:par>
                                <p:cTn id="28" presetID="63" presetClass="path" presetSubtype="0" accel="50000" decel="50000" fill="hold" nodeType="withEffect">
                                  <p:stCondLst>
                                    <p:cond delay="0"/>
                                  </p:stCondLst>
                                  <p:childTnLst>
                                    <p:animMotion origin="layout" path="M 0.06728 -0.00197 L 0.14012 -0.00197 " pathEditMode="relative" rAng="0" ptsTypes="AA">
                                      <p:cBhvr>
                                        <p:cTn id="29" dur="1000" fill="hold"/>
                                        <p:tgtEl>
                                          <p:spTgt spid="95"/>
                                        </p:tgtEl>
                                        <p:attrNameLst>
                                          <p:attrName>ppt_x</p:attrName>
                                          <p:attrName>ppt_y</p:attrName>
                                        </p:attrNameLst>
                                      </p:cBhvr>
                                      <p:rCtr x="36" y="0"/>
                                    </p:animMotion>
                                  </p:childTnLst>
                                </p:cTn>
                              </p:par>
                            </p:childTnLst>
                          </p:cTn>
                        </p:par>
                        <p:par>
                          <p:cTn id="30" fill="hold">
                            <p:stCondLst>
                              <p:cond delay="3200"/>
                            </p:stCondLst>
                            <p:childTnLst>
                              <p:par>
                                <p:cTn id="31" presetID="3" presetClass="entr" presetSubtype="10" fill="hold" grpId="1" nodeType="afterEffect">
                                  <p:stCondLst>
                                    <p:cond delay="0"/>
                                  </p:stCondLst>
                                  <p:childTnLst>
                                    <p:set>
                                      <p:cBhvr>
                                        <p:cTn id="32" dur="1" fill="hold">
                                          <p:stCondLst>
                                            <p:cond delay="0"/>
                                          </p:stCondLst>
                                        </p:cTn>
                                        <p:tgtEl>
                                          <p:spTgt spid="47"/>
                                        </p:tgtEl>
                                        <p:attrNameLst>
                                          <p:attrName>style.visibility</p:attrName>
                                        </p:attrNameLst>
                                      </p:cBhvr>
                                      <p:to>
                                        <p:strVal val="visible"/>
                                      </p:to>
                                    </p:set>
                                    <p:animEffect transition="in" filter="blinds(horizontal)">
                                      <p:cBhvr>
                                        <p:cTn id="33" dur="500"/>
                                        <p:tgtEl>
                                          <p:spTgt spid="47"/>
                                        </p:tgtEl>
                                      </p:cBhvr>
                                    </p:animEffect>
                                  </p:childTnLst>
                                </p:cTn>
                              </p:par>
                            </p:childTnLst>
                          </p:cTn>
                        </p:par>
                        <p:par>
                          <p:cTn id="34" fill="hold">
                            <p:stCondLst>
                              <p:cond delay="3700"/>
                            </p:stCondLst>
                            <p:childTnLst>
                              <p:par>
                                <p:cTn id="35" presetID="2" presetClass="entr" presetSubtype="4" fill="hold" nodeType="afterEffect">
                                  <p:stCondLst>
                                    <p:cond delay="0"/>
                                  </p:stCondLst>
                                  <p:childTnLst>
                                    <p:set>
                                      <p:cBhvr>
                                        <p:cTn id="36" dur="1" fill="hold">
                                          <p:stCondLst>
                                            <p:cond delay="0"/>
                                          </p:stCondLst>
                                        </p:cTn>
                                        <p:tgtEl>
                                          <p:spTgt spid="31"/>
                                        </p:tgtEl>
                                        <p:attrNameLst>
                                          <p:attrName>style.visibility</p:attrName>
                                        </p:attrNameLst>
                                      </p:cBhvr>
                                      <p:to>
                                        <p:strVal val="visible"/>
                                      </p:to>
                                    </p:set>
                                    <p:anim calcmode="lin" valueType="num">
                                      <p:cBhvr additive="base">
                                        <p:cTn id="37" dur="500" fill="hold"/>
                                        <p:tgtEl>
                                          <p:spTgt spid="31"/>
                                        </p:tgtEl>
                                        <p:attrNameLst>
                                          <p:attrName>ppt_x</p:attrName>
                                        </p:attrNameLst>
                                      </p:cBhvr>
                                      <p:tavLst>
                                        <p:tav tm="0">
                                          <p:val>
                                            <p:strVal val="#ppt_x"/>
                                          </p:val>
                                        </p:tav>
                                        <p:tav tm="100000">
                                          <p:val>
                                            <p:strVal val="#ppt_x"/>
                                          </p:val>
                                        </p:tav>
                                      </p:tavLst>
                                    </p:anim>
                                    <p:anim calcmode="lin" valueType="num">
                                      <p:cBhvr additive="base">
                                        <p:cTn id="38" dur="500" fill="hold"/>
                                        <p:tgtEl>
                                          <p:spTgt spid="31"/>
                                        </p:tgtEl>
                                        <p:attrNameLst>
                                          <p:attrName>ppt_y</p:attrName>
                                        </p:attrNameLst>
                                      </p:cBhvr>
                                      <p:tavLst>
                                        <p:tav tm="0">
                                          <p:val>
                                            <p:strVal val="1+#ppt_h/2"/>
                                          </p:val>
                                        </p:tav>
                                        <p:tav tm="100000">
                                          <p:val>
                                            <p:strVal val="#ppt_y"/>
                                          </p:val>
                                        </p:tav>
                                      </p:tavLst>
                                    </p:anim>
                                  </p:childTnLst>
                                  <p:subTnLst>
                                    <p:set>
                                      <p:cBhvr override="childStyle">
                                        <p:cTn dur="1" fill="hold" display="0" masterRel="nextClick" afterEffect="1"/>
                                        <p:tgtEl>
                                          <p:spTgt spid="31"/>
                                        </p:tgtEl>
                                        <p:attrNameLst>
                                          <p:attrName>style.visibility</p:attrName>
                                        </p:attrNameLst>
                                      </p:cBhvr>
                                      <p:to>
                                        <p:strVal val="hidden"/>
                                      </p:to>
                                    </p:set>
                                  </p:subTnLst>
                                </p:cTn>
                              </p:par>
                              <p:par>
                                <p:cTn id="39" presetID="35" presetClass="emph" presetSubtype="0" repeatCount="2000" fill="hold" grpId="0" nodeType="withEffect">
                                  <p:stCondLst>
                                    <p:cond delay="0"/>
                                  </p:stCondLst>
                                  <p:childTnLst>
                                    <p:anim calcmode="discrete" valueType="str">
                                      <p:cBhvr>
                                        <p:cTn id="40" dur="1000" fill="hold"/>
                                        <p:tgtEl>
                                          <p:spTgt spid="47"/>
                                        </p:tgtEl>
                                        <p:attrNameLst>
                                          <p:attrName>style.visibility</p:attrName>
                                        </p:attrNameLst>
                                      </p:cBhvr>
                                      <p:tavLst>
                                        <p:tav tm="0">
                                          <p:val>
                                            <p:strVal val="hidden"/>
                                          </p:val>
                                        </p:tav>
                                        <p:tav tm="50000">
                                          <p:val>
                                            <p:strVal val="visible"/>
                                          </p:val>
                                        </p:tav>
                                      </p:tavLst>
                                    </p:anim>
                                  </p:childTnLst>
                                  <p:subTnLst>
                                    <p:set>
                                      <p:cBhvr override="childStyle">
                                        <p:cTn dur="1" fill="hold" display="0" masterRel="nextClick" afterEffect="1"/>
                                        <p:tgtEl>
                                          <p:spTgt spid="47"/>
                                        </p:tgtEl>
                                        <p:attrNameLst>
                                          <p:attrName>style.visibility</p:attrName>
                                        </p:attrNameLst>
                                      </p:cBhvr>
                                      <p:to>
                                        <p:strVal val="hidden"/>
                                      </p:to>
                                    </p:set>
                                  </p:subTnLst>
                                </p:cTn>
                              </p:par>
                            </p:childTnLst>
                          </p:cTn>
                        </p:par>
                      </p:childTnLst>
                    </p:cTn>
                  </p:par>
                  <p:par>
                    <p:cTn id="41" fill="hold">
                      <p:stCondLst>
                        <p:cond delay="indefinite"/>
                      </p:stCondLst>
                      <p:childTnLst>
                        <p:par>
                          <p:cTn id="42" fill="hold">
                            <p:stCondLst>
                              <p:cond delay="0"/>
                            </p:stCondLst>
                            <p:childTnLst>
                              <p:par>
                                <p:cTn id="43" presetID="63" presetClass="path" presetSubtype="0" accel="50000" decel="50000" fill="hold" nodeType="clickEffect">
                                  <p:stCondLst>
                                    <p:cond delay="0"/>
                                  </p:stCondLst>
                                  <p:childTnLst>
                                    <p:animMotion origin="layout" path="M 0.13309 0.0022 L 0.31234 0.0022 " pathEditMode="relative" rAng="0" ptsTypes="AA">
                                      <p:cBhvr>
                                        <p:cTn id="44" dur="2000" fill="hold"/>
                                        <p:tgtEl>
                                          <p:spTgt spid="96"/>
                                        </p:tgtEl>
                                        <p:attrNameLst>
                                          <p:attrName>ppt_x</p:attrName>
                                          <p:attrName>ppt_y</p:attrName>
                                        </p:attrNameLst>
                                      </p:cBhvr>
                                      <p:rCtr x="90" y="0"/>
                                    </p:animMotion>
                                  </p:childTnLst>
                                </p:cTn>
                              </p:par>
                              <p:par>
                                <p:cTn id="45" presetID="63" presetClass="path" presetSubtype="0" accel="50000" decel="50000" fill="hold" nodeType="withEffect">
                                  <p:stCondLst>
                                    <p:cond delay="0"/>
                                  </p:stCondLst>
                                  <p:childTnLst>
                                    <p:animMotion origin="layout" path="M 0.14012 -0.00198 L 0.31926 -0.00198 " pathEditMode="relative" rAng="0" ptsTypes="AA">
                                      <p:cBhvr>
                                        <p:cTn id="46" dur="2000" fill="hold"/>
                                        <p:tgtEl>
                                          <p:spTgt spid="95"/>
                                        </p:tgtEl>
                                        <p:attrNameLst>
                                          <p:attrName>ppt_x</p:attrName>
                                          <p:attrName>ppt_y</p:attrName>
                                        </p:attrNameLst>
                                      </p:cBhvr>
                                      <p:rCtr x="90" y="0"/>
                                    </p:animMotion>
                                  </p:childTnLst>
                                </p:cTn>
                              </p:par>
                            </p:childTnLst>
                          </p:cTn>
                        </p:par>
                        <p:par>
                          <p:cTn id="47" fill="hold">
                            <p:stCondLst>
                              <p:cond delay="2000"/>
                            </p:stCondLst>
                            <p:childTnLst>
                              <p:par>
                                <p:cTn id="48" presetID="3" presetClass="entr" presetSubtype="10" fill="hold" grpId="1" nodeType="afterEffect">
                                  <p:stCondLst>
                                    <p:cond delay="0"/>
                                  </p:stCondLst>
                                  <p:childTnLst>
                                    <p:set>
                                      <p:cBhvr>
                                        <p:cTn id="49" dur="1" fill="hold">
                                          <p:stCondLst>
                                            <p:cond delay="0"/>
                                          </p:stCondLst>
                                        </p:cTn>
                                        <p:tgtEl>
                                          <p:spTgt spid="48"/>
                                        </p:tgtEl>
                                        <p:attrNameLst>
                                          <p:attrName>style.visibility</p:attrName>
                                        </p:attrNameLst>
                                      </p:cBhvr>
                                      <p:to>
                                        <p:strVal val="visible"/>
                                      </p:to>
                                    </p:set>
                                    <p:animEffect transition="in" filter="blinds(horizontal)">
                                      <p:cBhvr>
                                        <p:cTn id="50" dur="500"/>
                                        <p:tgtEl>
                                          <p:spTgt spid="48"/>
                                        </p:tgtEl>
                                      </p:cBhvr>
                                    </p:animEffect>
                                  </p:childTnLst>
                                </p:cTn>
                              </p:par>
                            </p:childTnLst>
                          </p:cTn>
                        </p:par>
                        <p:par>
                          <p:cTn id="51" fill="hold">
                            <p:stCondLst>
                              <p:cond delay="2500"/>
                            </p:stCondLst>
                            <p:childTnLst>
                              <p:par>
                                <p:cTn id="52" presetID="2" presetClass="entr" presetSubtype="4" fill="hold" nodeType="afterEffect">
                                  <p:stCondLst>
                                    <p:cond delay="0"/>
                                  </p:stCondLst>
                                  <p:childTnLst>
                                    <p:set>
                                      <p:cBhvr>
                                        <p:cTn id="53" dur="1" fill="hold">
                                          <p:stCondLst>
                                            <p:cond delay="0"/>
                                          </p:stCondLst>
                                        </p:cTn>
                                        <p:tgtEl>
                                          <p:spTgt spid="32"/>
                                        </p:tgtEl>
                                        <p:attrNameLst>
                                          <p:attrName>style.visibility</p:attrName>
                                        </p:attrNameLst>
                                      </p:cBhvr>
                                      <p:to>
                                        <p:strVal val="visible"/>
                                      </p:to>
                                    </p:set>
                                    <p:anim calcmode="lin" valueType="num">
                                      <p:cBhvr additive="base">
                                        <p:cTn id="54" dur="500" fill="hold"/>
                                        <p:tgtEl>
                                          <p:spTgt spid="32"/>
                                        </p:tgtEl>
                                        <p:attrNameLst>
                                          <p:attrName>ppt_x</p:attrName>
                                        </p:attrNameLst>
                                      </p:cBhvr>
                                      <p:tavLst>
                                        <p:tav tm="0">
                                          <p:val>
                                            <p:strVal val="#ppt_x"/>
                                          </p:val>
                                        </p:tav>
                                        <p:tav tm="100000">
                                          <p:val>
                                            <p:strVal val="#ppt_x"/>
                                          </p:val>
                                        </p:tav>
                                      </p:tavLst>
                                    </p:anim>
                                    <p:anim calcmode="lin" valueType="num">
                                      <p:cBhvr additive="base">
                                        <p:cTn id="55" dur="500" fill="hold"/>
                                        <p:tgtEl>
                                          <p:spTgt spid="32"/>
                                        </p:tgtEl>
                                        <p:attrNameLst>
                                          <p:attrName>ppt_y</p:attrName>
                                        </p:attrNameLst>
                                      </p:cBhvr>
                                      <p:tavLst>
                                        <p:tav tm="0">
                                          <p:val>
                                            <p:strVal val="1+#ppt_h/2"/>
                                          </p:val>
                                        </p:tav>
                                        <p:tav tm="100000">
                                          <p:val>
                                            <p:strVal val="#ppt_y"/>
                                          </p:val>
                                        </p:tav>
                                      </p:tavLst>
                                    </p:anim>
                                  </p:childTnLst>
                                  <p:subTnLst>
                                    <p:set>
                                      <p:cBhvr override="childStyle">
                                        <p:cTn dur="1" fill="hold" display="0" masterRel="nextClick" afterEffect="1"/>
                                        <p:tgtEl>
                                          <p:spTgt spid="32"/>
                                        </p:tgtEl>
                                        <p:attrNameLst>
                                          <p:attrName>style.visibility</p:attrName>
                                        </p:attrNameLst>
                                      </p:cBhvr>
                                      <p:to>
                                        <p:strVal val="hidden"/>
                                      </p:to>
                                    </p:set>
                                  </p:subTnLst>
                                </p:cTn>
                              </p:par>
                              <p:par>
                                <p:cTn id="56" presetID="35" presetClass="emph" presetSubtype="0" repeatCount="2000" fill="hold" grpId="0" nodeType="withEffect">
                                  <p:stCondLst>
                                    <p:cond delay="0"/>
                                  </p:stCondLst>
                                  <p:childTnLst>
                                    <p:anim calcmode="discrete" valueType="str">
                                      <p:cBhvr>
                                        <p:cTn id="57" dur="1000" fill="hold"/>
                                        <p:tgtEl>
                                          <p:spTgt spid="48"/>
                                        </p:tgtEl>
                                        <p:attrNameLst>
                                          <p:attrName>style.visibility</p:attrName>
                                        </p:attrNameLst>
                                      </p:cBhvr>
                                      <p:tavLst>
                                        <p:tav tm="0">
                                          <p:val>
                                            <p:strVal val="hidden"/>
                                          </p:val>
                                        </p:tav>
                                        <p:tav tm="50000">
                                          <p:val>
                                            <p:strVal val="visible"/>
                                          </p:val>
                                        </p:tav>
                                      </p:tavLst>
                                    </p:anim>
                                  </p:childTnLst>
                                  <p:subTnLst>
                                    <p:set>
                                      <p:cBhvr override="childStyle">
                                        <p:cTn dur="1" fill="hold" display="0" masterRel="nextClick" afterEffect="1"/>
                                        <p:tgtEl>
                                          <p:spTgt spid="48"/>
                                        </p:tgtEl>
                                        <p:attrNameLst>
                                          <p:attrName>style.visibility</p:attrName>
                                        </p:attrNameLst>
                                      </p:cBhvr>
                                      <p:to>
                                        <p:strVal val="hidden"/>
                                      </p:to>
                                    </p:set>
                                  </p:subTnLst>
                                </p:cTn>
                              </p:par>
                            </p:childTnLst>
                          </p:cTn>
                        </p:par>
                      </p:childTnLst>
                    </p:cTn>
                  </p:par>
                  <p:par>
                    <p:cTn id="58" fill="hold">
                      <p:stCondLst>
                        <p:cond delay="indefinite"/>
                      </p:stCondLst>
                      <p:childTnLst>
                        <p:par>
                          <p:cTn id="59" fill="hold">
                            <p:stCondLst>
                              <p:cond delay="0"/>
                            </p:stCondLst>
                            <p:childTnLst>
                              <p:par>
                                <p:cTn id="60" presetID="63" presetClass="path" presetSubtype="0" accel="50000" decel="50000" fill="hold" nodeType="clickEffect">
                                  <p:stCondLst>
                                    <p:cond delay="0"/>
                                  </p:stCondLst>
                                  <p:childTnLst>
                                    <p:animMotion origin="layout" path="M 0.31234 0.0022 L 0.61469 0.0022 " pathEditMode="relative" rAng="0" ptsTypes="AA">
                                      <p:cBhvr>
                                        <p:cTn id="61" dur="2000" fill="hold"/>
                                        <p:tgtEl>
                                          <p:spTgt spid="96"/>
                                        </p:tgtEl>
                                        <p:attrNameLst>
                                          <p:attrName>ppt_x</p:attrName>
                                          <p:attrName>ppt_y</p:attrName>
                                        </p:attrNameLst>
                                      </p:cBhvr>
                                      <p:rCtr x="151" y="0"/>
                                    </p:animMotion>
                                  </p:childTnLst>
                                </p:cTn>
                              </p:par>
                              <p:par>
                                <p:cTn id="62" presetID="63" presetClass="path" presetSubtype="0" accel="50000" decel="50000" fill="hold" nodeType="withEffect">
                                  <p:stCondLst>
                                    <p:cond delay="0"/>
                                  </p:stCondLst>
                                  <p:childTnLst>
                                    <p:animMotion origin="layout" path="M 0.31926 -0.00198 L 0.62728 -0.00198 " pathEditMode="relative" rAng="0" ptsTypes="AA">
                                      <p:cBhvr>
                                        <p:cTn id="63" dur="2000" fill="hold"/>
                                        <p:tgtEl>
                                          <p:spTgt spid="95"/>
                                        </p:tgtEl>
                                        <p:attrNameLst>
                                          <p:attrName>ppt_x</p:attrName>
                                          <p:attrName>ppt_y</p:attrName>
                                        </p:attrNameLst>
                                      </p:cBhvr>
                                      <p:rCtr x="154" y="0"/>
                                    </p:animMotion>
                                  </p:childTnLst>
                                </p:cTn>
                              </p:par>
                            </p:childTnLst>
                          </p:cTn>
                        </p:par>
                        <p:par>
                          <p:cTn id="64" fill="hold">
                            <p:stCondLst>
                              <p:cond delay="2000"/>
                            </p:stCondLst>
                            <p:childTnLst>
                              <p:par>
                                <p:cTn id="65" presetID="3" presetClass="entr" presetSubtype="10" fill="hold" grpId="1" nodeType="afterEffect">
                                  <p:stCondLst>
                                    <p:cond delay="0"/>
                                  </p:stCondLst>
                                  <p:childTnLst>
                                    <p:set>
                                      <p:cBhvr>
                                        <p:cTn id="66" dur="1" fill="hold">
                                          <p:stCondLst>
                                            <p:cond delay="0"/>
                                          </p:stCondLst>
                                        </p:cTn>
                                        <p:tgtEl>
                                          <p:spTgt spid="49"/>
                                        </p:tgtEl>
                                        <p:attrNameLst>
                                          <p:attrName>style.visibility</p:attrName>
                                        </p:attrNameLst>
                                      </p:cBhvr>
                                      <p:to>
                                        <p:strVal val="visible"/>
                                      </p:to>
                                    </p:set>
                                    <p:animEffect transition="in" filter="blinds(horizontal)">
                                      <p:cBhvr>
                                        <p:cTn id="67" dur="500"/>
                                        <p:tgtEl>
                                          <p:spTgt spid="49"/>
                                        </p:tgtEl>
                                      </p:cBhvr>
                                    </p:animEffect>
                                  </p:childTnLst>
                                </p:cTn>
                              </p:par>
                            </p:childTnLst>
                          </p:cTn>
                        </p:par>
                        <p:par>
                          <p:cTn id="68" fill="hold">
                            <p:stCondLst>
                              <p:cond delay="2500"/>
                            </p:stCondLst>
                            <p:childTnLst>
                              <p:par>
                                <p:cTn id="69" presetID="2" presetClass="entr" presetSubtype="4" fill="hold" nodeType="afterEffect">
                                  <p:stCondLst>
                                    <p:cond delay="0"/>
                                  </p:stCondLst>
                                  <p:childTnLst>
                                    <p:set>
                                      <p:cBhvr>
                                        <p:cTn id="70" dur="1" fill="hold">
                                          <p:stCondLst>
                                            <p:cond delay="0"/>
                                          </p:stCondLst>
                                        </p:cTn>
                                        <p:tgtEl>
                                          <p:spTgt spid="33"/>
                                        </p:tgtEl>
                                        <p:attrNameLst>
                                          <p:attrName>style.visibility</p:attrName>
                                        </p:attrNameLst>
                                      </p:cBhvr>
                                      <p:to>
                                        <p:strVal val="visible"/>
                                      </p:to>
                                    </p:set>
                                    <p:anim calcmode="lin" valueType="num">
                                      <p:cBhvr additive="base">
                                        <p:cTn id="71" dur="500" fill="hold"/>
                                        <p:tgtEl>
                                          <p:spTgt spid="33"/>
                                        </p:tgtEl>
                                        <p:attrNameLst>
                                          <p:attrName>ppt_x</p:attrName>
                                        </p:attrNameLst>
                                      </p:cBhvr>
                                      <p:tavLst>
                                        <p:tav tm="0">
                                          <p:val>
                                            <p:strVal val="#ppt_x"/>
                                          </p:val>
                                        </p:tav>
                                        <p:tav tm="100000">
                                          <p:val>
                                            <p:strVal val="#ppt_x"/>
                                          </p:val>
                                        </p:tav>
                                      </p:tavLst>
                                    </p:anim>
                                    <p:anim calcmode="lin" valueType="num">
                                      <p:cBhvr additive="base">
                                        <p:cTn id="72" dur="500" fill="hold"/>
                                        <p:tgtEl>
                                          <p:spTgt spid="33"/>
                                        </p:tgtEl>
                                        <p:attrNameLst>
                                          <p:attrName>ppt_y</p:attrName>
                                        </p:attrNameLst>
                                      </p:cBhvr>
                                      <p:tavLst>
                                        <p:tav tm="0">
                                          <p:val>
                                            <p:strVal val="1+#ppt_h/2"/>
                                          </p:val>
                                        </p:tav>
                                        <p:tav tm="100000">
                                          <p:val>
                                            <p:strVal val="#ppt_y"/>
                                          </p:val>
                                        </p:tav>
                                      </p:tavLst>
                                    </p:anim>
                                  </p:childTnLst>
                                  <p:subTnLst>
                                    <p:set>
                                      <p:cBhvr override="childStyle">
                                        <p:cTn dur="1" fill="hold" display="0" masterRel="nextClick" afterEffect="1"/>
                                        <p:tgtEl>
                                          <p:spTgt spid="33"/>
                                        </p:tgtEl>
                                        <p:attrNameLst>
                                          <p:attrName>style.visibility</p:attrName>
                                        </p:attrNameLst>
                                      </p:cBhvr>
                                      <p:to>
                                        <p:strVal val="hidden"/>
                                      </p:to>
                                    </p:set>
                                  </p:subTnLst>
                                </p:cTn>
                              </p:par>
                              <p:par>
                                <p:cTn id="73" presetID="35" presetClass="emph" presetSubtype="0" repeatCount="2000" fill="hold" grpId="0" nodeType="withEffect">
                                  <p:stCondLst>
                                    <p:cond delay="0"/>
                                  </p:stCondLst>
                                  <p:childTnLst>
                                    <p:anim calcmode="discrete" valueType="str">
                                      <p:cBhvr>
                                        <p:cTn id="74" dur="1000" fill="hold"/>
                                        <p:tgtEl>
                                          <p:spTgt spid="49"/>
                                        </p:tgtEl>
                                        <p:attrNameLst>
                                          <p:attrName>style.visibility</p:attrName>
                                        </p:attrNameLst>
                                      </p:cBhvr>
                                      <p:tavLst>
                                        <p:tav tm="0">
                                          <p:val>
                                            <p:strVal val="hidden"/>
                                          </p:val>
                                        </p:tav>
                                        <p:tav tm="50000">
                                          <p:val>
                                            <p:strVal val="visible"/>
                                          </p:val>
                                        </p:tav>
                                      </p:tavLst>
                                    </p:anim>
                                  </p:childTnLst>
                                  <p:subTnLst>
                                    <p:set>
                                      <p:cBhvr override="childStyle">
                                        <p:cTn dur="1" fill="hold" display="0" masterRel="nextClick" afterEffect="1"/>
                                        <p:tgtEl>
                                          <p:spTgt spid="49"/>
                                        </p:tgtEl>
                                        <p:attrNameLst>
                                          <p:attrName>style.visibility</p:attrName>
                                        </p:attrNameLst>
                                      </p:cBhvr>
                                      <p:to>
                                        <p:strVal val="hidden"/>
                                      </p:to>
                                    </p:set>
                                  </p:subTnLst>
                                </p:cTn>
                              </p:par>
                            </p:childTnLst>
                          </p:cTn>
                        </p:par>
                      </p:childTnLst>
                    </p:cTn>
                  </p:par>
                  <p:par>
                    <p:cTn id="75" fill="hold">
                      <p:stCondLst>
                        <p:cond delay="indefinite"/>
                      </p:stCondLst>
                      <p:childTnLst>
                        <p:par>
                          <p:cTn id="76" fill="hold">
                            <p:stCondLst>
                              <p:cond delay="0"/>
                            </p:stCondLst>
                            <p:childTnLst>
                              <p:par>
                                <p:cTn id="77" presetID="63" presetClass="path" presetSubtype="0" accel="50000" decel="50000" fill="hold" nodeType="clickEffect">
                                  <p:stCondLst>
                                    <p:cond delay="0"/>
                                  </p:stCondLst>
                                  <p:childTnLst>
                                    <p:animMotion origin="layout" path="M 0.61469 0.0022 L 0.70432 0.0022 " pathEditMode="relative" rAng="0" ptsTypes="AA">
                                      <p:cBhvr>
                                        <p:cTn id="78" dur="1000" fill="hold"/>
                                        <p:tgtEl>
                                          <p:spTgt spid="96"/>
                                        </p:tgtEl>
                                        <p:attrNameLst>
                                          <p:attrName>ppt_x</p:attrName>
                                          <p:attrName>ppt_y</p:attrName>
                                        </p:attrNameLst>
                                      </p:cBhvr>
                                      <p:rCtr x="45" y="0"/>
                                    </p:animMotion>
                                  </p:childTnLst>
                                </p:cTn>
                              </p:par>
                              <p:par>
                                <p:cTn id="79" presetID="63" presetClass="path" presetSubtype="0" accel="50000" decel="50000" fill="hold" nodeType="withEffect">
                                  <p:stCondLst>
                                    <p:cond delay="0"/>
                                  </p:stCondLst>
                                  <p:childTnLst>
                                    <p:animMotion origin="layout" path="M 0.62713 -0.00198 L 0.71674 -0.00198 " pathEditMode="relative" rAng="0" ptsTypes="AA">
                                      <p:cBhvr>
                                        <p:cTn id="80" dur="1000" fill="hold"/>
                                        <p:tgtEl>
                                          <p:spTgt spid="95"/>
                                        </p:tgtEl>
                                        <p:attrNameLst>
                                          <p:attrName>ppt_x</p:attrName>
                                          <p:attrName>ppt_y</p:attrName>
                                        </p:attrNameLst>
                                      </p:cBhvr>
                                      <p:rCtr x="45" y="0"/>
                                    </p:animMotion>
                                  </p:childTnLst>
                                </p:cTn>
                              </p:par>
                            </p:childTnLst>
                          </p:cTn>
                        </p:par>
                        <p:par>
                          <p:cTn id="81" fill="hold">
                            <p:stCondLst>
                              <p:cond delay="1000"/>
                            </p:stCondLst>
                            <p:childTnLst>
                              <p:par>
                                <p:cTn id="82" presetID="2" presetClass="entr" presetSubtype="4" fill="hold" nodeType="afterEffect">
                                  <p:stCondLst>
                                    <p:cond delay="0"/>
                                  </p:stCondLst>
                                  <p:childTnLst>
                                    <p:set>
                                      <p:cBhvr>
                                        <p:cTn id="83" dur="1" fill="hold">
                                          <p:stCondLst>
                                            <p:cond delay="0"/>
                                          </p:stCondLst>
                                        </p:cTn>
                                        <p:tgtEl>
                                          <p:spTgt spid="34"/>
                                        </p:tgtEl>
                                        <p:attrNameLst>
                                          <p:attrName>style.visibility</p:attrName>
                                        </p:attrNameLst>
                                      </p:cBhvr>
                                      <p:to>
                                        <p:strVal val="visible"/>
                                      </p:to>
                                    </p:set>
                                    <p:anim calcmode="lin" valueType="num">
                                      <p:cBhvr additive="base">
                                        <p:cTn id="84" dur="500" fill="hold"/>
                                        <p:tgtEl>
                                          <p:spTgt spid="34"/>
                                        </p:tgtEl>
                                        <p:attrNameLst>
                                          <p:attrName>ppt_x</p:attrName>
                                        </p:attrNameLst>
                                      </p:cBhvr>
                                      <p:tavLst>
                                        <p:tav tm="0">
                                          <p:val>
                                            <p:strVal val="#ppt_x"/>
                                          </p:val>
                                        </p:tav>
                                        <p:tav tm="100000">
                                          <p:val>
                                            <p:strVal val="#ppt_x"/>
                                          </p:val>
                                        </p:tav>
                                      </p:tavLst>
                                    </p:anim>
                                    <p:anim calcmode="lin" valueType="num">
                                      <p:cBhvr additive="base">
                                        <p:cTn id="85" dur="500" fill="hold"/>
                                        <p:tgtEl>
                                          <p:spTgt spid="34"/>
                                        </p:tgtEl>
                                        <p:attrNameLst>
                                          <p:attrName>ppt_y</p:attrName>
                                        </p:attrNameLst>
                                      </p:cBhvr>
                                      <p:tavLst>
                                        <p:tav tm="0">
                                          <p:val>
                                            <p:strVal val="1+#ppt_h/2"/>
                                          </p:val>
                                        </p:tav>
                                        <p:tav tm="100000">
                                          <p:val>
                                            <p:strVal val="#ppt_y"/>
                                          </p:val>
                                        </p:tav>
                                      </p:tavLst>
                                    </p:anim>
                                  </p:childTnLst>
                                  <p:subTnLst>
                                    <p:set>
                                      <p:cBhvr override="childStyle">
                                        <p:cTn dur="1" fill="hold" display="0" masterRel="nextClick" afterEffect="1"/>
                                        <p:tgtEl>
                                          <p:spTgt spid="34"/>
                                        </p:tgtEl>
                                        <p:attrNameLst>
                                          <p:attrName>style.visibility</p:attrName>
                                        </p:attrNameLst>
                                      </p:cBhvr>
                                      <p:to>
                                        <p:strVal val="hidden"/>
                                      </p:to>
                                    </p:set>
                                  </p:subTnLst>
                                </p:cTn>
                              </p:par>
                            </p:childTnLst>
                          </p:cTn>
                        </p:par>
                        <p:par>
                          <p:cTn id="86" fill="hold">
                            <p:stCondLst>
                              <p:cond delay="1500"/>
                            </p:stCondLst>
                            <p:childTnLst>
                              <p:par>
                                <p:cTn id="87" presetID="1" presetClass="exit" presetSubtype="0" fill="hold" grpId="0" nodeType="afterEffect">
                                  <p:stCondLst>
                                    <p:cond delay="200"/>
                                  </p:stCondLst>
                                  <p:childTnLst>
                                    <p:set>
                                      <p:cBhvr>
                                        <p:cTn id="88" dur="1" fill="hold">
                                          <p:stCondLst>
                                            <p:cond delay="0"/>
                                          </p:stCondLst>
                                        </p:cTn>
                                        <p:tgtEl>
                                          <p:spTgt spid="34"/>
                                        </p:tgtEl>
                                        <p:attrNameLst>
                                          <p:attrName>style.visibility</p:attrName>
                                        </p:attrNameLst>
                                      </p:cBhvr>
                                      <p:to>
                                        <p:strVal val="hidden"/>
                                      </p:to>
                                    </p:set>
                                  </p:childTnLst>
                                </p:cTn>
                              </p:par>
                            </p:childTnLst>
                          </p:cTn>
                        </p:par>
                        <p:par>
                          <p:cTn id="89" fill="hold">
                            <p:stCondLst>
                              <p:cond delay="1700"/>
                            </p:stCondLst>
                            <p:childTnLst>
                              <p:par>
                                <p:cTn id="90" presetID="63" presetClass="path" presetSubtype="0" accel="50000" decel="50000" fill="hold" nodeType="afterEffect">
                                  <p:stCondLst>
                                    <p:cond delay="0"/>
                                  </p:stCondLst>
                                  <p:childTnLst>
                                    <p:animMotion origin="layout" path="M 0.70432 0.0022 L 0.78271 -0.00219 " pathEditMode="relative" rAng="0" ptsTypes="AA">
                                      <p:cBhvr>
                                        <p:cTn id="91" dur="1000" fill="hold"/>
                                        <p:tgtEl>
                                          <p:spTgt spid="96"/>
                                        </p:tgtEl>
                                        <p:attrNameLst>
                                          <p:attrName>ppt_x</p:attrName>
                                          <p:attrName>ppt_y</p:attrName>
                                        </p:attrNameLst>
                                      </p:cBhvr>
                                      <p:rCtr x="39" y="-2"/>
                                    </p:animMotion>
                                  </p:childTnLst>
                                </p:cTn>
                              </p:par>
                              <p:par>
                                <p:cTn id="92" presetID="63" presetClass="path" presetSubtype="0" accel="50000" decel="50000" fill="hold" nodeType="withEffect">
                                  <p:stCondLst>
                                    <p:cond delay="0"/>
                                  </p:stCondLst>
                                  <p:childTnLst>
                                    <p:animMotion origin="layout" path="M 0.71691 -0.00197 L 0.7953 -0.00197 " pathEditMode="relative" rAng="0" ptsTypes="AA">
                                      <p:cBhvr>
                                        <p:cTn id="93" dur="1000" fill="hold"/>
                                        <p:tgtEl>
                                          <p:spTgt spid="95"/>
                                        </p:tgtEl>
                                        <p:attrNameLst>
                                          <p:attrName>ppt_x</p:attrName>
                                          <p:attrName>ppt_y</p:attrName>
                                        </p:attrNameLst>
                                      </p:cBhvr>
                                      <p:rCtr x="39" y="0"/>
                                    </p:animMotion>
                                  </p:childTnLst>
                                </p:cTn>
                              </p:par>
                            </p:childTnLst>
                          </p:cTn>
                        </p:par>
                        <p:par>
                          <p:cTn id="94" fill="hold">
                            <p:stCondLst>
                              <p:cond delay="2700"/>
                            </p:stCondLst>
                            <p:childTnLst>
                              <p:par>
                                <p:cTn id="95" presetID="3" presetClass="entr" presetSubtype="10" fill="hold" grpId="1" nodeType="afterEffect">
                                  <p:stCondLst>
                                    <p:cond delay="0"/>
                                  </p:stCondLst>
                                  <p:childTnLst>
                                    <p:set>
                                      <p:cBhvr>
                                        <p:cTn id="96" dur="1" fill="hold">
                                          <p:stCondLst>
                                            <p:cond delay="0"/>
                                          </p:stCondLst>
                                        </p:cTn>
                                        <p:tgtEl>
                                          <p:spTgt spid="50"/>
                                        </p:tgtEl>
                                        <p:attrNameLst>
                                          <p:attrName>style.visibility</p:attrName>
                                        </p:attrNameLst>
                                      </p:cBhvr>
                                      <p:to>
                                        <p:strVal val="visible"/>
                                      </p:to>
                                    </p:set>
                                    <p:animEffect transition="in" filter="blinds(horizontal)">
                                      <p:cBhvr>
                                        <p:cTn id="97" dur="500"/>
                                        <p:tgtEl>
                                          <p:spTgt spid="50"/>
                                        </p:tgtEl>
                                      </p:cBhvr>
                                    </p:animEffect>
                                  </p:childTnLst>
                                </p:cTn>
                              </p:par>
                            </p:childTnLst>
                          </p:cTn>
                        </p:par>
                        <p:par>
                          <p:cTn id="98" fill="hold">
                            <p:stCondLst>
                              <p:cond delay="3200"/>
                            </p:stCondLst>
                            <p:childTnLst>
                              <p:par>
                                <p:cTn id="99" presetID="2" presetClass="entr" presetSubtype="4" fill="hold" nodeType="afterEffect">
                                  <p:stCondLst>
                                    <p:cond delay="0"/>
                                  </p:stCondLst>
                                  <p:childTnLst>
                                    <p:set>
                                      <p:cBhvr>
                                        <p:cTn id="100" dur="1" fill="hold">
                                          <p:stCondLst>
                                            <p:cond delay="0"/>
                                          </p:stCondLst>
                                        </p:cTn>
                                        <p:tgtEl>
                                          <p:spTgt spid="44"/>
                                        </p:tgtEl>
                                        <p:attrNameLst>
                                          <p:attrName>style.visibility</p:attrName>
                                        </p:attrNameLst>
                                      </p:cBhvr>
                                      <p:to>
                                        <p:strVal val="visible"/>
                                      </p:to>
                                    </p:set>
                                    <p:anim calcmode="lin" valueType="num">
                                      <p:cBhvr additive="base">
                                        <p:cTn id="101" dur="500" fill="hold"/>
                                        <p:tgtEl>
                                          <p:spTgt spid="44"/>
                                        </p:tgtEl>
                                        <p:attrNameLst>
                                          <p:attrName>ppt_x</p:attrName>
                                        </p:attrNameLst>
                                      </p:cBhvr>
                                      <p:tavLst>
                                        <p:tav tm="0">
                                          <p:val>
                                            <p:strVal val="#ppt_x"/>
                                          </p:val>
                                        </p:tav>
                                        <p:tav tm="100000">
                                          <p:val>
                                            <p:strVal val="#ppt_x"/>
                                          </p:val>
                                        </p:tav>
                                      </p:tavLst>
                                    </p:anim>
                                    <p:anim calcmode="lin" valueType="num">
                                      <p:cBhvr additive="base">
                                        <p:cTn id="102" dur="500" fill="hold"/>
                                        <p:tgtEl>
                                          <p:spTgt spid="44"/>
                                        </p:tgtEl>
                                        <p:attrNameLst>
                                          <p:attrName>ppt_y</p:attrName>
                                        </p:attrNameLst>
                                      </p:cBhvr>
                                      <p:tavLst>
                                        <p:tav tm="0">
                                          <p:val>
                                            <p:strVal val="1+#ppt_h/2"/>
                                          </p:val>
                                        </p:tav>
                                        <p:tav tm="100000">
                                          <p:val>
                                            <p:strVal val="#ppt_y"/>
                                          </p:val>
                                        </p:tav>
                                      </p:tavLst>
                                    </p:anim>
                                  </p:childTnLst>
                                  <p:subTnLst>
                                    <p:set>
                                      <p:cBhvr override="childStyle">
                                        <p:cTn dur="1" fill="hold" display="0" masterRel="nextClick" afterEffect="1"/>
                                        <p:tgtEl>
                                          <p:spTgt spid="44"/>
                                        </p:tgtEl>
                                        <p:attrNameLst>
                                          <p:attrName>style.visibility</p:attrName>
                                        </p:attrNameLst>
                                      </p:cBhvr>
                                      <p:to>
                                        <p:strVal val="hidden"/>
                                      </p:to>
                                    </p:set>
                                  </p:subTnLst>
                                </p:cTn>
                              </p:par>
                              <p:par>
                                <p:cTn id="103" presetID="35" presetClass="emph" presetSubtype="0" repeatCount="2000" fill="hold" grpId="0" nodeType="withEffect">
                                  <p:stCondLst>
                                    <p:cond delay="0"/>
                                  </p:stCondLst>
                                  <p:childTnLst>
                                    <p:anim calcmode="discrete" valueType="str">
                                      <p:cBhvr>
                                        <p:cTn id="104" dur="1000" fill="hold"/>
                                        <p:tgtEl>
                                          <p:spTgt spid="50"/>
                                        </p:tgtEl>
                                        <p:attrNameLst>
                                          <p:attrName>style.visibility</p:attrName>
                                        </p:attrNameLst>
                                      </p:cBhvr>
                                      <p:tavLst>
                                        <p:tav tm="0">
                                          <p:val>
                                            <p:strVal val="hidden"/>
                                          </p:val>
                                        </p:tav>
                                        <p:tav tm="50000">
                                          <p:val>
                                            <p:strVal val="visible"/>
                                          </p:val>
                                        </p:tav>
                                      </p:tavLst>
                                    </p:anim>
                                  </p:childTnLst>
                                  <p:subTnLst>
                                    <p:set>
                                      <p:cBhvr override="childStyle">
                                        <p:cTn dur="1" fill="hold" display="0" masterRel="nextClick" afterEffect="1"/>
                                        <p:tgtEl>
                                          <p:spTgt spid="50"/>
                                        </p:tgtEl>
                                        <p:attrNameLst>
                                          <p:attrName>style.visibility</p:attrName>
                                        </p:attrNameLst>
                                      </p:cBhvr>
                                      <p:to>
                                        <p:strVal val="hidden"/>
                                      </p:to>
                                    </p:set>
                                  </p:subTnLst>
                                </p:cTn>
                              </p:par>
                            </p:childTnLst>
                          </p:cTn>
                        </p:par>
                      </p:childTnLst>
                    </p:cTn>
                  </p:par>
                  <p:par>
                    <p:cTn id="105" fill="hold">
                      <p:stCondLst>
                        <p:cond delay="indefinite"/>
                      </p:stCondLst>
                      <p:childTnLst>
                        <p:par>
                          <p:cTn id="106" fill="hold">
                            <p:stCondLst>
                              <p:cond delay="0"/>
                            </p:stCondLst>
                            <p:childTnLst>
                              <p:par>
                                <p:cTn id="107" presetID="0" presetClass="path" presetSubtype="0" accel="50000" decel="50000" fill="hold" nodeType="clickEffect">
                                  <p:stCondLst>
                                    <p:cond delay="0"/>
                                  </p:stCondLst>
                                  <p:childTnLst>
                                    <p:animMotion origin="layout" path="M 0.78262 -0.00219 C 0.82052 -0.01383 0.85841 -0.02547 0.87853 0.00989 C 0.89865 0.04525 0.901 0.12783 0.90347 0.21064 " pathEditMode="relative" ptsTypes="aaA">
                                      <p:cBhvr>
                                        <p:cTn id="108" dur="2000" fill="hold"/>
                                        <p:tgtEl>
                                          <p:spTgt spid="96"/>
                                        </p:tgtEl>
                                        <p:attrNameLst>
                                          <p:attrName>ppt_x</p:attrName>
                                          <p:attrName>ppt_y</p:attrName>
                                        </p:attrNameLst>
                                      </p:cBhvr>
                                    </p:animMotion>
                                  </p:childTnLst>
                                </p:cTn>
                              </p:par>
                              <p:par>
                                <p:cTn id="109" presetID="63" presetClass="path" presetSubtype="0" accel="50000" decel="50000" fill="hold" nodeType="withEffect">
                                  <p:stCondLst>
                                    <p:cond delay="0"/>
                                  </p:stCondLst>
                                  <p:childTnLst>
                                    <p:animMotion origin="layout" path="M 0.79536 -0.00197 L 0.82881 -0.00987 " pathEditMode="relative" rAng="0" ptsTypes="AA">
                                      <p:cBhvr>
                                        <p:cTn id="110" dur="500" fill="hold"/>
                                        <p:tgtEl>
                                          <p:spTgt spid="95"/>
                                        </p:tgtEl>
                                        <p:attrNameLst>
                                          <p:attrName>ppt_x</p:attrName>
                                          <p:attrName>ppt_y</p:attrName>
                                        </p:attrNameLst>
                                      </p:cBhvr>
                                      <p:rCtr x="17" y="-4"/>
                                    </p:animMotion>
                                  </p:childTnLst>
                                </p:cTn>
                              </p:par>
                            </p:childTnLst>
                          </p:cTn>
                        </p:par>
                        <p:par>
                          <p:cTn id="111" fill="hold">
                            <p:stCondLst>
                              <p:cond delay="2000"/>
                            </p:stCondLst>
                            <p:childTnLst>
                              <p:par>
                                <p:cTn id="112" presetID="2" presetClass="entr" presetSubtype="4" fill="hold" nodeType="afterEffect">
                                  <p:stCondLst>
                                    <p:cond delay="0"/>
                                  </p:stCondLst>
                                  <p:childTnLst>
                                    <p:set>
                                      <p:cBhvr>
                                        <p:cTn id="113" dur="1" fill="hold">
                                          <p:stCondLst>
                                            <p:cond delay="0"/>
                                          </p:stCondLst>
                                        </p:cTn>
                                        <p:tgtEl>
                                          <p:spTgt spid="45"/>
                                        </p:tgtEl>
                                        <p:attrNameLst>
                                          <p:attrName>style.visibility</p:attrName>
                                        </p:attrNameLst>
                                      </p:cBhvr>
                                      <p:to>
                                        <p:strVal val="visible"/>
                                      </p:to>
                                    </p:set>
                                    <p:anim calcmode="lin" valueType="num">
                                      <p:cBhvr additive="base">
                                        <p:cTn id="114" dur="500" fill="hold"/>
                                        <p:tgtEl>
                                          <p:spTgt spid="45"/>
                                        </p:tgtEl>
                                        <p:attrNameLst>
                                          <p:attrName>ppt_x</p:attrName>
                                        </p:attrNameLst>
                                      </p:cBhvr>
                                      <p:tavLst>
                                        <p:tav tm="0">
                                          <p:val>
                                            <p:strVal val="#ppt_x"/>
                                          </p:val>
                                        </p:tav>
                                        <p:tav tm="100000">
                                          <p:val>
                                            <p:strVal val="#ppt_x"/>
                                          </p:val>
                                        </p:tav>
                                      </p:tavLst>
                                    </p:anim>
                                    <p:anim calcmode="lin" valueType="num">
                                      <p:cBhvr additive="base">
                                        <p:cTn id="115"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P spid="30" grpId="0"/>
      <p:bldP spid="34" grpId="0"/>
      <p:bldP spid="47" grpId="0" animBg="1"/>
      <p:bldP spid="47" grpId="1" animBg="1"/>
      <p:bldP spid="48" grpId="0" animBg="1"/>
      <p:bldP spid="48" grpId="1" animBg="1"/>
      <p:bldP spid="49" grpId="0" animBg="1"/>
      <p:bldP spid="49" grpId="1" animBg="1"/>
      <p:bldP spid="50" grpId="0" animBg="1"/>
      <p:bldP spid="50" grpId="1" animBg="1"/>
      <p:bldP spid="5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矩形 20"/>
          <p:cNvSpPr/>
          <p:nvPr/>
        </p:nvSpPr>
        <p:spPr>
          <a:xfrm>
            <a:off x="0" y="1459865"/>
            <a:ext cx="12192000" cy="5362575"/>
          </a:xfrm>
          <a:prstGeom prst="rect">
            <a:avLst/>
          </a:prstGeom>
          <a:solidFill>
            <a:srgbClr val="193563"/>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文本框 8"/>
          <p:cNvSpPr txBox="1"/>
          <p:nvPr/>
        </p:nvSpPr>
        <p:spPr>
          <a:xfrm>
            <a:off x="827102" y="5549023"/>
            <a:ext cx="6915706" cy="507831"/>
          </a:xfrm>
          <a:prstGeom prst="rect">
            <a:avLst/>
          </a:prstGeom>
          <a:noFill/>
        </p:spPr>
        <p:txBody>
          <a:bodyPr wrap="square" rtlCol="0">
            <a:spAutoFit/>
          </a:bodyPr>
          <a:lstStyle/>
          <a:p>
            <a:pPr>
              <a:lnSpc>
                <a:spcPct val="150000"/>
              </a:lnSpc>
            </a:pPr>
            <a:r>
              <a:rPr lang="zh-CN" altLang="en-US" b="1" dirty="0" smtClean="0">
                <a:solidFill>
                  <a:schemeClr val="bg1"/>
                </a:solidFill>
                <a:ea typeface="微软雅黑 Light" panose="020B0502040204020203" charset="-122"/>
              </a:rPr>
              <a:t>注：以上数据包含</a:t>
            </a:r>
            <a:r>
              <a:rPr lang="en-US" altLang="zh-CN" b="1" dirty="0" smtClean="0">
                <a:solidFill>
                  <a:schemeClr val="bg1"/>
                </a:solidFill>
                <a:ea typeface="微软雅黑 Light" panose="020B0502040204020203" charset="-122"/>
              </a:rPr>
              <a:t>25</a:t>
            </a:r>
            <a:r>
              <a:rPr lang="zh-CN" altLang="en-US" b="1" dirty="0" smtClean="0">
                <a:solidFill>
                  <a:schemeClr val="bg1"/>
                </a:solidFill>
                <a:ea typeface="微软雅黑 Light" panose="020B0502040204020203" charset="-122"/>
              </a:rPr>
              <a:t>个省界收费站车道数。</a:t>
            </a:r>
            <a:endParaRPr lang="zh-CN" altLang="en-US" b="1" dirty="0">
              <a:solidFill>
                <a:schemeClr val="bg1"/>
              </a:solidFill>
              <a:latin typeface="微软雅黑 Light" panose="020B0502040204020203" charset="-122"/>
              <a:ea typeface="微软雅黑 Light" panose="020B0502040204020203" charset="-122"/>
            </a:endParaRPr>
          </a:p>
        </p:txBody>
      </p:sp>
      <p:graphicFrame>
        <p:nvGraphicFramePr>
          <p:cNvPr id="17" name="表格 16"/>
          <p:cNvGraphicFramePr>
            <a:graphicFrameLocks noGrp="1"/>
          </p:cNvGraphicFramePr>
          <p:nvPr/>
        </p:nvGraphicFramePr>
        <p:xfrm>
          <a:off x="861137" y="2385426"/>
          <a:ext cx="7226422" cy="3133460"/>
        </p:xfrm>
        <a:graphic>
          <a:graphicData uri="http://schemas.openxmlformats.org/drawingml/2006/table">
            <a:tbl>
              <a:tblPr>
                <a:tableStyleId>{5C22544A-7EE6-4342-B048-85BDC9FD1C3A}</a:tableStyleId>
              </a:tblPr>
              <a:tblGrid>
                <a:gridCol w="2225007"/>
                <a:gridCol w="2488600"/>
                <a:gridCol w="837605"/>
                <a:gridCol w="837605"/>
                <a:gridCol w="837605"/>
              </a:tblGrid>
              <a:tr h="463325">
                <a:tc rowSpan="2">
                  <a:txBody>
                    <a:bodyPr/>
                    <a:lstStyle/>
                    <a:p>
                      <a:pPr algn="ctr"/>
                      <a:r>
                        <a:rPr lang="en-US" altLang="zh-CN" b="1" dirty="0" smtClean="0">
                          <a:solidFill>
                            <a:srgbClr val="193563"/>
                          </a:solidFill>
                          <a:ea typeface="微软雅黑 Light" panose="020B0502040204020203" charset="-122"/>
                        </a:rPr>
                        <a:t>ETC</a:t>
                      </a:r>
                      <a:r>
                        <a:rPr lang="zh-CN" altLang="en-US" b="1" dirty="0" smtClean="0">
                          <a:solidFill>
                            <a:srgbClr val="193563"/>
                          </a:solidFill>
                          <a:ea typeface="微软雅黑 Light" panose="020B0502040204020203" charset="-122"/>
                        </a:rPr>
                        <a:t>专用车道（条）</a:t>
                      </a:r>
                      <a:endParaRPr lang="zh-CN" altLang="en-US" b="1" dirty="0">
                        <a:solidFill>
                          <a:srgbClr val="193563"/>
                        </a:solidFill>
                        <a:ea typeface="微软雅黑 Light" panose="020B0502040204020203" charset="-122"/>
                      </a:endParaRPr>
                    </a:p>
                  </a:txBody>
                  <a:tcPr anchor="ctr" anchorCtr="1">
                    <a:solidFill>
                      <a:schemeClr val="accent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b="1" dirty="0" smtClean="0">
                          <a:solidFill>
                            <a:srgbClr val="193563"/>
                          </a:solidFill>
                          <a:ea typeface="微软雅黑 Light" panose="020B0502040204020203" charset="-122"/>
                        </a:rPr>
                        <a:t>ETC</a:t>
                      </a:r>
                      <a:r>
                        <a:rPr lang="zh-CN" altLang="en-US" b="1" dirty="0" smtClean="0">
                          <a:solidFill>
                            <a:srgbClr val="193563"/>
                          </a:solidFill>
                          <a:ea typeface="微软雅黑 Light" panose="020B0502040204020203" charset="-122"/>
                        </a:rPr>
                        <a:t>入口车道（条）</a:t>
                      </a:r>
                      <a:endParaRPr lang="zh-CN" altLang="en-US" b="1" dirty="0" smtClean="0">
                        <a:solidFill>
                          <a:srgbClr val="193563"/>
                        </a:solidFill>
                        <a:ea typeface="微软雅黑 Light" panose="020B0502040204020203" charset="-122"/>
                      </a:endParaRPr>
                    </a:p>
                  </a:txBody>
                  <a:tcPr anchor="ctr" anchorCtr="1">
                    <a:solidFill>
                      <a:schemeClr val="accent1"/>
                    </a:solidFill>
                  </a:tcPr>
                </a:tc>
                <a:tc>
                  <a:txBody>
                    <a:bodyPr/>
                    <a:lstStyle/>
                    <a:p>
                      <a:pPr algn="ctr"/>
                      <a:r>
                        <a:rPr lang="en-US" altLang="zh-CN" b="1" dirty="0" smtClean="0">
                          <a:solidFill>
                            <a:srgbClr val="193563"/>
                          </a:solidFill>
                          <a:ea typeface="微软雅黑 Light" panose="020B0502040204020203" charset="-122"/>
                        </a:rPr>
                        <a:t>300</a:t>
                      </a:r>
                      <a:endParaRPr lang="zh-CN" altLang="en-US" b="1" dirty="0">
                        <a:solidFill>
                          <a:srgbClr val="193563"/>
                        </a:solidFill>
                        <a:ea typeface="微软雅黑 Light" panose="020B0502040204020203" charset="-122"/>
                      </a:endParaRPr>
                    </a:p>
                  </a:txBody>
                  <a:tcPr anchor="ctr" anchorCtr="1">
                    <a:solidFill>
                      <a:schemeClr val="accent1"/>
                    </a:solidFill>
                  </a:tcPr>
                </a:tc>
                <a:tc rowSpan="2">
                  <a:txBody>
                    <a:bodyPr/>
                    <a:lstStyle/>
                    <a:p>
                      <a:pPr algn="ctr"/>
                      <a:r>
                        <a:rPr lang="en-US" altLang="zh-CN" b="1" dirty="0" smtClean="0">
                          <a:solidFill>
                            <a:srgbClr val="193563"/>
                          </a:solidFill>
                          <a:ea typeface="微软雅黑 Light" panose="020B0502040204020203" charset="-122"/>
                        </a:rPr>
                        <a:t>632</a:t>
                      </a:r>
                      <a:endParaRPr lang="zh-CN" altLang="en-US" b="1" dirty="0">
                        <a:solidFill>
                          <a:srgbClr val="193563"/>
                        </a:solidFill>
                        <a:ea typeface="微软雅黑 Light" panose="020B0502040204020203" charset="-122"/>
                      </a:endParaRPr>
                    </a:p>
                  </a:txBody>
                  <a:tcPr anchor="ctr" anchorCtr="1">
                    <a:solidFill>
                      <a:schemeClr val="accent1"/>
                    </a:solidFill>
                  </a:tcPr>
                </a:tc>
                <a:tc rowSpan="6">
                  <a:txBody>
                    <a:bodyPr/>
                    <a:lstStyle/>
                    <a:p>
                      <a:pPr algn="ctr"/>
                      <a:r>
                        <a:rPr lang="en-US" altLang="zh-CN" b="1" dirty="0" smtClean="0">
                          <a:solidFill>
                            <a:srgbClr val="193563"/>
                          </a:solidFill>
                          <a:ea typeface="微软雅黑 Light" panose="020B0502040204020203" charset="-122"/>
                        </a:rPr>
                        <a:t>3153</a:t>
                      </a:r>
                      <a:endParaRPr lang="zh-CN" altLang="en-US" b="1" dirty="0">
                        <a:solidFill>
                          <a:srgbClr val="193563"/>
                        </a:solidFill>
                        <a:ea typeface="微软雅黑 Light" panose="020B0502040204020203" charset="-122"/>
                      </a:endParaRPr>
                    </a:p>
                  </a:txBody>
                  <a:tcPr anchor="ctr" anchorCtr="1">
                    <a:solidFill>
                      <a:schemeClr val="accent6">
                        <a:lumMod val="40000"/>
                        <a:lumOff val="60000"/>
                      </a:schemeClr>
                    </a:solidFill>
                  </a:tcPr>
                </a:tc>
              </a:tr>
              <a:tr h="463325">
                <a:tc vMerge="1">
                  <a:tcPr anchor="ctr" anchorCtr="1">
                    <a:solidFill>
                      <a:schemeClr val="accent6">
                        <a:lumMod val="40000"/>
                        <a:lumOff val="6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b="1" dirty="0" smtClean="0">
                          <a:solidFill>
                            <a:srgbClr val="193563"/>
                          </a:solidFill>
                          <a:ea typeface="微软雅黑 Light" panose="020B0502040204020203" charset="-122"/>
                        </a:rPr>
                        <a:t>ETC</a:t>
                      </a:r>
                      <a:r>
                        <a:rPr lang="zh-CN" altLang="en-US" b="1" dirty="0" smtClean="0">
                          <a:solidFill>
                            <a:srgbClr val="193563"/>
                          </a:solidFill>
                          <a:ea typeface="微软雅黑 Light" panose="020B0502040204020203" charset="-122"/>
                        </a:rPr>
                        <a:t>出口车道（条）</a:t>
                      </a:r>
                      <a:endParaRPr lang="zh-CN" altLang="en-US" b="1" dirty="0" smtClean="0">
                        <a:solidFill>
                          <a:srgbClr val="193563"/>
                        </a:solidFill>
                        <a:ea typeface="微软雅黑 Light" panose="020B0502040204020203" charset="-122"/>
                      </a:endParaRPr>
                    </a:p>
                  </a:txBody>
                  <a:tcPr anchor="ctr" anchorCtr="1">
                    <a:solidFill>
                      <a:schemeClr val="accent1"/>
                    </a:solidFill>
                  </a:tcPr>
                </a:tc>
                <a:tc>
                  <a:txBody>
                    <a:bodyPr/>
                    <a:lstStyle/>
                    <a:p>
                      <a:pPr marL="0" algn="ctr" defTabSz="914400" rtl="0" eaLnBrk="1" latinLnBrk="0" hangingPunct="1"/>
                      <a:r>
                        <a:rPr lang="en-US" altLang="zh-CN" sz="1800" b="1" kern="1200" dirty="0" smtClean="0">
                          <a:solidFill>
                            <a:srgbClr val="193563"/>
                          </a:solidFill>
                          <a:latin typeface="+mn-lt"/>
                          <a:ea typeface="微软雅黑 Light" panose="020B0502040204020203" charset="-122"/>
                          <a:cs typeface="+mn-cs"/>
                        </a:rPr>
                        <a:t>332</a:t>
                      </a:r>
                      <a:endParaRPr lang="zh-CN" altLang="en-US" sz="1800" b="1" kern="1200" dirty="0">
                        <a:solidFill>
                          <a:srgbClr val="193563"/>
                        </a:solidFill>
                        <a:latin typeface="+mn-lt"/>
                        <a:ea typeface="微软雅黑 Light" panose="020B0502040204020203" charset="-122"/>
                        <a:cs typeface="+mn-cs"/>
                      </a:endParaRPr>
                    </a:p>
                  </a:txBody>
                  <a:tcPr anchor="ctr" anchorCtr="1">
                    <a:solidFill>
                      <a:schemeClr val="accent1"/>
                    </a:solidFill>
                  </a:tcPr>
                </a:tc>
                <a:tc vMerge="1">
                  <a:tcPr anchor="ctr" anchorCtr="1">
                    <a:solidFill>
                      <a:schemeClr val="accent6">
                        <a:lumMod val="40000"/>
                        <a:lumOff val="60000"/>
                      </a:schemeClr>
                    </a:solidFill>
                  </a:tcPr>
                </a:tc>
                <a:tc vMerge="1">
                  <a:tcPr anchor="ctr" anchorCtr="1">
                    <a:solidFill>
                      <a:schemeClr val="accent6">
                        <a:lumMod val="40000"/>
                        <a:lumOff val="60000"/>
                      </a:schemeClr>
                    </a:solidFill>
                  </a:tcPr>
                </a:tc>
              </a:tr>
              <a:tr h="463325">
                <a:tc rowSpan="2">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b="1" dirty="0" smtClean="0">
                          <a:solidFill>
                            <a:srgbClr val="193563"/>
                          </a:solidFill>
                          <a:ea typeface="微软雅黑 Light" panose="020B0502040204020203" charset="-122"/>
                        </a:rPr>
                        <a:t>MTC</a:t>
                      </a:r>
                      <a:r>
                        <a:rPr lang="zh-CN" altLang="en-US" b="1" dirty="0" smtClean="0">
                          <a:solidFill>
                            <a:srgbClr val="193563"/>
                          </a:solidFill>
                          <a:ea typeface="微软雅黑 Light" panose="020B0502040204020203" charset="-122"/>
                        </a:rPr>
                        <a:t>车道（条）</a:t>
                      </a:r>
                      <a:endParaRPr lang="zh-CN" altLang="en-US" b="1" dirty="0">
                        <a:solidFill>
                          <a:srgbClr val="193563"/>
                        </a:solidFill>
                        <a:ea typeface="微软雅黑 Light" panose="020B0502040204020203" charset="-122"/>
                      </a:endParaRPr>
                    </a:p>
                  </a:txBody>
                  <a:tcPr anchor="ctr" anchorCtr="1">
                    <a:solidFill>
                      <a:schemeClr val="accent2"/>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b="1" dirty="0" smtClean="0">
                          <a:solidFill>
                            <a:srgbClr val="193563"/>
                          </a:solidFill>
                          <a:ea typeface="微软雅黑 Light" panose="020B0502040204020203" charset="-122"/>
                        </a:rPr>
                        <a:t>MTC</a:t>
                      </a:r>
                      <a:r>
                        <a:rPr lang="zh-CN" altLang="en-US" b="1" dirty="0" smtClean="0">
                          <a:solidFill>
                            <a:srgbClr val="193563"/>
                          </a:solidFill>
                          <a:ea typeface="微软雅黑 Light" panose="020B0502040204020203" charset="-122"/>
                        </a:rPr>
                        <a:t>入口车道（条）</a:t>
                      </a:r>
                      <a:endParaRPr lang="zh-CN" altLang="en-US" b="1" dirty="0">
                        <a:solidFill>
                          <a:srgbClr val="193563"/>
                        </a:solidFill>
                        <a:ea typeface="微软雅黑 Light" panose="020B0502040204020203" charset="-122"/>
                      </a:endParaRPr>
                    </a:p>
                  </a:txBody>
                  <a:tcPr anchor="ctr" anchorCtr="1">
                    <a:solidFill>
                      <a:schemeClr val="accent2"/>
                    </a:solidFill>
                  </a:tcPr>
                </a:tc>
                <a:tc>
                  <a:txBody>
                    <a:bodyPr/>
                    <a:lstStyle/>
                    <a:p>
                      <a:pPr algn="ctr"/>
                      <a:r>
                        <a:rPr lang="en-US" altLang="zh-CN" b="1" dirty="0" smtClean="0">
                          <a:solidFill>
                            <a:srgbClr val="193563"/>
                          </a:solidFill>
                          <a:ea typeface="微软雅黑 Light" panose="020B0502040204020203" charset="-122"/>
                        </a:rPr>
                        <a:t>885</a:t>
                      </a:r>
                      <a:endParaRPr lang="zh-CN" altLang="en-US" b="1" dirty="0">
                        <a:solidFill>
                          <a:srgbClr val="193563"/>
                        </a:solidFill>
                        <a:ea typeface="微软雅黑 Light" panose="020B0502040204020203" charset="-122"/>
                      </a:endParaRPr>
                    </a:p>
                  </a:txBody>
                  <a:tcPr anchor="ctr" anchorCtr="1">
                    <a:solidFill>
                      <a:schemeClr val="accent2"/>
                    </a:solidFill>
                  </a:tcPr>
                </a:tc>
                <a:tc rowSpan="2">
                  <a:txBody>
                    <a:bodyPr/>
                    <a:lstStyle/>
                    <a:p>
                      <a:pPr algn="ctr"/>
                      <a:r>
                        <a:rPr lang="en-US" altLang="zh-CN" b="1" dirty="0" smtClean="0">
                          <a:solidFill>
                            <a:srgbClr val="193563"/>
                          </a:solidFill>
                          <a:ea typeface="微软雅黑 Light" panose="020B0502040204020203" charset="-122"/>
                        </a:rPr>
                        <a:t>2396</a:t>
                      </a:r>
                      <a:endParaRPr lang="zh-CN" altLang="en-US" b="1" dirty="0">
                        <a:solidFill>
                          <a:srgbClr val="193563"/>
                        </a:solidFill>
                        <a:ea typeface="微软雅黑 Light" panose="020B0502040204020203" charset="-122"/>
                      </a:endParaRPr>
                    </a:p>
                  </a:txBody>
                  <a:tcPr anchor="ctr" anchorCtr="1">
                    <a:solidFill>
                      <a:schemeClr val="accent2"/>
                    </a:solidFill>
                  </a:tcPr>
                </a:tc>
                <a:tc vMerge="1">
                  <a:tcPr anchor="ctr" anchorCtr="1">
                    <a:solidFill>
                      <a:schemeClr val="accent4">
                        <a:lumMod val="20000"/>
                        <a:lumOff val="80000"/>
                      </a:schemeClr>
                    </a:solidFill>
                  </a:tcPr>
                </a:tc>
              </a:tr>
              <a:tr h="463325">
                <a:tc vMerge="1">
                  <a:tcPr anchor="ctr" anchorCtr="1">
                    <a:solidFill>
                      <a:schemeClr val="accent4">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b="1" dirty="0" smtClean="0">
                          <a:solidFill>
                            <a:srgbClr val="193563"/>
                          </a:solidFill>
                          <a:ea typeface="微软雅黑 Light" panose="020B0502040204020203" charset="-122"/>
                        </a:rPr>
                        <a:t>MTC</a:t>
                      </a:r>
                      <a:r>
                        <a:rPr lang="zh-CN" altLang="en-US" b="1" dirty="0" smtClean="0">
                          <a:solidFill>
                            <a:srgbClr val="193563"/>
                          </a:solidFill>
                          <a:ea typeface="微软雅黑 Light" panose="020B0502040204020203" charset="-122"/>
                        </a:rPr>
                        <a:t>出口车道（条）</a:t>
                      </a:r>
                      <a:endParaRPr lang="zh-CN" altLang="en-US" sz="1800" b="1" kern="1200" dirty="0">
                        <a:solidFill>
                          <a:srgbClr val="193563"/>
                        </a:solidFill>
                        <a:latin typeface="+mn-lt"/>
                        <a:ea typeface="微软雅黑 Light" panose="020B0502040204020203" charset="-122"/>
                        <a:cs typeface="+mn-cs"/>
                      </a:endParaRPr>
                    </a:p>
                  </a:txBody>
                  <a:tcPr anchor="ctr" anchorCtr="1">
                    <a:solidFill>
                      <a:schemeClr val="accent2"/>
                    </a:solidFill>
                  </a:tcPr>
                </a:tc>
                <a:tc>
                  <a:txBody>
                    <a:bodyPr/>
                    <a:lstStyle/>
                    <a:p>
                      <a:pPr algn="ctr"/>
                      <a:r>
                        <a:rPr lang="en-US" altLang="zh-CN" b="1" dirty="0" smtClean="0">
                          <a:solidFill>
                            <a:srgbClr val="193563"/>
                          </a:solidFill>
                          <a:ea typeface="微软雅黑 Light" panose="020B0502040204020203" charset="-122"/>
                        </a:rPr>
                        <a:t>1511</a:t>
                      </a:r>
                      <a:endParaRPr lang="zh-CN" altLang="en-US" b="1" dirty="0">
                        <a:solidFill>
                          <a:srgbClr val="193563"/>
                        </a:solidFill>
                        <a:ea typeface="微软雅黑 Light" panose="020B0502040204020203" charset="-122"/>
                      </a:endParaRPr>
                    </a:p>
                  </a:txBody>
                  <a:tcPr anchor="ctr" anchorCtr="1">
                    <a:solidFill>
                      <a:schemeClr val="accent2"/>
                    </a:solidFill>
                  </a:tcPr>
                </a:tc>
                <a:tc vMerge="1">
                  <a:tcPr anchor="ctr" anchorCtr="1">
                    <a:solidFill>
                      <a:schemeClr val="accent4">
                        <a:lumMod val="20000"/>
                        <a:lumOff val="80000"/>
                      </a:schemeClr>
                    </a:solidFill>
                  </a:tcPr>
                </a:tc>
                <a:tc vMerge="1">
                  <a:tcPr anchor="ctr" anchorCtr="1">
                    <a:solidFill>
                      <a:schemeClr val="accent4">
                        <a:lumMod val="20000"/>
                        <a:lumOff val="80000"/>
                      </a:schemeClr>
                    </a:solidFill>
                  </a:tcPr>
                </a:tc>
              </a:tr>
              <a:tr h="610521">
                <a:tc rowSpan="2">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b="1" dirty="0" smtClean="0">
                          <a:solidFill>
                            <a:srgbClr val="193563"/>
                          </a:solidFill>
                          <a:ea typeface="微软雅黑 Light" panose="020B0502040204020203" charset="-122"/>
                        </a:rPr>
                        <a:t>ETC/MTC</a:t>
                      </a:r>
                      <a:r>
                        <a:rPr lang="zh-CN" altLang="en-US" b="1" dirty="0" smtClean="0">
                          <a:solidFill>
                            <a:srgbClr val="193563"/>
                          </a:solidFill>
                          <a:ea typeface="微软雅黑 Light" panose="020B0502040204020203" charset="-122"/>
                        </a:rPr>
                        <a:t>混合车道（条）</a:t>
                      </a:r>
                      <a:endParaRPr lang="zh-CN" altLang="en-US" b="1" dirty="0" smtClean="0">
                        <a:solidFill>
                          <a:srgbClr val="193563"/>
                        </a:solidFill>
                        <a:ea typeface="微软雅黑 Light" panose="020B0502040204020203" charset="-122"/>
                      </a:endParaRPr>
                    </a:p>
                  </a:txBody>
                  <a:tcPr anchor="ctr" anchorCtr="1">
                    <a:solidFill>
                      <a:schemeClr val="accent3"/>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b="1" dirty="0" smtClean="0">
                          <a:solidFill>
                            <a:srgbClr val="193563"/>
                          </a:solidFill>
                          <a:ea typeface="微软雅黑 Light" panose="020B0502040204020203" charset="-122"/>
                        </a:rPr>
                        <a:t>ETC/MTC</a:t>
                      </a:r>
                      <a:r>
                        <a:rPr lang="zh-CN" altLang="en-US" b="1" dirty="0" smtClean="0">
                          <a:solidFill>
                            <a:srgbClr val="193563"/>
                          </a:solidFill>
                          <a:ea typeface="微软雅黑 Light" panose="020B0502040204020203" charset="-122"/>
                        </a:rPr>
                        <a:t>入口车道（条）</a:t>
                      </a:r>
                      <a:endParaRPr lang="zh-CN" altLang="en-US" b="1" dirty="0">
                        <a:solidFill>
                          <a:srgbClr val="193563"/>
                        </a:solidFill>
                        <a:ea typeface="微软雅黑 Light" panose="020B0502040204020203" charset="-122"/>
                      </a:endParaRPr>
                    </a:p>
                  </a:txBody>
                  <a:tcPr anchor="ctr" anchorCtr="1">
                    <a:solidFill>
                      <a:schemeClr val="accent3"/>
                    </a:solidFill>
                  </a:tcPr>
                </a:tc>
                <a:tc>
                  <a:txBody>
                    <a:bodyPr/>
                    <a:lstStyle/>
                    <a:p>
                      <a:pPr algn="ctr"/>
                      <a:r>
                        <a:rPr lang="en-US" altLang="zh-CN" b="1" dirty="0" smtClean="0">
                          <a:solidFill>
                            <a:srgbClr val="193563"/>
                          </a:solidFill>
                          <a:ea typeface="微软雅黑 Light" panose="020B0502040204020203" charset="-122"/>
                        </a:rPr>
                        <a:t>66</a:t>
                      </a:r>
                      <a:endParaRPr lang="zh-CN" altLang="en-US" b="1" dirty="0">
                        <a:solidFill>
                          <a:srgbClr val="193563"/>
                        </a:solidFill>
                        <a:ea typeface="微软雅黑 Light" panose="020B0502040204020203" charset="-122"/>
                      </a:endParaRPr>
                    </a:p>
                  </a:txBody>
                  <a:tcPr anchor="ctr" anchorCtr="1">
                    <a:solidFill>
                      <a:schemeClr val="accent3"/>
                    </a:solidFill>
                  </a:tcPr>
                </a:tc>
                <a:tc rowSpan="2">
                  <a:txBody>
                    <a:bodyPr/>
                    <a:lstStyle/>
                    <a:p>
                      <a:pPr algn="ctr"/>
                      <a:r>
                        <a:rPr lang="en-US" altLang="zh-CN" b="1" dirty="0" smtClean="0">
                          <a:solidFill>
                            <a:srgbClr val="193563"/>
                          </a:solidFill>
                          <a:ea typeface="微软雅黑 Light" panose="020B0502040204020203" charset="-122"/>
                        </a:rPr>
                        <a:t>125</a:t>
                      </a:r>
                      <a:endParaRPr lang="zh-CN" altLang="en-US" b="1" dirty="0">
                        <a:solidFill>
                          <a:srgbClr val="193563"/>
                        </a:solidFill>
                        <a:ea typeface="微软雅黑 Light" panose="020B0502040204020203" charset="-122"/>
                      </a:endParaRPr>
                    </a:p>
                  </a:txBody>
                  <a:tcPr anchor="ctr" anchorCtr="1">
                    <a:solidFill>
                      <a:schemeClr val="accent3"/>
                    </a:solidFill>
                  </a:tcPr>
                </a:tc>
                <a:tc vMerge="1">
                  <a:tcPr anchor="ctr" anchorCtr="1">
                    <a:solidFill>
                      <a:schemeClr val="accent1">
                        <a:lumMod val="40000"/>
                        <a:lumOff val="60000"/>
                      </a:schemeClr>
                    </a:solidFill>
                  </a:tcPr>
                </a:tc>
              </a:tr>
              <a:tr h="610521">
                <a:tc vMerge="1">
                  <a:tcPr anchor="ctr" anchorCtr="1">
                    <a:solidFill>
                      <a:schemeClr val="accent1">
                        <a:lumMod val="40000"/>
                        <a:lumOff val="6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b="1" dirty="0" smtClean="0">
                          <a:solidFill>
                            <a:srgbClr val="193563"/>
                          </a:solidFill>
                          <a:ea typeface="微软雅黑 Light" panose="020B0502040204020203" charset="-122"/>
                        </a:rPr>
                        <a:t>ETC/MTC</a:t>
                      </a:r>
                      <a:r>
                        <a:rPr lang="zh-CN" altLang="en-US" b="1" dirty="0" smtClean="0">
                          <a:solidFill>
                            <a:srgbClr val="193563"/>
                          </a:solidFill>
                          <a:ea typeface="微软雅黑 Light" panose="020B0502040204020203" charset="-122"/>
                        </a:rPr>
                        <a:t>出口车道（条）</a:t>
                      </a:r>
                      <a:endParaRPr lang="zh-CN" altLang="en-US" sz="1800" b="1" kern="1200" dirty="0">
                        <a:solidFill>
                          <a:srgbClr val="193563"/>
                        </a:solidFill>
                        <a:latin typeface="+mn-lt"/>
                        <a:ea typeface="微软雅黑 Light" panose="020B0502040204020203" charset="-122"/>
                        <a:cs typeface="+mn-cs"/>
                      </a:endParaRPr>
                    </a:p>
                  </a:txBody>
                  <a:tcPr anchor="ctr" anchorCtr="1">
                    <a:solidFill>
                      <a:schemeClr val="accent3"/>
                    </a:solidFill>
                  </a:tcPr>
                </a:tc>
                <a:tc>
                  <a:txBody>
                    <a:bodyPr/>
                    <a:lstStyle/>
                    <a:p>
                      <a:pPr algn="ctr"/>
                      <a:r>
                        <a:rPr lang="en-US" altLang="zh-CN" b="1" dirty="0" smtClean="0">
                          <a:solidFill>
                            <a:srgbClr val="193563"/>
                          </a:solidFill>
                          <a:ea typeface="微软雅黑 Light" panose="020B0502040204020203" charset="-122"/>
                        </a:rPr>
                        <a:t>59</a:t>
                      </a:r>
                      <a:endParaRPr lang="zh-CN" altLang="en-US" b="1" dirty="0">
                        <a:solidFill>
                          <a:srgbClr val="193563"/>
                        </a:solidFill>
                        <a:ea typeface="微软雅黑 Light" panose="020B0502040204020203" charset="-122"/>
                      </a:endParaRPr>
                    </a:p>
                  </a:txBody>
                  <a:tcPr anchor="ctr" anchorCtr="1">
                    <a:solidFill>
                      <a:schemeClr val="accent3"/>
                    </a:solidFill>
                  </a:tcPr>
                </a:tc>
                <a:tc vMerge="1">
                  <a:tcPr anchor="ctr" anchorCtr="1">
                    <a:solidFill>
                      <a:schemeClr val="accent1">
                        <a:lumMod val="40000"/>
                        <a:lumOff val="60000"/>
                      </a:schemeClr>
                    </a:solidFill>
                  </a:tcPr>
                </a:tc>
                <a:tc vMerge="1">
                  <a:tcPr anchor="ctr" anchorCtr="1">
                    <a:solidFill>
                      <a:schemeClr val="accent1">
                        <a:lumMod val="40000"/>
                        <a:lumOff val="60000"/>
                      </a:schemeClr>
                    </a:solidFill>
                  </a:tcPr>
                </a:tc>
              </a:tr>
            </a:tbl>
          </a:graphicData>
        </a:graphic>
      </p:graphicFrame>
      <p:sp>
        <p:nvSpPr>
          <p:cNvPr id="15" name="文本框 8"/>
          <p:cNvSpPr txBox="1"/>
          <p:nvPr/>
        </p:nvSpPr>
        <p:spPr>
          <a:xfrm>
            <a:off x="914399" y="1668000"/>
            <a:ext cx="9484964" cy="553998"/>
          </a:xfrm>
          <a:prstGeom prst="rect">
            <a:avLst/>
          </a:prstGeom>
          <a:noFill/>
        </p:spPr>
        <p:txBody>
          <a:bodyPr wrap="square" rtlCol="0">
            <a:spAutoFit/>
          </a:bodyPr>
          <a:lstStyle/>
          <a:p>
            <a:pPr>
              <a:lnSpc>
                <a:spcPct val="150000"/>
              </a:lnSpc>
            </a:pPr>
            <a:r>
              <a:rPr lang="zh-CN" altLang="en-US" sz="2000" b="1" dirty="0" smtClean="0">
                <a:solidFill>
                  <a:schemeClr val="bg1"/>
                </a:solidFill>
                <a:ea typeface="微软雅黑 Light" panose="020B0502040204020203" charset="-122"/>
              </a:rPr>
              <a:t>目前，全省累计建成收费站</a:t>
            </a:r>
            <a:r>
              <a:rPr lang="en-US" altLang="zh-CN" sz="2000" b="1" dirty="0" smtClean="0">
                <a:solidFill>
                  <a:schemeClr val="bg1"/>
                </a:solidFill>
                <a:ea typeface="微软雅黑 Light" panose="020B0502040204020203" charset="-122"/>
              </a:rPr>
              <a:t>341</a:t>
            </a:r>
            <a:r>
              <a:rPr lang="zh-CN" altLang="en-US" sz="2000" b="1" dirty="0" smtClean="0">
                <a:solidFill>
                  <a:schemeClr val="bg1"/>
                </a:solidFill>
                <a:ea typeface="微软雅黑 Light" panose="020B0502040204020203" charset="-122"/>
              </a:rPr>
              <a:t>个， 其中主线收费站</a:t>
            </a:r>
            <a:r>
              <a:rPr lang="en-US" altLang="zh-CN" sz="2000" b="1" dirty="0" smtClean="0">
                <a:solidFill>
                  <a:schemeClr val="bg1"/>
                </a:solidFill>
                <a:ea typeface="微软雅黑 Light" panose="020B0502040204020203" charset="-122"/>
              </a:rPr>
              <a:t>25</a:t>
            </a:r>
            <a:r>
              <a:rPr lang="zh-CN" altLang="en-US" sz="2000" b="1" dirty="0" smtClean="0">
                <a:solidFill>
                  <a:schemeClr val="bg1"/>
                </a:solidFill>
                <a:ea typeface="微软雅黑 Light" panose="020B0502040204020203" charset="-122"/>
              </a:rPr>
              <a:t>个。现有车道数详见下表。</a:t>
            </a:r>
            <a:endParaRPr lang="zh-CN" altLang="en-US" sz="2000" b="1" dirty="0">
              <a:solidFill>
                <a:schemeClr val="bg1"/>
              </a:solidFill>
              <a:latin typeface="微软雅黑 Light" panose="020B0502040204020203" charset="-122"/>
              <a:ea typeface="微软雅黑 Light" panose="020B0502040204020203" charset="-122"/>
            </a:endParaRPr>
          </a:p>
        </p:txBody>
      </p:sp>
      <p:graphicFrame>
        <p:nvGraphicFramePr>
          <p:cNvPr id="11" name="图表 10"/>
          <p:cNvGraphicFramePr/>
          <p:nvPr/>
        </p:nvGraphicFramePr>
        <p:xfrm>
          <a:off x="8034291" y="2494625"/>
          <a:ext cx="4495060" cy="2911875"/>
        </p:xfrm>
        <a:graphic>
          <a:graphicData uri="http://schemas.openxmlformats.org/drawingml/2006/chart">
            <c:chart xmlns:c="http://schemas.openxmlformats.org/drawingml/2006/chart" xmlns:r="http://schemas.openxmlformats.org/officeDocument/2006/relationships" r:id="rId1"/>
          </a:graphicData>
        </a:graphic>
      </p:graphicFrame>
      <p:grpSp>
        <p:nvGrpSpPr>
          <p:cNvPr id="6" name="组合 11"/>
          <p:cNvGrpSpPr/>
          <p:nvPr/>
        </p:nvGrpSpPr>
        <p:grpSpPr>
          <a:xfrm>
            <a:off x="0" y="212785"/>
            <a:ext cx="3857607" cy="523220"/>
            <a:chOff x="0" y="220990"/>
            <a:chExt cx="3857607" cy="523220"/>
          </a:xfrm>
        </p:grpSpPr>
        <p:sp>
          <p:nvSpPr>
            <p:cNvPr id="13" name="燕尾形 2"/>
            <p:cNvSpPr/>
            <p:nvPr/>
          </p:nvSpPr>
          <p:spPr>
            <a:xfrm>
              <a:off x="335059" y="294640"/>
              <a:ext cx="302371" cy="375920"/>
            </a:xfrm>
            <a:prstGeom prst="chevron">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逐浪细阁体" panose="03000509000000000000" pitchFamily="65" charset="-122"/>
                <a:ea typeface="微软雅黑 Light" panose="020B0502040204020203" charset="-122"/>
                <a:sym typeface="逐浪细阁体" panose="03000509000000000000" pitchFamily="65" charset="-122"/>
              </a:endParaRPr>
            </a:p>
          </p:txBody>
        </p:sp>
        <p:sp>
          <p:nvSpPr>
            <p:cNvPr id="5" name="燕尾形 3"/>
            <p:cNvSpPr/>
            <p:nvPr/>
          </p:nvSpPr>
          <p:spPr>
            <a:xfrm>
              <a:off x="578181" y="294640"/>
              <a:ext cx="302371" cy="375920"/>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逐浪细阁体" panose="03000509000000000000" pitchFamily="65" charset="-122"/>
                <a:ea typeface="微软雅黑 Light" panose="020B0502040204020203" charset="-122"/>
                <a:sym typeface="逐浪细阁体" panose="03000509000000000000" pitchFamily="65" charset="-122"/>
              </a:endParaRPr>
            </a:p>
          </p:txBody>
        </p:sp>
        <p:sp>
          <p:nvSpPr>
            <p:cNvPr id="7" name="五边形 4"/>
            <p:cNvSpPr/>
            <p:nvPr/>
          </p:nvSpPr>
          <p:spPr>
            <a:xfrm>
              <a:off x="0" y="294640"/>
              <a:ext cx="416781" cy="375920"/>
            </a:xfrm>
            <a:prstGeom prst="homePlat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逐浪细阁体" panose="03000509000000000000" pitchFamily="65" charset="-122"/>
                <a:ea typeface="微软雅黑 Light" panose="020B0502040204020203" charset="-122"/>
                <a:sym typeface="逐浪细阁体" panose="03000509000000000000" pitchFamily="65" charset="-122"/>
              </a:endParaRPr>
            </a:p>
          </p:txBody>
        </p:sp>
        <p:sp>
          <p:nvSpPr>
            <p:cNvPr id="16" name="文本框 15"/>
            <p:cNvSpPr txBox="1"/>
            <p:nvPr/>
          </p:nvSpPr>
          <p:spPr>
            <a:xfrm>
              <a:off x="972489" y="220990"/>
              <a:ext cx="2885118" cy="523220"/>
            </a:xfrm>
            <a:prstGeom prst="rect">
              <a:avLst/>
            </a:prstGeom>
            <a:noFill/>
          </p:spPr>
          <p:txBody>
            <a:bodyPr wrap="square" rtlCol="0">
              <a:spAutoFit/>
            </a:bodyPr>
            <a:lstStyle/>
            <a:p>
              <a:r>
                <a:rPr lang="zh-CN" altLang="en-US" sz="2800" dirty="0" smtClean="0">
                  <a:solidFill>
                    <a:schemeClr val="tx1">
                      <a:lumMod val="65000"/>
                      <a:lumOff val="3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逐浪细阁体" panose="03000509000000000000" pitchFamily="65" charset="-122"/>
                </a:rPr>
                <a:t>总体技术方案</a:t>
              </a:r>
              <a:endParaRPr lang="zh-CN" altLang="en-US" sz="2800" dirty="0">
                <a:solidFill>
                  <a:schemeClr val="tx1">
                    <a:lumMod val="65000"/>
                    <a:lumOff val="3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逐浪细阁体" panose="03000509000000000000" pitchFamily="65" charset="-122"/>
              </a:endParaRPr>
            </a:p>
          </p:txBody>
        </p:sp>
      </p:grpSp>
      <p:sp>
        <p:nvSpPr>
          <p:cNvPr id="8" name="Content Placeholder 2"/>
          <p:cNvSpPr txBox="1"/>
          <p:nvPr/>
        </p:nvSpPr>
        <p:spPr>
          <a:xfrm>
            <a:off x="416657" y="662470"/>
            <a:ext cx="4967523" cy="648072"/>
          </a:xfrm>
          <a:prstGeom prst="rect">
            <a:avLst/>
          </a:prstGeom>
        </p:spPr>
        <p:txBody>
          <a:bodyPr vert="horz" lIns="96435" tIns="48218" rIns="96435" bIns="48218" rtlCol="0" anchor="t">
            <a:no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just">
              <a:lnSpc>
                <a:spcPct val="150000"/>
              </a:lnSpc>
              <a:spcBef>
                <a:spcPts val="0"/>
              </a:spcBef>
              <a:spcAft>
                <a:spcPts val="0"/>
              </a:spcAft>
            </a:pPr>
            <a:r>
              <a:rPr lang="zh-CN" sz="2400" b="1" dirty="0">
                <a:solidFill>
                  <a:schemeClr val="tx1">
                    <a:lumMod val="75000"/>
                    <a:lumOff val="2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收费车道改造</a:t>
            </a:r>
            <a:endParaRPr lang="zh-CN" sz="2400" b="1" dirty="0">
              <a:solidFill>
                <a:schemeClr val="tx1">
                  <a:lumMod val="75000"/>
                  <a:lumOff val="2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endParaRPr>
          </a:p>
        </p:txBody>
      </p:sp>
    </p:spTree>
  </p:cSld>
  <p:clrMapOvr>
    <a:masterClrMapping/>
  </p:clrMapOvr>
  <p:transition spd="med" advTm="2000"/>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矩形 20"/>
          <p:cNvSpPr/>
          <p:nvPr/>
        </p:nvSpPr>
        <p:spPr>
          <a:xfrm>
            <a:off x="0" y="1311275"/>
            <a:ext cx="12192000" cy="5546725"/>
          </a:xfrm>
          <a:prstGeom prst="rect">
            <a:avLst/>
          </a:prstGeom>
          <a:solidFill>
            <a:srgbClr val="193563"/>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文本框 8"/>
          <p:cNvSpPr txBox="1"/>
          <p:nvPr/>
        </p:nvSpPr>
        <p:spPr>
          <a:xfrm>
            <a:off x="1111187" y="5566778"/>
            <a:ext cx="6915706" cy="507831"/>
          </a:xfrm>
          <a:prstGeom prst="rect">
            <a:avLst/>
          </a:prstGeom>
          <a:noFill/>
        </p:spPr>
        <p:txBody>
          <a:bodyPr wrap="square" rtlCol="0">
            <a:spAutoFit/>
          </a:bodyPr>
          <a:lstStyle/>
          <a:p>
            <a:pPr>
              <a:lnSpc>
                <a:spcPct val="150000"/>
              </a:lnSpc>
            </a:pPr>
            <a:r>
              <a:rPr lang="zh-CN" altLang="en-US" b="1" dirty="0" smtClean="0">
                <a:solidFill>
                  <a:schemeClr val="bg1"/>
                </a:solidFill>
                <a:ea typeface="微软雅黑 Light" panose="020B0502040204020203" charset="-122"/>
              </a:rPr>
              <a:t>注：以上数据不包含</a:t>
            </a:r>
            <a:r>
              <a:rPr lang="en-US" altLang="zh-CN" b="1" dirty="0" smtClean="0">
                <a:solidFill>
                  <a:schemeClr val="bg1"/>
                </a:solidFill>
                <a:ea typeface="微软雅黑 Light" panose="020B0502040204020203" charset="-122"/>
              </a:rPr>
              <a:t>25</a:t>
            </a:r>
            <a:r>
              <a:rPr lang="zh-CN" altLang="en-US" b="1" dirty="0" smtClean="0">
                <a:solidFill>
                  <a:schemeClr val="bg1"/>
                </a:solidFill>
                <a:ea typeface="微软雅黑 Light" panose="020B0502040204020203" charset="-122"/>
              </a:rPr>
              <a:t>个省界收费站车道数。</a:t>
            </a:r>
            <a:endParaRPr lang="zh-CN" altLang="en-US" b="1" dirty="0">
              <a:solidFill>
                <a:schemeClr val="bg1"/>
              </a:solidFill>
              <a:latin typeface="微软雅黑 Light" panose="020B0502040204020203" charset="-122"/>
              <a:ea typeface="微软雅黑 Light" panose="020B0502040204020203" charset="-122"/>
            </a:endParaRPr>
          </a:p>
        </p:txBody>
      </p:sp>
      <p:graphicFrame>
        <p:nvGraphicFramePr>
          <p:cNvPr id="17" name="表格 16"/>
          <p:cNvGraphicFramePr>
            <a:graphicFrameLocks noGrp="1"/>
          </p:cNvGraphicFramePr>
          <p:nvPr/>
        </p:nvGraphicFramePr>
        <p:xfrm>
          <a:off x="1145223" y="2429814"/>
          <a:ext cx="7226422" cy="3133460"/>
        </p:xfrm>
        <a:graphic>
          <a:graphicData uri="http://schemas.openxmlformats.org/drawingml/2006/table">
            <a:tbl>
              <a:tblPr>
                <a:tableStyleId>{5C22544A-7EE6-4342-B048-85BDC9FD1C3A}</a:tableStyleId>
              </a:tblPr>
              <a:tblGrid>
                <a:gridCol w="2225007"/>
                <a:gridCol w="2488600"/>
                <a:gridCol w="837605"/>
                <a:gridCol w="837605"/>
                <a:gridCol w="837605"/>
              </a:tblGrid>
              <a:tr h="463325">
                <a:tc rowSpan="2">
                  <a:txBody>
                    <a:bodyPr/>
                    <a:lstStyle/>
                    <a:p>
                      <a:pPr algn="ctr"/>
                      <a:r>
                        <a:rPr lang="en-US" altLang="zh-CN" b="1" dirty="0" smtClean="0">
                          <a:solidFill>
                            <a:srgbClr val="193563"/>
                          </a:solidFill>
                          <a:ea typeface="微软雅黑 Light" panose="020B0502040204020203" charset="-122"/>
                        </a:rPr>
                        <a:t>ETC</a:t>
                      </a:r>
                      <a:r>
                        <a:rPr lang="zh-CN" altLang="en-US" b="1" dirty="0" smtClean="0">
                          <a:solidFill>
                            <a:srgbClr val="193563"/>
                          </a:solidFill>
                          <a:ea typeface="微软雅黑 Light" panose="020B0502040204020203" charset="-122"/>
                        </a:rPr>
                        <a:t>专用车道（条）</a:t>
                      </a:r>
                      <a:endParaRPr lang="zh-CN" altLang="en-US" b="1" dirty="0">
                        <a:solidFill>
                          <a:srgbClr val="193563"/>
                        </a:solidFill>
                        <a:ea typeface="微软雅黑 Light" panose="020B0502040204020203" charset="-122"/>
                      </a:endParaRPr>
                    </a:p>
                  </a:txBody>
                  <a:tcPr anchor="ctr" anchorCtr="1">
                    <a:solidFill>
                      <a:schemeClr val="accent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b="1" dirty="0" smtClean="0">
                          <a:solidFill>
                            <a:srgbClr val="193563"/>
                          </a:solidFill>
                          <a:ea typeface="微软雅黑 Light" panose="020B0502040204020203" charset="-122"/>
                        </a:rPr>
                        <a:t>ETC</a:t>
                      </a:r>
                      <a:r>
                        <a:rPr lang="zh-CN" altLang="en-US" b="1" dirty="0" smtClean="0">
                          <a:solidFill>
                            <a:srgbClr val="193563"/>
                          </a:solidFill>
                          <a:ea typeface="微软雅黑 Light" panose="020B0502040204020203" charset="-122"/>
                        </a:rPr>
                        <a:t>入口车道（条）</a:t>
                      </a:r>
                      <a:endParaRPr lang="zh-CN" altLang="en-US" b="1" dirty="0" smtClean="0">
                        <a:solidFill>
                          <a:srgbClr val="193563"/>
                        </a:solidFill>
                        <a:ea typeface="微软雅黑 Light" panose="020B0502040204020203" charset="-122"/>
                      </a:endParaRPr>
                    </a:p>
                  </a:txBody>
                  <a:tcPr anchor="ctr" anchorCtr="1">
                    <a:solidFill>
                      <a:schemeClr val="accent1"/>
                    </a:solidFill>
                  </a:tcPr>
                </a:tc>
                <a:tc>
                  <a:txBody>
                    <a:bodyPr/>
                    <a:lstStyle/>
                    <a:p>
                      <a:pPr algn="ctr"/>
                      <a:r>
                        <a:rPr lang="en-US" altLang="zh-CN" b="1" dirty="0" smtClean="0">
                          <a:solidFill>
                            <a:srgbClr val="193563"/>
                          </a:solidFill>
                          <a:ea typeface="微软雅黑 Light" panose="020B0502040204020203" charset="-122"/>
                        </a:rPr>
                        <a:t>268</a:t>
                      </a:r>
                      <a:endParaRPr lang="zh-CN" altLang="en-US" b="1" dirty="0">
                        <a:solidFill>
                          <a:srgbClr val="193563"/>
                        </a:solidFill>
                        <a:ea typeface="微软雅黑 Light" panose="020B0502040204020203" charset="-122"/>
                      </a:endParaRPr>
                    </a:p>
                  </a:txBody>
                  <a:tcPr anchor="ctr" anchorCtr="1">
                    <a:solidFill>
                      <a:schemeClr val="accent1"/>
                    </a:solidFill>
                  </a:tcPr>
                </a:tc>
                <a:tc rowSpan="2">
                  <a:txBody>
                    <a:bodyPr/>
                    <a:lstStyle/>
                    <a:p>
                      <a:pPr algn="ctr"/>
                      <a:r>
                        <a:rPr lang="en-US" altLang="zh-CN" b="1" dirty="0" smtClean="0">
                          <a:solidFill>
                            <a:srgbClr val="193563"/>
                          </a:solidFill>
                          <a:ea typeface="微软雅黑 Light" panose="020B0502040204020203" charset="-122"/>
                        </a:rPr>
                        <a:t>564</a:t>
                      </a:r>
                      <a:endParaRPr lang="zh-CN" altLang="en-US" b="1" dirty="0">
                        <a:solidFill>
                          <a:srgbClr val="193563"/>
                        </a:solidFill>
                        <a:ea typeface="微软雅黑 Light" panose="020B0502040204020203" charset="-122"/>
                      </a:endParaRPr>
                    </a:p>
                  </a:txBody>
                  <a:tcPr anchor="ctr" anchorCtr="1">
                    <a:solidFill>
                      <a:schemeClr val="accent1"/>
                    </a:solidFill>
                  </a:tcPr>
                </a:tc>
                <a:tc rowSpan="6">
                  <a:txBody>
                    <a:bodyPr/>
                    <a:lstStyle/>
                    <a:p>
                      <a:pPr algn="ctr"/>
                      <a:r>
                        <a:rPr lang="en-US" altLang="zh-CN" b="1" dirty="0" smtClean="0">
                          <a:solidFill>
                            <a:srgbClr val="193563"/>
                          </a:solidFill>
                          <a:ea typeface="微软雅黑 Light" panose="020B0502040204020203" charset="-122"/>
                        </a:rPr>
                        <a:t>2693</a:t>
                      </a:r>
                      <a:endParaRPr lang="zh-CN" altLang="en-US" b="1" dirty="0">
                        <a:solidFill>
                          <a:srgbClr val="193563"/>
                        </a:solidFill>
                        <a:ea typeface="微软雅黑 Light" panose="020B0502040204020203" charset="-122"/>
                      </a:endParaRPr>
                    </a:p>
                  </a:txBody>
                  <a:tcPr anchor="ctr" anchorCtr="1">
                    <a:solidFill>
                      <a:schemeClr val="accent6">
                        <a:lumMod val="40000"/>
                        <a:lumOff val="60000"/>
                      </a:schemeClr>
                    </a:solidFill>
                  </a:tcPr>
                </a:tc>
              </a:tr>
              <a:tr h="463325">
                <a:tc vMerge="1">
                  <a:tcPr anchor="ctr" anchorCtr="1">
                    <a:solidFill>
                      <a:schemeClr val="accent6">
                        <a:lumMod val="40000"/>
                        <a:lumOff val="6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b="1" dirty="0" smtClean="0">
                          <a:solidFill>
                            <a:srgbClr val="193563"/>
                          </a:solidFill>
                          <a:ea typeface="微软雅黑 Light" panose="020B0502040204020203" charset="-122"/>
                        </a:rPr>
                        <a:t>ETC</a:t>
                      </a:r>
                      <a:r>
                        <a:rPr lang="zh-CN" altLang="en-US" b="1" dirty="0" smtClean="0">
                          <a:solidFill>
                            <a:srgbClr val="193563"/>
                          </a:solidFill>
                          <a:ea typeface="微软雅黑 Light" panose="020B0502040204020203" charset="-122"/>
                        </a:rPr>
                        <a:t>出口车道（条）</a:t>
                      </a:r>
                      <a:endParaRPr lang="zh-CN" altLang="en-US" b="1" dirty="0" smtClean="0">
                        <a:solidFill>
                          <a:srgbClr val="193563"/>
                        </a:solidFill>
                        <a:ea typeface="微软雅黑 Light" panose="020B0502040204020203" charset="-122"/>
                      </a:endParaRPr>
                    </a:p>
                  </a:txBody>
                  <a:tcPr anchor="ctr" anchorCtr="1">
                    <a:solidFill>
                      <a:schemeClr val="accent1"/>
                    </a:solidFill>
                  </a:tcPr>
                </a:tc>
                <a:tc>
                  <a:txBody>
                    <a:bodyPr/>
                    <a:lstStyle/>
                    <a:p>
                      <a:pPr marL="0" algn="ctr" defTabSz="914400" rtl="0" eaLnBrk="1" latinLnBrk="0" hangingPunct="1"/>
                      <a:r>
                        <a:rPr lang="en-US" altLang="zh-CN" sz="1800" b="1" kern="1200" dirty="0" smtClean="0">
                          <a:solidFill>
                            <a:srgbClr val="193563"/>
                          </a:solidFill>
                          <a:latin typeface="+mn-lt"/>
                          <a:ea typeface="微软雅黑 Light" panose="020B0502040204020203" charset="-122"/>
                          <a:cs typeface="+mn-cs"/>
                        </a:rPr>
                        <a:t>296</a:t>
                      </a:r>
                      <a:endParaRPr lang="zh-CN" altLang="en-US" sz="1800" b="1" kern="1200" dirty="0">
                        <a:solidFill>
                          <a:srgbClr val="193563"/>
                        </a:solidFill>
                        <a:latin typeface="+mn-lt"/>
                        <a:ea typeface="微软雅黑 Light" panose="020B0502040204020203" charset="-122"/>
                        <a:cs typeface="+mn-cs"/>
                      </a:endParaRPr>
                    </a:p>
                  </a:txBody>
                  <a:tcPr anchor="ctr" anchorCtr="1">
                    <a:solidFill>
                      <a:schemeClr val="accent1"/>
                    </a:solidFill>
                  </a:tcPr>
                </a:tc>
                <a:tc vMerge="1">
                  <a:tcPr anchor="ctr" anchorCtr="1">
                    <a:solidFill>
                      <a:schemeClr val="accent6">
                        <a:lumMod val="40000"/>
                        <a:lumOff val="60000"/>
                      </a:schemeClr>
                    </a:solidFill>
                  </a:tcPr>
                </a:tc>
                <a:tc vMerge="1">
                  <a:tcPr anchor="ctr" anchorCtr="1">
                    <a:solidFill>
                      <a:schemeClr val="accent6">
                        <a:lumMod val="40000"/>
                        <a:lumOff val="60000"/>
                      </a:schemeClr>
                    </a:solidFill>
                  </a:tcPr>
                </a:tc>
              </a:tr>
              <a:tr h="463325">
                <a:tc rowSpan="2">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b="1" dirty="0" smtClean="0">
                          <a:solidFill>
                            <a:srgbClr val="193563"/>
                          </a:solidFill>
                          <a:ea typeface="微软雅黑 Light" panose="020B0502040204020203" charset="-122"/>
                        </a:rPr>
                        <a:t>MTC</a:t>
                      </a:r>
                      <a:r>
                        <a:rPr lang="zh-CN" altLang="en-US" b="1" dirty="0" smtClean="0">
                          <a:solidFill>
                            <a:srgbClr val="193563"/>
                          </a:solidFill>
                          <a:ea typeface="微软雅黑 Light" panose="020B0502040204020203" charset="-122"/>
                        </a:rPr>
                        <a:t>车道（条）</a:t>
                      </a:r>
                      <a:endParaRPr lang="zh-CN" altLang="en-US" b="1" dirty="0">
                        <a:solidFill>
                          <a:srgbClr val="193563"/>
                        </a:solidFill>
                        <a:ea typeface="微软雅黑 Light" panose="020B0502040204020203" charset="-122"/>
                      </a:endParaRPr>
                    </a:p>
                  </a:txBody>
                  <a:tcPr anchor="ctr" anchorCtr="1">
                    <a:solidFill>
                      <a:schemeClr val="accent2"/>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b="1" dirty="0" smtClean="0">
                          <a:solidFill>
                            <a:srgbClr val="193563"/>
                          </a:solidFill>
                          <a:ea typeface="微软雅黑 Light" panose="020B0502040204020203" charset="-122"/>
                        </a:rPr>
                        <a:t>MTC</a:t>
                      </a:r>
                      <a:r>
                        <a:rPr lang="zh-CN" altLang="en-US" b="1" dirty="0" smtClean="0">
                          <a:solidFill>
                            <a:srgbClr val="193563"/>
                          </a:solidFill>
                          <a:ea typeface="微软雅黑 Light" panose="020B0502040204020203" charset="-122"/>
                        </a:rPr>
                        <a:t>入口车道（条）</a:t>
                      </a:r>
                      <a:endParaRPr lang="zh-CN" altLang="en-US" b="1" dirty="0">
                        <a:solidFill>
                          <a:srgbClr val="193563"/>
                        </a:solidFill>
                        <a:ea typeface="微软雅黑 Light" panose="020B0502040204020203" charset="-122"/>
                      </a:endParaRPr>
                    </a:p>
                  </a:txBody>
                  <a:tcPr anchor="ctr" anchorCtr="1">
                    <a:solidFill>
                      <a:schemeClr val="accent2"/>
                    </a:solidFill>
                  </a:tcPr>
                </a:tc>
                <a:tc>
                  <a:txBody>
                    <a:bodyPr/>
                    <a:lstStyle/>
                    <a:p>
                      <a:pPr algn="ctr"/>
                      <a:r>
                        <a:rPr lang="en-US" altLang="zh-CN" b="1" dirty="0" smtClean="0">
                          <a:solidFill>
                            <a:srgbClr val="193563"/>
                          </a:solidFill>
                          <a:ea typeface="微软雅黑 Light" panose="020B0502040204020203" charset="-122"/>
                        </a:rPr>
                        <a:t>743</a:t>
                      </a:r>
                      <a:endParaRPr lang="zh-CN" altLang="en-US" b="1" dirty="0">
                        <a:solidFill>
                          <a:srgbClr val="193563"/>
                        </a:solidFill>
                        <a:ea typeface="微软雅黑 Light" panose="020B0502040204020203" charset="-122"/>
                      </a:endParaRPr>
                    </a:p>
                  </a:txBody>
                  <a:tcPr anchor="ctr" anchorCtr="1">
                    <a:solidFill>
                      <a:schemeClr val="accent2"/>
                    </a:solidFill>
                  </a:tcPr>
                </a:tc>
                <a:tc rowSpan="2">
                  <a:txBody>
                    <a:bodyPr/>
                    <a:lstStyle/>
                    <a:p>
                      <a:pPr algn="ctr"/>
                      <a:r>
                        <a:rPr lang="en-US" altLang="zh-CN" b="1" dirty="0" smtClean="0">
                          <a:solidFill>
                            <a:srgbClr val="193563"/>
                          </a:solidFill>
                          <a:ea typeface="微软雅黑 Light" panose="020B0502040204020203" charset="-122"/>
                        </a:rPr>
                        <a:t>2019</a:t>
                      </a:r>
                      <a:endParaRPr lang="zh-CN" altLang="en-US" b="1" dirty="0">
                        <a:solidFill>
                          <a:srgbClr val="193563"/>
                        </a:solidFill>
                        <a:ea typeface="微软雅黑 Light" panose="020B0502040204020203" charset="-122"/>
                      </a:endParaRPr>
                    </a:p>
                  </a:txBody>
                  <a:tcPr anchor="ctr" anchorCtr="1">
                    <a:solidFill>
                      <a:schemeClr val="accent2"/>
                    </a:solidFill>
                  </a:tcPr>
                </a:tc>
                <a:tc vMerge="1">
                  <a:tcPr anchor="ctr" anchorCtr="1">
                    <a:solidFill>
                      <a:schemeClr val="accent4">
                        <a:lumMod val="20000"/>
                        <a:lumOff val="80000"/>
                      </a:schemeClr>
                    </a:solidFill>
                  </a:tcPr>
                </a:tc>
              </a:tr>
              <a:tr h="463325">
                <a:tc vMerge="1">
                  <a:tcPr anchor="ctr" anchorCtr="1">
                    <a:solidFill>
                      <a:schemeClr val="accent4">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b="1" dirty="0" smtClean="0">
                          <a:solidFill>
                            <a:srgbClr val="193563"/>
                          </a:solidFill>
                          <a:ea typeface="微软雅黑 Light" panose="020B0502040204020203" charset="-122"/>
                        </a:rPr>
                        <a:t>MTC</a:t>
                      </a:r>
                      <a:r>
                        <a:rPr lang="zh-CN" altLang="en-US" b="1" dirty="0" smtClean="0">
                          <a:solidFill>
                            <a:srgbClr val="193563"/>
                          </a:solidFill>
                          <a:ea typeface="微软雅黑 Light" panose="020B0502040204020203" charset="-122"/>
                        </a:rPr>
                        <a:t>出口车道（条）</a:t>
                      </a:r>
                      <a:endParaRPr lang="zh-CN" altLang="en-US" sz="1800" b="1" kern="1200" dirty="0">
                        <a:solidFill>
                          <a:srgbClr val="193563"/>
                        </a:solidFill>
                        <a:latin typeface="+mn-lt"/>
                        <a:ea typeface="微软雅黑 Light" panose="020B0502040204020203" charset="-122"/>
                        <a:cs typeface="+mn-cs"/>
                      </a:endParaRPr>
                    </a:p>
                  </a:txBody>
                  <a:tcPr anchor="ctr" anchorCtr="1">
                    <a:solidFill>
                      <a:schemeClr val="accent2"/>
                    </a:solidFill>
                  </a:tcPr>
                </a:tc>
                <a:tc>
                  <a:txBody>
                    <a:bodyPr/>
                    <a:lstStyle/>
                    <a:p>
                      <a:pPr algn="ctr"/>
                      <a:r>
                        <a:rPr lang="en-US" altLang="zh-CN" b="1" dirty="0" smtClean="0">
                          <a:solidFill>
                            <a:srgbClr val="193563"/>
                          </a:solidFill>
                          <a:ea typeface="微软雅黑 Light" panose="020B0502040204020203" charset="-122"/>
                        </a:rPr>
                        <a:t>1276</a:t>
                      </a:r>
                      <a:endParaRPr lang="zh-CN" altLang="en-US" b="1" dirty="0">
                        <a:solidFill>
                          <a:srgbClr val="193563"/>
                        </a:solidFill>
                        <a:ea typeface="微软雅黑 Light" panose="020B0502040204020203" charset="-122"/>
                      </a:endParaRPr>
                    </a:p>
                  </a:txBody>
                  <a:tcPr anchor="ctr" anchorCtr="1">
                    <a:solidFill>
                      <a:schemeClr val="accent2"/>
                    </a:solidFill>
                  </a:tcPr>
                </a:tc>
                <a:tc vMerge="1">
                  <a:tcPr anchor="ctr" anchorCtr="1">
                    <a:solidFill>
                      <a:schemeClr val="accent4">
                        <a:lumMod val="20000"/>
                        <a:lumOff val="80000"/>
                      </a:schemeClr>
                    </a:solidFill>
                  </a:tcPr>
                </a:tc>
                <a:tc vMerge="1">
                  <a:tcPr anchor="ctr" anchorCtr="1">
                    <a:solidFill>
                      <a:schemeClr val="accent4">
                        <a:lumMod val="20000"/>
                        <a:lumOff val="80000"/>
                      </a:schemeClr>
                    </a:solidFill>
                  </a:tcPr>
                </a:tc>
              </a:tr>
              <a:tr h="610521">
                <a:tc rowSpan="2">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b="1" dirty="0" smtClean="0">
                          <a:solidFill>
                            <a:srgbClr val="193563"/>
                          </a:solidFill>
                          <a:ea typeface="微软雅黑 Light" panose="020B0502040204020203" charset="-122"/>
                        </a:rPr>
                        <a:t>ETC/MTC</a:t>
                      </a:r>
                      <a:r>
                        <a:rPr lang="zh-CN" altLang="en-US" b="1" dirty="0" smtClean="0">
                          <a:solidFill>
                            <a:srgbClr val="193563"/>
                          </a:solidFill>
                          <a:ea typeface="微软雅黑 Light" panose="020B0502040204020203" charset="-122"/>
                        </a:rPr>
                        <a:t>混合车道（条）</a:t>
                      </a:r>
                      <a:endParaRPr lang="zh-CN" altLang="en-US" b="1" dirty="0" smtClean="0">
                        <a:solidFill>
                          <a:srgbClr val="193563"/>
                        </a:solidFill>
                        <a:ea typeface="微软雅黑 Light" panose="020B0502040204020203" charset="-122"/>
                      </a:endParaRPr>
                    </a:p>
                  </a:txBody>
                  <a:tcPr anchor="ctr" anchorCtr="1">
                    <a:solidFill>
                      <a:schemeClr val="accent3"/>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b="1" dirty="0" smtClean="0">
                          <a:solidFill>
                            <a:srgbClr val="193563"/>
                          </a:solidFill>
                          <a:ea typeface="微软雅黑 Light" panose="020B0502040204020203" charset="-122"/>
                        </a:rPr>
                        <a:t>ETC/MTC</a:t>
                      </a:r>
                      <a:r>
                        <a:rPr lang="zh-CN" altLang="en-US" b="1" dirty="0" smtClean="0">
                          <a:solidFill>
                            <a:srgbClr val="193563"/>
                          </a:solidFill>
                          <a:ea typeface="微软雅黑 Light" panose="020B0502040204020203" charset="-122"/>
                        </a:rPr>
                        <a:t>入口车道（条）</a:t>
                      </a:r>
                      <a:endParaRPr lang="zh-CN" altLang="en-US" b="1" dirty="0">
                        <a:solidFill>
                          <a:srgbClr val="193563"/>
                        </a:solidFill>
                        <a:ea typeface="微软雅黑 Light" panose="020B0502040204020203" charset="-122"/>
                      </a:endParaRPr>
                    </a:p>
                  </a:txBody>
                  <a:tcPr anchor="ctr" anchorCtr="1">
                    <a:solidFill>
                      <a:schemeClr val="accent3"/>
                    </a:solidFill>
                  </a:tcPr>
                </a:tc>
                <a:tc>
                  <a:txBody>
                    <a:bodyPr/>
                    <a:lstStyle/>
                    <a:p>
                      <a:pPr algn="ctr"/>
                      <a:r>
                        <a:rPr lang="en-US" altLang="zh-CN" b="1" dirty="0" smtClean="0">
                          <a:solidFill>
                            <a:srgbClr val="193563"/>
                          </a:solidFill>
                          <a:ea typeface="微软雅黑 Light" panose="020B0502040204020203" charset="-122"/>
                        </a:rPr>
                        <a:t>59</a:t>
                      </a:r>
                      <a:endParaRPr lang="zh-CN" altLang="en-US" b="1" dirty="0">
                        <a:solidFill>
                          <a:srgbClr val="193563"/>
                        </a:solidFill>
                        <a:ea typeface="微软雅黑 Light" panose="020B0502040204020203" charset="-122"/>
                      </a:endParaRPr>
                    </a:p>
                  </a:txBody>
                  <a:tcPr anchor="ctr" anchorCtr="1">
                    <a:solidFill>
                      <a:schemeClr val="accent3"/>
                    </a:solidFill>
                  </a:tcPr>
                </a:tc>
                <a:tc rowSpan="2">
                  <a:txBody>
                    <a:bodyPr/>
                    <a:lstStyle/>
                    <a:p>
                      <a:pPr algn="ctr"/>
                      <a:r>
                        <a:rPr lang="en-US" altLang="zh-CN" b="1" dirty="0" smtClean="0">
                          <a:solidFill>
                            <a:srgbClr val="193563"/>
                          </a:solidFill>
                          <a:ea typeface="微软雅黑 Light" panose="020B0502040204020203" charset="-122"/>
                        </a:rPr>
                        <a:t>110</a:t>
                      </a:r>
                      <a:endParaRPr lang="zh-CN" altLang="en-US" b="1" dirty="0">
                        <a:solidFill>
                          <a:srgbClr val="193563"/>
                        </a:solidFill>
                        <a:ea typeface="微软雅黑 Light" panose="020B0502040204020203" charset="-122"/>
                      </a:endParaRPr>
                    </a:p>
                  </a:txBody>
                  <a:tcPr anchor="ctr" anchorCtr="1">
                    <a:solidFill>
                      <a:schemeClr val="accent3"/>
                    </a:solidFill>
                  </a:tcPr>
                </a:tc>
                <a:tc vMerge="1">
                  <a:tcPr anchor="ctr" anchorCtr="1">
                    <a:solidFill>
                      <a:schemeClr val="accent1">
                        <a:lumMod val="40000"/>
                        <a:lumOff val="60000"/>
                      </a:schemeClr>
                    </a:solidFill>
                  </a:tcPr>
                </a:tc>
              </a:tr>
              <a:tr h="610521">
                <a:tc vMerge="1">
                  <a:tcPr anchor="ctr" anchorCtr="1">
                    <a:solidFill>
                      <a:schemeClr val="accent1">
                        <a:lumMod val="40000"/>
                        <a:lumOff val="6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b="1" dirty="0" smtClean="0">
                          <a:solidFill>
                            <a:srgbClr val="193563"/>
                          </a:solidFill>
                          <a:ea typeface="微软雅黑 Light" panose="020B0502040204020203" charset="-122"/>
                        </a:rPr>
                        <a:t>ETC/MTC</a:t>
                      </a:r>
                      <a:r>
                        <a:rPr lang="zh-CN" altLang="en-US" b="1" dirty="0" smtClean="0">
                          <a:solidFill>
                            <a:srgbClr val="193563"/>
                          </a:solidFill>
                          <a:ea typeface="微软雅黑 Light" panose="020B0502040204020203" charset="-122"/>
                        </a:rPr>
                        <a:t>出口车道（条）</a:t>
                      </a:r>
                      <a:endParaRPr lang="zh-CN" altLang="en-US" sz="1800" b="1" kern="1200" dirty="0">
                        <a:solidFill>
                          <a:srgbClr val="193563"/>
                        </a:solidFill>
                        <a:latin typeface="+mn-lt"/>
                        <a:ea typeface="微软雅黑 Light" panose="020B0502040204020203" charset="-122"/>
                        <a:cs typeface="+mn-cs"/>
                      </a:endParaRPr>
                    </a:p>
                  </a:txBody>
                  <a:tcPr anchor="ctr" anchorCtr="1">
                    <a:solidFill>
                      <a:schemeClr val="accent3"/>
                    </a:solidFill>
                  </a:tcPr>
                </a:tc>
                <a:tc>
                  <a:txBody>
                    <a:bodyPr/>
                    <a:lstStyle/>
                    <a:p>
                      <a:pPr algn="ctr"/>
                      <a:r>
                        <a:rPr lang="en-US" altLang="zh-CN" b="1" dirty="0" smtClean="0">
                          <a:solidFill>
                            <a:srgbClr val="193563"/>
                          </a:solidFill>
                          <a:ea typeface="微软雅黑 Light" panose="020B0502040204020203" charset="-122"/>
                        </a:rPr>
                        <a:t>51</a:t>
                      </a:r>
                      <a:endParaRPr lang="zh-CN" altLang="en-US" b="1" dirty="0">
                        <a:solidFill>
                          <a:srgbClr val="193563"/>
                        </a:solidFill>
                        <a:ea typeface="微软雅黑 Light" panose="020B0502040204020203" charset="-122"/>
                      </a:endParaRPr>
                    </a:p>
                  </a:txBody>
                  <a:tcPr anchor="ctr" anchorCtr="1">
                    <a:solidFill>
                      <a:schemeClr val="accent3"/>
                    </a:solidFill>
                  </a:tcPr>
                </a:tc>
                <a:tc vMerge="1">
                  <a:tcPr anchor="ctr" anchorCtr="1">
                    <a:solidFill>
                      <a:schemeClr val="accent1">
                        <a:lumMod val="40000"/>
                        <a:lumOff val="60000"/>
                      </a:schemeClr>
                    </a:solidFill>
                  </a:tcPr>
                </a:tc>
                <a:tc vMerge="1">
                  <a:tcPr anchor="ctr" anchorCtr="1">
                    <a:solidFill>
                      <a:schemeClr val="accent1">
                        <a:lumMod val="40000"/>
                        <a:lumOff val="60000"/>
                      </a:schemeClr>
                    </a:solidFill>
                  </a:tcPr>
                </a:tc>
              </a:tr>
            </a:tbl>
          </a:graphicData>
        </a:graphic>
      </p:graphicFrame>
      <p:sp>
        <p:nvSpPr>
          <p:cNvPr id="15" name="文本框 8"/>
          <p:cNvSpPr txBox="1"/>
          <p:nvPr/>
        </p:nvSpPr>
        <p:spPr>
          <a:xfrm>
            <a:off x="1109708" y="1712388"/>
            <a:ext cx="9484964" cy="553998"/>
          </a:xfrm>
          <a:prstGeom prst="rect">
            <a:avLst/>
          </a:prstGeom>
          <a:noFill/>
        </p:spPr>
        <p:txBody>
          <a:bodyPr wrap="square" rtlCol="0">
            <a:spAutoFit/>
          </a:bodyPr>
          <a:lstStyle/>
          <a:p>
            <a:pPr>
              <a:lnSpc>
                <a:spcPct val="150000"/>
              </a:lnSpc>
            </a:pPr>
            <a:r>
              <a:rPr lang="zh-CN" altLang="en-US" sz="2000" b="1" dirty="0" smtClean="0">
                <a:solidFill>
                  <a:schemeClr val="bg1"/>
                </a:solidFill>
                <a:ea typeface="微软雅黑 Light" panose="020B0502040204020203" charset="-122"/>
              </a:rPr>
              <a:t>除去</a:t>
            </a:r>
            <a:r>
              <a:rPr lang="en-US" altLang="zh-CN" sz="2000" b="1" dirty="0" smtClean="0">
                <a:solidFill>
                  <a:schemeClr val="bg1"/>
                </a:solidFill>
                <a:ea typeface="微软雅黑 Light" panose="020B0502040204020203" charset="-122"/>
              </a:rPr>
              <a:t>25</a:t>
            </a:r>
            <a:r>
              <a:rPr lang="zh-CN" altLang="en-US" sz="2000" b="1" dirty="0" smtClean="0">
                <a:solidFill>
                  <a:schemeClr val="bg1"/>
                </a:solidFill>
                <a:ea typeface="微软雅黑 Light" panose="020B0502040204020203" charset="-122"/>
              </a:rPr>
              <a:t>个主线收费站共</a:t>
            </a:r>
            <a:r>
              <a:rPr lang="en-US" altLang="zh-CN" sz="2000" b="1" dirty="0" smtClean="0">
                <a:solidFill>
                  <a:schemeClr val="bg1"/>
                </a:solidFill>
                <a:ea typeface="微软雅黑 Light" panose="020B0502040204020203" charset="-122"/>
              </a:rPr>
              <a:t>460</a:t>
            </a:r>
            <a:r>
              <a:rPr lang="zh-CN" altLang="en-US" sz="2000" b="1" dirty="0" smtClean="0">
                <a:solidFill>
                  <a:schemeClr val="bg1"/>
                </a:solidFill>
                <a:ea typeface="微软雅黑 Light" panose="020B0502040204020203" charset="-122"/>
              </a:rPr>
              <a:t>条收费车道，现有</a:t>
            </a:r>
            <a:r>
              <a:rPr lang="en-US" altLang="zh-CN" sz="2000" b="1" dirty="0" smtClean="0">
                <a:solidFill>
                  <a:schemeClr val="bg1"/>
                </a:solidFill>
                <a:ea typeface="微软雅黑 Light" panose="020B0502040204020203" charset="-122"/>
              </a:rPr>
              <a:t>316</a:t>
            </a:r>
            <a:r>
              <a:rPr lang="zh-CN" altLang="en-US" sz="2000" b="1" dirty="0" smtClean="0">
                <a:solidFill>
                  <a:schemeClr val="bg1"/>
                </a:solidFill>
                <a:ea typeface="微软雅黑 Light" panose="020B0502040204020203" charset="-122"/>
              </a:rPr>
              <a:t>个匝道收费站车道总数详见下表。</a:t>
            </a:r>
            <a:endParaRPr lang="zh-CN" altLang="en-US" sz="2000" b="1" dirty="0">
              <a:solidFill>
                <a:schemeClr val="bg1"/>
              </a:solidFill>
              <a:latin typeface="微软雅黑 Light" panose="020B0502040204020203" charset="-122"/>
              <a:ea typeface="微软雅黑 Light" panose="020B0502040204020203" charset="-122"/>
            </a:endParaRPr>
          </a:p>
        </p:txBody>
      </p:sp>
      <p:graphicFrame>
        <p:nvGraphicFramePr>
          <p:cNvPr id="10" name="图表 9"/>
          <p:cNvGraphicFramePr/>
          <p:nvPr/>
        </p:nvGraphicFramePr>
        <p:xfrm>
          <a:off x="8034291" y="2494625"/>
          <a:ext cx="4495060" cy="2911875"/>
        </p:xfrm>
        <a:graphic>
          <a:graphicData uri="http://schemas.openxmlformats.org/drawingml/2006/chart">
            <c:chart xmlns:c="http://schemas.openxmlformats.org/drawingml/2006/chart" xmlns:r="http://schemas.openxmlformats.org/officeDocument/2006/relationships" r:id="rId1"/>
          </a:graphicData>
        </a:graphic>
      </p:graphicFrame>
      <p:grpSp>
        <p:nvGrpSpPr>
          <p:cNvPr id="6" name="组合 11"/>
          <p:cNvGrpSpPr/>
          <p:nvPr/>
        </p:nvGrpSpPr>
        <p:grpSpPr>
          <a:xfrm>
            <a:off x="0" y="212785"/>
            <a:ext cx="3857607" cy="523220"/>
            <a:chOff x="0" y="220990"/>
            <a:chExt cx="3857607" cy="523220"/>
          </a:xfrm>
        </p:grpSpPr>
        <p:sp>
          <p:nvSpPr>
            <p:cNvPr id="13" name="燕尾形 2"/>
            <p:cNvSpPr/>
            <p:nvPr/>
          </p:nvSpPr>
          <p:spPr>
            <a:xfrm>
              <a:off x="335059" y="294640"/>
              <a:ext cx="302371" cy="375920"/>
            </a:xfrm>
            <a:prstGeom prst="chevron">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逐浪细阁体" panose="03000509000000000000" pitchFamily="65" charset="-122"/>
                <a:ea typeface="微软雅黑 Light" panose="020B0502040204020203" charset="-122"/>
                <a:sym typeface="逐浪细阁体" panose="03000509000000000000" pitchFamily="65" charset="-122"/>
              </a:endParaRPr>
            </a:p>
          </p:txBody>
        </p:sp>
        <p:sp>
          <p:nvSpPr>
            <p:cNvPr id="5" name="燕尾形 3"/>
            <p:cNvSpPr/>
            <p:nvPr/>
          </p:nvSpPr>
          <p:spPr>
            <a:xfrm>
              <a:off x="578181" y="294640"/>
              <a:ext cx="302371" cy="375920"/>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逐浪细阁体" panose="03000509000000000000" pitchFamily="65" charset="-122"/>
                <a:ea typeface="微软雅黑 Light" panose="020B0502040204020203" charset="-122"/>
                <a:sym typeface="逐浪细阁体" panose="03000509000000000000" pitchFamily="65" charset="-122"/>
              </a:endParaRPr>
            </a:p>
          </p:txBody>
        </p:sp>
        <p:sp>
          <p:nvSpPr>
            <p:cNvPr id="7" name="五边形 4"/>
            <p:cNvSpPr/>
            <p:nvPr/>
          </p:nvSpPr>
          <p:spPr>
            <a:xfrm>
              <a:off x="0" y="294640"/>
              <a:ext cx="416781" cy="375920"/>
            </a:xfrm>
            <a:prstGeom prst="homePlat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逐浪细阁体" panose="03000509000000000000" pitchFamily="65" charset="-122"/>
                <a:ea typeface="微软雅黑 Light" panose="020B0502040204020203" charset="-122"/>
                <a:sym typeface="逐浪细阁体" panose="03000509000000000000" pitchFamily="65" charset="-122"/>
              </a:endParaRPr>
            </a:p>
          </p:txBody>
        </p:sp>
        <p:sp>
          <p:nvSpPr>
            <p:cNvPr id="16" name="文本框 15"/>
            <p:cNvSpPr txBox="1"/>
            <p:nvPr/>
          </p:nvSpPr>
          <p:spPr>
            <a:xfrm>
              <a:off x="972489" y="220990"/>
              <a:ext cx="2885118" cy="523220"/>
            </a:xfrm>
            <a:prstGeom prst="rect">
              <a:avLst/>
            </a:prstGeom>
            <a:noFill/>
          </p:spPr>
          <p:txBody>
            <a:bodyPr wrap="square" rtlCol="0">
              <a:spAutoFit/>
            </a:bodyPr>
            <a:lstStyle/>
            <a:p>
              <a:r>
                <a:rPr lang="zh-CN" altLang="en-US" sz="2800" dirty="0" smtClean="0">
                  <a:solidFill>
                    <a:schemeClr val="tx1">
                      <a:lumMod val="65000"/>
                      <a:lumOff val="3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逐浪细阁体" panose="03000509000000000000" pitchFamily="65" charset="-122"/>
                </a:rPr>
                <a:t>总体技术方案</a:t>
              </a:r>
              <a:endParaRPr lang="zh-CN" altLang="en-US" sz="2800" dirty="0">
                <a:solidFill>
                  <a:schemeClr val="tx1">
                    <a:lumMod val="65000"/>
                    <a:lumOff val="3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逐浪细阁体" panose="03000509000000000000" pitchFamily="65" charset="-122"/>
              </a:endParaRPr>
            </a:p>
          </p:txBody>
        </p:sp>
      </p:grpSp>
      <p:sp>
        <p:nvSpPr>
          <p:cNvPr id="8" name="Content Placeholder 2"/>
          <p:cNvSpPr txBox="1"/>
          <p:nvPr/>
        </p:nvSpPr>
        <p:spPr>
          <a:xfrm>
            <a:off x="416657" y="662470"/>
            <a:ext cx="4967523" cy="648072"/>
          </a:xfrm>
          <a:prstGeom prst="rect">
            <a:avLst/>
          </a:prstGeom>
        </p:spPr>
        <p:txBody>
          <a:bodyPr vert="horz" lIns="96435" tIns="48218" rIns="96435" bIns="48218" rtlCol="0" anchor="t">
            <a:no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just">
              <a:lnSpc>
                <a:spcPct val="150000"/>
              </a:lnSpc>
              <a:spcBef>
                <a:spcPts val="0"/>
              </a:spcBef>
              <a:spcAft>
                <a:spcPts val="0"/>
              </a:spcAft>
            </a:pPr>
            <a:r>
              <a:rPr lang="zh-CN" sz="2400" b="1" dirty="0">
                <a:solidFill>
                  <a:schemeClr val="tx1">
                    <a:lumMod val="75000"/>
                    <a:lumOff val="2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收费车道改造</a:t>
            </a:r>
            <a:endParaRPr lang="zh-CN" sz="2400" b="1" dirty="0">
              <a:solidFill>
                <a:schemeClr val="tx1">
                  <a:lumMod val="75000"/>
                  <a:lumOff val="2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endParaRPr>
          </a:p>
        </p:txBody>
      </p:sp>
    </p:spTree>
  </p:cSld>
  <p:clrMapOvr>
    <a:masterClrMapping/>
  </p:clrMapOvr>
  <p:transition spd="med" advTm="2000"/>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矩形 20"/>
          <p:cNvSpPr/>
          <p:nvPr/>
        </p:nvSpPr>
        <p:spPr>
          <a:xfrm>
            <a:off x="0" y="1310005"/>
            <a:ext cx="12192000" cy="5547995"/>
          </a:xfrm>
          <a:prstGeom prst="rect">
            <a:avLst/>
          </a:prstGeom>
          <a:solidFill>
            <a:srgbClr val="193563"/>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文本框 8"/>
          <p:cNvSpPr txBox="1"/>
          <p:nvPr/>
        </p:nvSpPr>
        <p:spPr>
          <a:xfrm>
            <a:off x="849106" y="1192576"/>
            <a:ext cx="10546672" cy="1938020"/>
          </a:xfrm>
          <a:prstGeom prst="rect">
            <a:avLst/>
          </a:prstGeom>
          <a:noFill/>
        </p:spPr>
        <p:txBody>
          <a:bodyPr wrap="square" rtlCol="0">
            <a:spAutoFit/>
          </a:bodyPr>
          <a:lstStyle/>
          <a:p>
            <a:pPr indent="457200">
              <a:lnSpc>
                <a:spcPct val="150000"/>
              </a:lnSpc>
            </a:pPr>
            <a:r>
              <a:rPr lang="zh-CN" altLang="en-US" sz="2000" b="1" dirty="0" smtClean="0">
                <a:solidFill>
                  <a:schemeClr val="bg1"/>
                </a:solidFill>
                <a:ea typeface="微软雅黑 Light" panose="020B0502040204020203" charset="-122"/>
              </a:rPr>
              <a:t>车道改造方案</a:t>
            </a:r>
            <a:endParaRPr lang="en-US" altLang="zh-CN" sz="2000" b="1" dirty="0" smtClean="0">
              <a:solidFill>
                <a:schemeClr val="bg1"/>
              </a:solidFill>
              <a:ea typeface="微软雅黑 Light" panose="020B0502040204020203" charset="-122"/>
            </a:endParaRPr>
          </a:p>
          <a:p>
            <a:pPr indent="457200">
              <a:lnSpc>
                <a:spcPct val="150000"/>
              </a:lnSpc>
            </a:pPr>
            <a:r>
              <a:rPr lang="zh-CN" altLang="en-US" sz="2000" b="1" dirty="0" smtClean="0">
                <a:solidFill>
                  <a:schemeClr val="bg1"/>
                </a:solidFill>
                <a:ea typeface="微软雅黑 Light" panose="020B0502040204020203" charset="-122"/>
              </a:rPr>
              <a:t>考虑适当增加</a:t>
            </a:r>
            <a:r>
              <a:rPr lang="en-US" altLang="zh-CN" sz="2000" b="1" dirty="0" smtClean="0">
                <a:solidFill>
                  <a:schemeClr val="bg1"/>
                </a:solidFill>
                <a:ea typeface="微软雅黑 Light" panose="020B0502040204020203" charset="-122"/>
              </a:rPr>
              <a:t>ETC</a:t>
            </a:r>
            <a:r>
              <a:rPr lang="zh-CN" altLang="en-US" sz="2000" b="1" dirty="0" smtClean="0">
                <a:solidFill>
                  <a:schemeClr val="bg1"/>
                </a:solidFill>
                <a:ea typeface="微软雅黑 Light" panose="020B0502040204020203" charset="-122"/>
              </a:rPr>
              <a:t>车道或混合道以后会较大提高车道通行效率，结合本项目相关业主的意见，确定了如下表中的改造原则，主要思路是将现有</a:t>
            </a:r>
            <a:r>
              <a:rPr lang="en-US" altLang="zh-CN" sz="2000" b="1" dirty="0" smtClean="0">
                <a:solidFill>
                  <a:schemeClr val="bg1"/>
                </a:solidFill>
                <a:ea typeface="微软雅黑 Light" panose="020B0502040204020203" charset="-122"/>
              </a:rPr>
              <a:t>MTC</a:t>
            </a:r>
            <a:r>
              <a:rPr lang="zh-CN" altLang="en-US" sz="2000" b="1" dirty="0" smtClean="0">
                <a:solidFill>
                  <a:schemeClr val="bg1"/>
                </a:solidFill>
                <a:ea typeface="微软雅黑 Light" panose="020B0502040204020203" charset="-122"/>
              </a:rPr>
              <a:t>入</a:t>
            </a:r>
            <a:r>
              <a:rPr lang="en-US" altLang="zh-CN" sz="2000" b="1" dirty="0" smtClean="0">
                <a:solidFill>
                  <a:schemeClr val="bg1"/>
                </a:solidFill>
                <a:ea typeface="微软雅黑 Light" panose="020B0502040204020203" charset="-122"/>
              </a:rPr>
              <a:t>/</a:t>
            </a:r>
            <a:r>
              <a:rPr lang="zh-CN" altLang="en-US" sz="2000" b="1" dirty="0" smtClean="0">
                <a:solidFill>
                  <a:schemeClr val="bg1"/>
                </a:solidFill>
                <a:ea typeface="微软雅黑 Light" panose="020B0502040204020203" charset="-122"/>
              </a:rPr>
              <a:t>出口车道改造为以</a:t>
            </a:r>
            <a:r>
              <a:rPr lang="en-US" altLang="zh-CN" sz="2000" b="1" dirty="0" smtClean="0">
                <a:solidFill>
                  <a:schemeClr val="bg1"/>
                </a:solidFill>
                <a:ea typeface="微软雅黑 Light" panose="020B0502040204020203" charset="-122"/>
              </a:rPr>
              <a:t>ETC</a:t>
            </a:r>
            <a:r>
              <a:rPr lang="zh-CN" altLang="en-US" sz="2000" b="1" dirty="0" smtClean="0">
                <a:solidFill>
                  <a:schemeClr val="bg1"/>
                </a:solidFill>
                <a:ea typeface="微软雅黑 Light" panose="020B0502040204020203" charset="-122"/>
              </a:rPr>
              <a:t>车道为主、</a:t>
            </a:r>
            <a:r>
              <a:rPr lang="en-US" altLang="zh-CN" sz="2000" b="1" dirty="0" smtClean="0">
                <a:solidFill>
                  <a:schemeClr val="bg1"/>
                </a:solidFill>
                <a:ea typeface="微软雅黑 Light" panose="020B0502040204020203" charset="-122"/>
              </a:rPr>
              <a:t>ETC/MTC</a:t>
            </a:r>
            <a:r>
              <a:rPr lang="zh-CN" altLang="en-US" sz="2000" b="1" dirty="0" smtClean="0">
                <a:solidFill>
                  <a:schemeClr val="bg1"/>
                </a:solidFill>
                <a:ea typeface="微软雅黑 Light" panose="020B0502040204020203" charset="-122"/>
              </a:rPr>
              <a:t>混合车道为辅的设置模式，并在过渡阶段保留部分</a:t>
            </a:r>
            <a:r>
              <a:rPr lang="en-US" altLang="zh-CN" sz="2000" b="1" dirty="0" smtClean="0">
                <a:solidFill>
                  <a:schemeClr val="bg1"/>
                </a:solidFill>
                <a:ea typeface="微软雅黑 Light" panose="020B0502040204020203" charset="-122"/>
              </a:rPr>
              <a:t>MTC</a:t>
            </a:r>
            <a:r>
              <a:rPr lang="zh-CN" altLang="en-US" sz="2000" b="1" dirty="0" smtClean="0">
                <a:solidFill>
                  <a:schemeClr val="bg1"/>
                </a:solidFill>
                <a:ea typeface="微软雅黑 Light" panose="020B0502040204020203" charset="-122"/>
              </a:rPr>
              <a:t>车道。</a:t>
            </a:r>
            <a:endParaRPr lang="en-US" altLang="zh-CN" sz="2000" b="1" dirty="0" smtClean="0">
              <a:solidFill>
                <a:schemeClr val="bg1"/>
              </a:solidFill>
              <a:ea typeface="微软雅黑 Light" panose="020B0502040204020203" charset="-122"/>
            </a:endParaRPr>
          </a:p>
        </p:txBody>
      </p:sp>
      <p:graphicFrame>
        <p:nvGraphicFramePr>
          <p:cNvPr id="8" name="表格 7"/>
          <p:cNvGraphicFramePr>
            <a:graphicFrameLocks noGrp="1"/>
          </p:cNvGraphicFramePr>
          <p:nvPr/>
        </p:nvGraphicFramePr>
        <p:xfrm>
          <a:off x="972408" y="3129484"/>
          <a:ext cx="4706151" cy="3566160"/>
        </p:xfrm>
        <a:graphic>
          <a:graphicData uri="http://schemas.openxmlformats.org/drawingml/2006/table">
            <a:tbl>
              <a:tblPr firstCol="1" bandRow="1">
                <a:effectLst/>
                <a:tableStyleId>{46F890A9-2807-4EBB-B81D-B2AA78EC7F39}</a:tableStyleId>
              </a:tblPr>
              <a:tblGrid>
                <a:gridCol w="1208349"/>
                <a:gridCol w="1171852"/>
                <a:gridCol w="1251751"/>
                <a:gridCol w="1074199"/>
              </a:tblGrid>
              <a:tr h="370840">
                <a:tc rowSpan="2">
                  <a:txBody>
                    <a:bodyPr/>
                    <a:lstStyle/>
                    <a:p>
                      <a:pPr algn="ctr"/>
                      <a:r>
                        <a:rPr lang="zh-CN" altLang="en-US" sz="2000" b="1" dirty="0" smtClean="0">
                          <a:solidFill>
                            <a:srgbClr val="193563"/>
                          </a:solidFill>
                          <a:ea typeface="微软雅黑 Light" panose="020B0502040204020203" charset="-122"/>
                        </a:rPr>
                        <a:t>原入口</a:t>
                      </a:r>
                      <a:endParaRPr lang="en-US" altLang="zh-CN" sz="2000" b="1" dirty="0" smtClean="0">
                        <a:solidFill>
                          <a:srgbClr val="193563"/>
                        </a:solidFill>
                        <a:ea typeface="微软雅黑 Light" panose="020B0502040204020203" charset="-122"/>
                      </a:endParaRPr>
                    </a:p>
                    <a:p>
                      <a:pPr algn="ctr"/>
                      <a:r>
                        <a:rPr lang="zh-CN" altLang="en-US" sz="2000" b="1" dirty="0" smtClean="0">
                          <a:solidFill>
                            <a:srgbClr val="193563"/>
                          </a:solidFill>
                          <a:ea typeface="微软雅黑 Light" panose="020B0502040204020203" charset="-122"/>
                        </a:rPr>
                        <a:t>车道总数</a:t>
                      </a:r>
                      <a:endParaRPr lang="zh-CN" altLang="en-US" sz="2000" b="1" dirty="0">
                        <a:solidFill>
                          <a:srgbClr val="193563"/>
                        </a:solidFill>
                        <a:ea typeface="微软雅黑 Light" panose="020B0502040204020203" charset="-122"/>
                      </a:endParaRPr>
                    </a:p>
                  </a:txBody>
                  <a:tcPr anchor="ctr">
                    <a:solidFill>
                      <a:schemeClr val="bg1">
                        <a:lumMod val="75000"/>
                      </a:schemeClr>
                    </a:solidFill>
                  </a:tcPr>
                </a:tc>
                <a:tc gridSpan="3">
                  <a:txBody>
                    <a:bodyPr/>
                    <a:lstStyle/>
                    <a:p>
                      <a:pPr algn="ctr"/>
                      <a:r>
                        <a:rPr lang="zh-CN" altLang="en-US" sz="2000" b="1" dirty="0" smtClean="0">
                          <a:solidFill>
                            <a:srgbClr val="193563"/>
                          </a:solidFill>
                          <a:ea typeface="微软雅黑 Light" panose="020B0502040204020203" charset="-122"/>
                        </a:rPr>
                        <a:t>改造后入口车道数</a:t>
                      </a:r>
                      <a:endParaRPr lang="zh-CN" altLang="en-US" sz="2000" b="1" dirty="0">
                        <a:solidFill>
                          <a:srgbClr val="193563"/>
                        </a:solidFill>
                        <a:ea typeface="微软雅黑 Light" panose="020B0502040204020203" charset="-122"/>
                      </a:endParaRPr>
                    </a:p>
                  </a:txBody>
                  <a:tcPr anchor="ctr"/>
                </a:tc>
                <a:tc hMerge="1">
                  <a:tcPr anchor="ctr"/>
                </a:tc>
                <a:tc hMerge="1">
                  <a:tcPr anchor="ctr"/>
                </a:tc>
              </a:tr>
              <a:tr h="370840">
                <a:tc vMerge="1">
                  <a:tcPr/>
                </a:tc>
                <a:tc>
                  <a:txBody>
                    <a:bodyPr/>
                    <a:lstStyle/>
                    <a:p>
                      <a:pPr algn="ctr"/>
                      <a:r>
                        <a:rPr lang="en-US" altLang="zh-CN" sz="2000" b="1" dirty="0" smtClean="0">
                          <a:solidFill>
                            <a:srgbClr val="193563"/>
                          </a:solidFill>
                          <a:ea typeface="微软雅黑 Light" panose="020B0502040204020203" charset="-122"/>
                        </a:rPr>
                        <a:t>ETC</a:t>
                      </a:r>
                      <a:endParaRPr lang="zh-CN" altLang="en-US" sz="2000" b="1" dirty="0">
                        <a:solidFill>
                          <a:srgbClr val="193563"/>
                        </a:solidFill>
                        <a:ea typeface="微软雅黑 Light" panose="020B0502040204020203" charset="-122"/>
                      </a:endParaRPr>
                    </a:p>
                  </a:txBody>
                  <a:tcPr anchor="ctr"/>
                </a:tc>
                <a:tc>
                  <a:txBody>
                    <a:bodyPr/>
                    <a:lstStyle/>
                    <a:p>
                      <a:pPr algn="ctr"/>
                      <a:r>
                        <a:rPr lang="zh-CN" altLang="en-US" sz="2000" b="1" dirty="0" smtClean="0">
                          <a:solidFill>
                            <a:srgbClr val="193563"/>
                          </a:solidFill>
                          <a:ea typeface="微软雅黑 Light" panose="020B0502040204020203" charset="-122"/>
                        </a:rPr>
                        <a:t>混合车道</a:t>
                      </a:r>
                      <a:endParaRPr lang="zh-CN" altLang="en-US" sz="2000" b="1" dirty="0">
                        <a:solidFill>
                          <a:srgbClr val="193563"/>
                        </a:solidFill>
                        <a:ea typeface="微软雅黑 Light" panose="020B0502040204020203" charset="-122"/>
                      </a:endParaRPr>
                    </a:p>
                  </a:txBody>
                  <a:tcPr anchor="ctr"/>
                </a:tc>
                <a:tc>
                  <a:txBody>
                    <a:bodyPr/>
                    <a:lstStyle/>
                    <a:p>
                      <a:pPr algn="ctr"/>
                      <a:r>
                        <a:rPr lang="en-US" altLang="zh-CN" sz="2000" b="1" dirty="0" smtClean="0">
                          <a:solidFill>
                            <a:srgbClr val="193563"/>
                          </a:solidFill>
                          <a:ea typeface="微软雅黑 Light" panose="020B0502040204020203" charset="-122"/>
                        </a:rPr>
                        <a:t>MTC</a:t>
                      </a:r>
                      <a:endParaRPr lang="zh-CN" altLang="en-US" sz="2000" b="1" dirty="0">
                        <a:solidFill>
                          <a:srgbClr val="193563"/>
                        </a:solidFill>
                        <a:ea typeface="微软雅黑 Light" panose="020B0502040204020203" charset="-122"/>
                      </a:endParaRPr>
                    </a:p>
                  </a:txBody>
                  <a:tcPr anchor="ctr"/>
                </a:tc>
              </a:tr>
              <a:tr h="370840">
                <a:tc>
                  <a:txBody>
                    <a:bodyPr/>
                    <a:lstStyle/>
                    <a:p>
                      <a:pPr algn="ctr"/>
                      <a:r>
                        <a:rPr lang="en-US" altLang="zh-CN" sz="2000" b="1" dirty="0" smtClean="0">
                          <a:solidFill>
                            <a:srgbClr val="193563"/>
                          </a:solidFill>
                          <a:ea typeface="微软雅黑 Light" panose="020B0502040204020203" charset="-122"/>
                        </a:rPr>
                        <a:t>2</a:t>
                      </a:r>
                      <a:endParaRPr lang="zh-CN" altLang="en-US" sz="2000" b="1" dirty="0">
                        <a:solidFill>
                          <a:srgbClr val="193563"/>
                        </a:solidFill>
                        <a:ea typeface="微软雅黑 Light" panose="020B0502040204020203" charset="-122"/>
                      </a:endParaRPr>
                    </a:p>
                  </a:txBody>
                  <a:tcPr anchor="ctr">
                    <a:solidFill>
                      <a:schemeClr val="bg1">
                        <a:lumMod val="85000"/>
                      </a:schemeClr>
                    </a:solidFill>
                  </a:tcPr>
                </a:tc>
                <a:tc>
                  <a:txBody>
                    <a:bodyPr/>
                    <a:lstStyle/>
                    <a:p>
                      <a:pPr algn="ctr"/>
                      <a:r>
                        <a:rPr lang="en-US" altLang="zh-CN" sz="2000" b="1" dirty="0" smtClean="0">
                          <a:solidFill>
                            <a:srgbClr val="193563"/>
                          </a:solidFill>
                          <a:ea typeface="微软雅黑 Light" panose="020B0502040204020203" charset="-122"/>
                        </a:rPr>
                        <a:t>0</a:t>
                      </a:r>
                      <a:endParaRPr lang="zh-CN" altLang="en-US" sz="2000" b="1" dirty="0">
                        <a:solidFill>
                          <a:srgbClr val="193563"/>
                        </a:solidFill>
                        <a:ea typeface="微软雅黑 Light" panose="020B0502040204020203" charset="-122"/>
                      </a:endParaRPr>
                    </a:p>
                  </a:txBody>
                  <a:tcPr anchor="ctr"/>
                </a:tc>
                <a:tc>
                  <a:txBody>
                    <a:bodyPr/>
                    <a:lstStyle/>
                    <a:p>
                      <a:pPr algn="ctr"/>
                      <a:r>
                        <a:rPr lang="en-US" altLang="zh-CN" sz="2000" b="1" dirty="0" smtClean="0">
                          <a:solidFill>
                            <a:srgbClr val="193563"/>
                          </a:solidFill>
                          <a:ea typeface="微软雅黑 Light" panose="020B0502040204020203" charset="-122"/>
                        </a:rPr>
                        <a:t>2</a:t>
                      </a:r>
                      <a:endParaRPr lang="zh-CN" altLang="en-US" sz="2000" b="1" dirty="0">
                        <a:solidFill>
                          <a:srgbClr val="193563"/>
                        </a:solidFill>
                        <a:ea typeface="微软雅黑 Light" panose="020B0502040204020203" charset="-122"/>
                      </a:endParaRPr>
                    </a:p>
                  </a:txBody>
                  <a:tcPr anchor="ctr"/>
                </a:tc>
                <a:tc>
                  <a:txBody>
                    <a:bodyPr/>
                    <a:lstStyle/>
                    <a:p>
                      <a:pPr algn="ctr"/>
                      <a:r>
                        <a:rPr lang="en-US" altLang="zh-CN" sz="2000" b="1" dirty="0" smtClean="0">
                          <a:solidFill>
                            <a:srgbClr val="193563"/>
                          </a:solidFill>
                          <a:ea typeface="微软雅黑 Light" panose="020B0502040204020203" charset="-122"/>
                        </a:rPr>
                        <a:t>0</a:t>
                      </a:r>
                      <a:endParaRPr lang="zh-CN" altLang="en-US" sz="2000" b="1" dirty="0">
                        <a:solidFill>
                          <a:srgbClr val="193563"/>
                        </a:solidFill>
                        <a:ea typeface="微软雅黑 Light" panose="020B0502040204020203" charset="-122"/>
                      </a:endParaRPr>
                    </a:p>
                  </a:txBody>
                  <a:tcPr anchor="ctr"/>
                </a:tc>
              </a:tr>
              <a:tr h="370840">
                <a:tc>
                  <a:txBody>
                    <a:bodyPr/>
                    <a:lstStyle/>
                    <a:p>
                      <a:pPr algn="ctr"/>
                      <a:r>
                        <a:rPr lang="en-US" altLang="zh-CN" sz="2000" b="1" dirty="0" smtClean="0">
                          <a:solidFill>
                            <a:srgbClr val="193563"/>
                          </a:solidFill>
                          <a:ea typeface="微软雅黑 Light" panose="020B0502040204020203" charset="-122"/>
                        </a:rPr>
                        <a:t>3</a:t>
                      </a:r>
                      <a:endParaRPr lang="zh-CN" altLang="en-US" sz="2000" b="1" dirty="0">
                        <a:solidFill>
                          <a:srgbClr val="193563"/>
                        </a:solidFill>
                        <a:ea typeface="微软雅黑 Light" panose="020B0502040204020203" charset="-122"/>
                      </a:endParaRPr>
                    </a:p>
                  </a:txBody>
                  <a:tcPr anchor="ctr">
                    <a:solidFill>
                      <a:schemeClr val="bg1">
                        <a:lumMod val="75000"/>
                      </a:schemeClr>
                    </a:solidFill>
                  </a:tcPr>
                </a:tc>
                <a:tc>
                  <a:txBody>
                    <a:bodyPr/>
                    <a:lstStyle/>
                    <a:p>
                      <a:pPr algn="ctr"/>
                      <a:r>
                        <a:rPr lang="en-US" altLang="zh-CN" sz="2000" b="1" dirty="0" smtClean="0">
                          <a:solidFill>
                            <a:srgbClr val="193563"/>
                          </a:solidFill>
                          <a:ea typeface="微软雅黑 Light" panose="020B0502040204020203" charset="-122"/>
                        </a:rPr>
                        <a:t>1</a:t>
                      </a:r>
                      <a:endParaRPr lang="zh-CN" altLang="en-US" sz="2000" b="1" dirty="0">
                        <a:solidFill>
                          <a:srgbClr val="193563"/>
                        </a:solidFill>
                        <a:ea typeface="微软雅黑 Light" panose="020B0502040204020203" charset="-122"/>
                      </a:endParaRPr>
                    </a:p>
                  </a:txBody>
                  <a:tcPr anchor="ctr"/>
                </a:tc>
                <a:tc>
                  <a:txBody>
                    <a:bodyPr/>
                    <a:lstStyle/>
                    <a:p>
                      <a:pPr algn="ctr"/>
                      <a:r>
                        <a:rPr lang="en-US" altLang="zh-CN" sz="2000" b="1" dirty="0" smtClean="0">
                          <a:solidFill>
                            <a:srgbClr val="193563"/>
                          </a:solidFill>
                          <a:ea typeface="微软雅黑 Light" panose="020B0502040204020203" charset="-122"/>
                        </a:rPr>
                        <a:t>1</a:t>
                      </a:r>
                      <a:endParaRPr lang="zh-CN" altLang="en-US" sz="2000" b="1" dirty="0">
                        <a:solidFill>
                          <a:srgbClr val="193563"/>
                        </a:solidFill>
                        <a:ea typeface="微软雅黑 Light" panose="020B0502040204020203" charset="-122"/>
                      </a:endParaRPr>
                    </a:p>
                  </a:txBody>
                  <a:tcPr anchor="ctr"/>
                </a:tc>
                <a:tc>
                  <a:txBody>
                    <a:bodyPr/>
                    <a:lstStyle/>
                    <a:p>
                      <a:pPr algn="ctr"/>
                      <a:r>
                        <a:rPr lang="en-US" altLang="zh-CN" sz="2000" b="1" dirty="0" smtClean="0">
                          <a:solidFill>
                            <a:srgbClr val="193563"/>
                          </a:solidFill>
                          <a:ea typeface="微软雅黑 Light" panose="020B0502040204020203" charset="-122"/>
                        </a:rPr>
                        <a:t>1</a:t>
                      </a:r>
                      <a:endParaRPr lang="zh-CN" altLang="en-US" sz="2000" b="1" dirty="0">
                        <a:solidFill>
                          <a:srgbClr val="193563"/>
                        </a:solidFill>
                        <a:ea typeface="微软雅黑 Light" panose="020B0502040204020203" charset="-122"/>
                      </a:endParaRPr>
                    </a:p>
                  </a:txBody>
                  <a:tcPr anchor="ctr"/>
                </a:tc>
              </a:tr>
              <a:tr h="370840">
                <a:tc>
                  <a:txBody>
                    <a:bodyPr/>
                    <a:lstStyle/>
                    <a:p>
                      <a:pPr marL="0" algn="ctr" defTabSz="914400" rtl="0" eaLnBrk="1" latinLnBrk="0" hangingPunct="1"/>
                      <a:r>
                        <a:rPr lang="en-US" altLang="zh-CN" sz="2000" b="1" kern="1200" dirty="0" smtClean="0">
                          <a:solidFill>
                            <a:srgbClr val="193563"/>
                          </a:solidFill>
                          <a:latin typeface="+mn-lt"/>
                          <a:ea typeface="微软雅黑 Light" panose="020B0502040204020203" charset="-122"/>
                          <a:cs typeface="+mn-cs"/>
                        </a:rPr>
                        <a:t>4</a:t>
                      </a:r>
                      <a:endParaRPr lang="zh-CN" altLang="en-US" sz="2000" b="1" kern="1200" dirty="0" smtClean="0">
                        <a:solidFill>
                          <a:srgbClr val="193563"/>
                        </a:solidFill>
                        <a:latin typeface="+mn-lt"/>
                        <a:ea typeface="微软雅黑 Light" panose="020B0502040204020203" charset="-122"/>
                        <a:cs typeface="+mn-cs"/>
                      </a:endParaRPr>
                    </a:p>
                  </a:txBody>
                  <a:tcPr anchor="ctr">
                    <a:solidFill>
                      <a:schemeClr val="bg1">
                        <a:lumMod val="95000"/>
                      </a:schemeClr>
                    </a:solidFill>
                  </a:tcPr>
                </a:tc>
                <a:tc>
                  <a:txBody>
                    <a:bodyPr/>
                    <a:lstStyle/>
                    <a:p>
                      <a:pPr algn="ctr"/>
                      <a:r>
                        <a:rPr lang="en-US" altLang="zh-CN" sz="2000" b="1" dirty="0" smtClean="0">
                          <a:solidFill>
                            <a:srgbClr val="193563"/>
                          </a:solidFill>
                          <a:ea typeface="微软雅黑 Light" panose="020B0502040204020203" charset="-122"/>
                        </a:rPr>
                        <a:t>2</a:t>
                      </a:r>
                      <a:endParaRPr lang="zh-CN" altLang="en-US" sz="2000" b="1" dirty="0">
                        <a:solidFill>
                          <a:srgbClr val="193563"/>
                        </a:solidFill>
                        <a:ea typeface="微软雅黑 Light" panose="020B0502040204020203" charset="-122"/>
                      </a:endParaRPr>
                    </a:p>
                  </a:txBody>
                  <a:tcPr anchor="ctr"/>
                </a:tc>
                <a:tc>
                  <a:txBody>
                    <a:bodyPr/>
                    <a:lstStyle/>
                    <a:p>
                      <a:pPr algn="ctr"/>
                      <a:r>
                        <a:rPr lang="en-US" altLang="zh-CN" sz="2000" b="1" dirty="0" smtClean="0">
                          <a:solidFill>
                            <a:srgbClr val="193563"/>
                          </a:solidFill>
                          <a:ea typeface="微软雅黑 Light" panose="020B0502040204020203" charset="-122"/>
                        </a:rPr>
                        <a:t>1</a:t>
                      </a:r>
                      <a:endParaRPr lang="zh-CN" altLang="en-US" sz="2000" b="1" dirty="0">
                        <a:solidFill>
                          <a:srgbClr val="193563"/>
                        </a:solidFill>
                        <a:ea typeface="微软雅黑 Light" panose="020B0502040204020203" charset="-122"/>
                      </a:endParaRPr>
                    </a:p>
                  </a:txBody>
                  <a:tcPr anchor="ctr"/>
                </a:tc>
                <a:tc>
                  <a:txBody>
                    <a:bodyPr/>
                    <a:lstStyle/>
                    <a:p>
                      <a:pPr algn="ctr"/>
                      <a:r>
                        <a:rPr lang="en-US" altLang="zh-CN" sz="2000" b="1" dirty="0" smtClean="0">
                          <a:solidFill>
                            <a:srgbClr val="193563"/>
                          </a:solidFill>
                          <a:ea typeface="微软雅黑 Light" panose="020B0502040204020203" charset="-122"/>
                        </a:rPr>
                        <a:t>1</a:t>
                      </a:r>
                      <a:endParaRPr lang="zh-CN" altLang="en-US" sz="2000" b="1" dirty="0">
                        <a:solidFill>
                          <a:srgbClr val="193563"/>
                        </a:solidFill>
                        <a:ea typeface="微软雅黑 Light" panose="020B0502040204020203" charset="-122"/>
                      </a:endParaRPr>
                    </a:p>
                  </a:txBody>
                  <a:tcPr anchor="ctr"/>
                </a:tc>
              </a:tr>
              <a:tr h="370840">
                <a:tc>
                  <a:txBody>
                    <a:bodyPr/>
                    <a:lstStyle/>
                    <a:p>
                      <a:pPr algn="ctr"/>
                      <a:r>
                        <a:rPr lang="en-US" altLang="zh-CN" sz="2000" b="1" dirty="0" smtClean="0">
                          <a:solidFill>
                            <a:srgbClr val="193563"/>
                          </a:solidFill>
                          <a:ea typeface="微软雅黑 Light" panose="020B0502040204020203" charset="-122"/>
                        </a:rPr>
                        <a:t>5</a:t>
                      </a:r>
                      <a:endParaRPr lang="zh-CN" altLang="en-US" sz="2000" b="1" dirty="0">
                        <a:solidFill>
                          <a:srgbClr val="193563"/>
                        </a:solidFill>
                        <a:ea typeface="微软雅黑 Light" panose="020B0502040204020203" charset="-122"/>
                      </a:endParaRPr>
                    </a:p>
                  </a:txBody>
                  <a:tcPr anchor="ctr">
                    <a:solidFill>
                      <a:schemeClr val="bg1">
                        <a:lumMod val="75000"/>
                      </a:schemeClr>
                    </a:solidFill>
                  </a:tcPr>
                </a:tc>
                <a:tc>
                  <a:txBody>
                    <a:bodyPr/>
                    <a:lstStyle/>
                    <a:p>
                      <a:pPr algn="ctr"/>
                      <a:r>
                        <a:rPr lang="en-US" altLang="zh-CN" sz="2000" b="1" dirty="0" smtClean="0">
                          <a:solidFill>
                            <a:srgbClr val="193563"/>
                          </a:solidFill>
                          <a:ea typeface="微软雅黑 Light" panose="020B0502040204020203" charset="-122"/>
                        </a:rPr>
                        <a:t>2</a:t>
                      </a:r>
                      <a:endParaRPr lang="zh-CN" altLang="en-US" sz="2000" b="1" dirty="0">
                        <a:solidFill>
                          <a:srgbClr val="193563"/>
                        </a:solidFill>
                        <a:ea typeface="微软雅黑 Light" panose="020B0502040204020203" charset="-122"/>
                      </a:endParaRPr>
                    </a:p>
                  </a:txBody>
                  <a:tcPr anchor="ctr"/>
                </a:tc>
                <a:tc>
                  <a:txBody>
                    <a:bodyPr/>
                    <a:lstStyle/>
                    <a:p>
                      <a:pPr algn="ctr"/>
                      <a:r>
                        <a:rPr lang="en-US" altLang="zh-CN" sz="2000" b="1" dirty="0" smtClean="0">
                          <a:solidFill>
                            <a:srgbClr val="193563"/>
                          </a:solidFill>
                          <a:ea typeface="微软雅黑 Light" panose="020B0502040204020203" charset="-122"/>
                        </a:rPr>
                        <a:t>1</a:t>
                      </a:r>
                      <a:endParaRPr lang="zh-CN" altLang="en-US" sz="2000" b="1" dirty="0">
                        <a:solidFill>
                          <a:srgbClr val="193563"/>
                        </a:solidFill>
                        <a:ea typeface="微软雅黑 Light" panose="020B0502040204020203" charset="-122"/>
                      </a:endParaRPr>
                    </a:p>
                  </a:txBody>
                  <a:tcPr anchor="ctr"/>
                </a:tc>
                <a:tc>
                  <a:txBody>
                    <a:bodyPr/>
                    <a:lstStyle/>
                    <a:p>
                      <a:pPr algn="ctr"/>
                      <a:r>
                        <a:rPr lang="en-US" altLang="zh-CN" sz="2000" b="1" dirty="0" smtClean="0">
                          <a:solidFill>
                            <a:srgbClr val="193563"/>
                          </a:solidFill>
                          <a:ea typeface="微软雅黑 Light" panose="020B0502040204020203" charset="-122"/>
                        </a:rPr>
                        <a:t>2</a:t>
                      </a:r>
                      <a:endParaRPr lang="zh-CN" altLang="en-US" sz="2000" b="1" dirty="0">
                        <a:solidFill>
                          <a:srgbClr val="193563"/>
                        </a:solidFill>
                        <a:ea typeface="微软雅黑 Light" panose="020B0502040204020203" charset="-122"/>
                      </a:endParaRPr>
                    </a:p>
                  </a:txBody>
                  <a:tcPr anchor="ctr"/>
                </a:tc>
              </a:tr>
              <a:tr h="370840">
                <a:tc>
                  <a:txBody>
                    <a:bodyPr/>
                    <a:lstStyle/>
                    <a:p>
                      <a:pPr algn="ctr"/>
                      <a:r>
                        <a:rPr lang="en-US" altLang="zh-CN" sz="2000" b="1" dirty="0" smtClean="0">
                          <a:solidFill>
                            <a:srgbClr val="193563"/>
                          </a:solidFill>
                          <a:ea typeface="微软雅黑 Light" panose="020B0502040204020203" charset="-122"/>
                        </a:rPr>
                        <a:t>6</a:t>
                      </a:r>
                      <a:endParaRPr lang="zh-CN" altLang="en-US" sz="2000" b="1" dirty="0">
                        <a:solidFill>
                          <a:srgbClr val="193563"/>
                        </a:solidFill>
                        <a:ea typeface="微软雅黑 Light" panose="020B0502040204020203" charset="-122"/>
                      </a:endParaRPr>
                    </a:p>
                  </a:txBody>
                  <a:tcPr anchor="ctr">
                    <a:solidFill>
                      <a:schemeClr val="bg1">
                        <a:lumMod val="95000"/>
                      </a:schemeClr>
                    </a:solidFill>
                  </a:tcPr>
                </a:tc>
                <a:tc>
                  <a:txBody>
                    <a:bodyPr/>
                    <a:lstStyle/>
                    <a:p>
                      <a:pPr algn="ctr"/>
                      <a:r>
                        <a:rPr lang="en-US" altLang="zh-CN" sz="2000" b="1" dirty="0" smtClean="0">
                          <a:solidFill>
                            <a:srgbClr val="193563"/>
                          </a:solidFill>
                          <a:ea typeface="微软雅黑 Light" panose="020B0502040204020203" charset="-122"/>
                        </a:rPr>
                        <a:t>3</a:t>
                      </a:r>
                      <a:endParaRPr lang="zh-CN" altLang="en-US" sz="2000" b="1" dirty="0">
                        <a:solidFill>
                          <a:srgbClr val="193563"/>
                        </a:solidFill>
                        <a:ea typeface="微软雅黑 Light" panose="020B0502040204020203" charset="-122"/>
                      </a:endParaRPr>
                    </a:p>
                  </a:txBody>
                  <a:tcPr anchor="ctr"/>
                </a:tc>
                <a:tc>
                  <a:txBody>
                    <a:bodyPr/>
                    <a:lstStyle/>
                    <a:p>
                      <a:pPr algn="ctr"/>
                      <a:r>
                        <a:rPr lang="en-US" altLang="zh-CN" sz="2000" b="1" dirty="0" smtClean="0">
                          <a:solidFill>
                            <a:srgbClr val="193563"/>
                          </a:solidFill>
                          <a:ea typeface="微软雅黑 Light" panose="020B0502040204020203" charset="-122"/>
                        </a:rPr>
                        <a:t>1</a:t>
                      </a:r>
                      <a:endParaRPr lang="zh-CN" altLang="en-US" sz="2000" b="1" dirty="0">
                        <a:solidFill>
                          <a:srgbClr val="193563"/>
                        </a:solidFill>
                        <a:ea typeface="微软雅黑 Light" panose="020B0502040204020203" charset="-122"/>
                      </a:endParaRPr>
                    </a:p>
                  </a:txBody>
                  <a:tcPr anchor="ctr"/>
                </a:tc>
                <a:tc>
                  <a:txBody>
                    <a:bodyPr/>
                    <a:lstStyle/>
                    <a:p>
                      <a:pPr algn="ctr"/>
                      <a:r>
                        <a:rPr lang="en-US" altLang="zh-CN" sz="2000" b="1" dirty="0" smtClean="0">
                          <a:solidFill>
                            <a:srgbClr val="193563"/>
                          </a:solidFill>
                          <a:ea typeface="微软雅黑 Light" panose="020B0502040204020203" charset="-122"/>
                        </a:rPr>
                        <a:t>2</a:t>
                      </a:r>
                      <a:endParaRPr lang="zh-CN" altLang="en-US" sz="2000" b="1" dirty="0">
                        <a:solidFill>
                          <a:srgbClr val="193563"/>
                        </a:solidFill>
                        <a:ea typeface="微软雅黑 Light" panose="020B0502040204020203" charset="-122"/>
                      </a:endParaRPr>
                    </a:p>
                  </a:txBody>
                  <a:tcPr anchor="ctr"/>
                </a:tc>
              </a:tr>
              <a:tr h="370840">
                <a:tc>
                  <a:txBody>
                    <a:bodyPr/>
                    <a:lstStyle/>
                    <a:p>
                      <a:pPr algn="ctr"/>
                      <a:r>
                        <a:rPr lang="en-US" altLang="zh-CN" sz="2000" b="1" dirty="0" smtClean="0">
                          <a:solidFill>
                            <a:srgbClr val="193563"/>
                          </a:solidFill>
                          <a:ea typeface="微软雅黑 Light" panose="020B0502040204020203" charset="-122"/>
                        </a:rPr>
                        <a:t>7</a:t>
                      </a:r>
                      <a:endParaRPr lang="zh-CN" altLang="en-US" sz="2000" b="1" dirty="0">
                        <a:solidFill>
                          <a:srgbClr val="193563"/>
                        </a:solidFill>
                        <a:ea typeface="微软雅黑 Light" panose="020B0502040204020203" charset="-122"/>
                      </a:endParaRPr>
                    </a:p>
                  </a:txBody>
                  <a:tcPr anchor="ctr">
                    <a:solidFill>
                      <a:schemeClr val="bg1">
                        <a:lumMod val="75000"/>
                      </a:schemeClr>
                    </a:solidFill>
                  </a:tcPr>
                </a:tc>
                <a:tc>
                  <a:txBody>
                    <a:bodyPr/>
                    <a:lstStyle/>
                    <a:p>
                      <a:pPr algn="ctr"/>
                      <a:r>
                        <a:rPr lang="en-US" altLang="zh-CN" sz="2000" b="1" dirty="0" smtClean="0">
                          <a:solidFill>
                            <a:srgbClr val="193563"/>
                          </a:solidFill>
                          <a:ea typeface="微软雅黑 Light" panose="020B0502040204020203" charset="-122"/>
                        </a:rPr>
                        <a:t>3</a:t>
                      </a:r>
                      <a:endParaRPr lang="zh-CN" altLang="en-US" sz="2000" b="1" dirty="0">
                        <a:solidFill>
                          <a:srgbClr val="193563"/>
                        </a:solidFill>
                        <a:ea typeface="微软雅黑 Light" panose="020B0502040204020203" charset="-122"/>
                      </a:endParaRPr>
                    </a:p>
                  </a:txBody>
                  <a:tcPr anchor="ctr"/>
                </a:tc>
                <a:tc>
                  <a:txBody>
                    <a:bodyPr/>
                    <a:lstStyle/>
                    <a:p>
                      <a:pPr algn="ctr"/>
                      <a:r>
                        <a:rPr lang="en-US" altLang="zh-CN" sz="2000" b="1" dirty="0" smtClean="0">
                          <a:solidFill>
                            <a:srgbClr val="193563"/>
                          </a:solidFill>
                          <a:ea typeface="微软雅黑 Light" panose="020B0502040204020203" charset="-122"/>
                        </a:rPr>
                        <a:t>1</a:t>
                      </a:r>
                      <a:endParaRPr lang="zh-CN" altLang="en-US" sz="2000" b="1" dirty="0">
                        <a:solidFill>
                          <a:srgbClr val="193563"/>
                        </a:solidFill>
                        <a:ea typeface="微软雅黑 Light" panose="020B0502040204020203" charset="-122"/>
                      </a:endParaRPr>
                    </a:p>
                  </a:txBody>
                  <a:tcPr anchor="ctr"/>
                </a:tc>
                <a:tc>
                  <a:txBody>
                    <a:bodyPr/>
                    <a:lstStyle/>
                    <a:p>
                      <a:pPr algn="ctr"/>
                      <a:r>
                        <a:rPr lang="en-US" altLang="zh-CN" sz="2000" b="1" dirty="0" smtClean="0">
                          <a:solidFill>
                            <a:srgbClr val="193563"/>
                          </a:solidFill>
                          <a:ea typeface="微软雅黑 Light" panose="020B0502040204020203" charset="-122"/>
                        </a:rPr>
                        <a:t>3</a:t>
                      </a:r>
                      <a:endParaRPr lang="zh-CN" altLang="en-US" sz="2000" b="1" dirty="0">
                        <a:solidFill>
                          <a:srgbClr val="193563"/>
                        </a:solidFill>
                        <a:ea typeface="微软雅黑 Light" panose="020B0502040204020203" charset="-122"/>
                      </a:endParaRPr>
                    </a:p>
                  </a:txBody>
                  <a:tcPr anchor="ctr"/>
                </a:tc>
              </a:tr>
              <a:tr h="370840">
                <a:tc>
                  <a:txBody>
                    <a:bodyPr/>
                    <a:lstStyle/>
                    <a:p>
                      <a:pPr algn="ctr"/>
                      <a:r>
                        <a:rPr lang="en-US" altLang="zh-CN" sz="2000" b="1" dirty="0" smtClean="0">
                          <a:solidFill>
                            <a:srgbClr val="193563"/>
                          </a:solidFill>
                          <a:ea typeface="微软雅黑 Light" panose="020B0502040204020203" charset="-122"/>
                        </a:rPr>
                        <a:t>8</a:t>
                      </a:r>
                      <a:endParaRPr lang="zh-CN" altLang="en-US" sz="2000" b="1" dirty="0">
                        <a:solidFill>
                          <a:srgbClr val="193563"/>
                        </a:solidFill>
                        <a:ea typeface="微软雅黑 Light" panose="020B0502040204020203" charset="-122"/>
                      </a:endParaRPr>
                    </a:p>
                  </a:txBody>
                  <a:tcPr anchor="ctr">
                    <a:solidFill>
                      <a:schemeClr val="bg1">
                        <a:lumMod val="95000"/>
                      </a:schemeClr>
                    </a:solidFill>
                  </a:tcPr>
                </a:tc>
                <a:tc>
                  <a:txBody>
                    <a:bodyPr/>
                    <a:lstStyle/>
                    <a:p>
                      <a:pPr algn="ctr"/>
                      <a:r>
                        <a:rPr lang="en-US" altLang="zh-CN" sz="2000" b="1" dirty="0" smtClean="0">
                          <a:solidFill>
                            <a:srgbClr val="193563"/>
                          </a:solidFill>
                          <a:ea typeface="微软雅黑 Light" panose="020B0502040204020203" charset="-122"/>
                        </a:rPr>
                        <a:t>4</a:t>
                      </a:r>
                      <a:endParaRPr lang="zh-CN" altLang="en-US" sz="2000" b="1" dirty="0">
                        <a:solidFill>
                          <a:srgbClr val="193563"/>
                        </a:solidFill>
                        <a:ea typeface="微软雅黑 Light" panose="020B0502040204020203" charset="-122"/>
                      </a:endParaRPr>
                    </a:p>
                  </a:txBody>
                  <a:tcPr anchor="ctr"/>
                </a:tc>
                <a:tc>
                  <a:txBody>
                    <a:bodyPr/>
                    <a:lstStyle/>
                    <a:p>
                      <a:pPr algn="ctr"/>
                      <a:r>
                        <a:rPr lang="en-US" altLang="zh-CN" sz="2000" b="1" dirty="0" smtClean="0">
                          <a:solidFill>
                            <a:srgbClr val="193563"/>
                          </a:solidFill>
                          <a:ea typeface="微软雅黑 Light" panose="020B0502040204020203" charset="-122"/>
                        </a:rPr>
                        <a:t>1</a:t>
                      </a:r>
                      <a:endParaRPr lang="zh-CN" altLang="en-US" sz="2000" b="1" dirty="0">
                        <a:solidFill>
                          <a:srgbClr val="193563"/>
                        </a:solidFill>
                        <a:ea typeface="微软雅黑 Light" panose="020B0502040204020203" charset="-122"/>
                      </a:endParaRPr>
                    </a:p>
                  </a:txBody>
                  <a:tcPr anchor="ctr"/>
                </a:tc>
                <a:tc>
                  <a:txBody>
                    <a:bodyPr/>
                    <a:lstStyle/>
                    <a:p>
                      <a:pPr algn="ctr"/>
                      <a:r>
                        <a:rPr lang="en-US" altLang="zh-CN" sz="2000" b="1" dirty="0" smtClean="0">
                          <a:solidFill>
                            <a:srgbClr val="193563"/>
                          </a:solidFill>
                          <a:ea typeface="微软雅黑 Light" panose="020B0502040204020203" charset="-122"/>
                        </a:rPr>
                        <a:t>3</a:t>
                      </a:r>
                      <a:endParaRPr lang="zh-CN" altLang="en-US" sz="2000" b="1" dirty="0">
                        <a:solidFill>
                          <a:srgbClr val="193563"/>
                        </a:solidFill>
                        <a:ea typeface="微软雅黑 Light" panose="020B0502040204020203" charset="-122"/>
                      </a:endParaRPr>
                    </a:p>
                  </a:txBody>
                  <a:tcPr anchor="ctr"/>
                </a:tc>
              </a:tr>
            </a:tbl>
          </a:graphicData>
        </a:graphic>
      </p:graphicFrame>
      <p:graphicFrame>
        <p:nvGraphicFramePr>
          <p:cNvPr id="9" name="表格 8"/>
          <p:cNvGraphicFramePr>
            <a:graphicFrameLocks noGrp="1"/>
          </p:cNvGraphicFramePr>
          <p:nvPr/>
        </p:nvGraphicFramePr>
        <p:xfrm>
          <a:off x="6593454" y="3113209"/>
          <a:ext cx="4706151" cy="3566160"/>
        </p:xfrm>
        <a:graphic>
          <a:graphicData uri="http://schemas.openxmlformats.org/drawingml/2006/table">
            <a:tbl>
              <a:tblPr firstCol="1" bandRow="1">
                <a:effectLst/>
                <a:tableStyleId>{46F890A9-2807-4EBB-B81D-B2AA78EC7F39}</a:tableStyleId>
              </a:tblPr>
              <a:tblGrid>
                <a:gridCol w="1208349"/>
                <a:gridCol w="1171852"/>
                <a:gridCol w="1251751"/>
                <a:gridCol w="1074199"/>
              </a:tblGrid>
              <a:tr h="370840">
                <a:tc rowSpan="2">
                  <a:txBody>
                    <a:bodyPr/>
                    <a:lstStyle/>
                    <a:p>
                      <a:pPr algn="ctr"/>
                      <a:r>
                        <a:rPr lang="zh-CN" altLang="en-US" sz="2000" b="1" dirty="0" smtClean="0">
                          <a:solidFill>
                            <a:srgbClr val="193563"/>
                          </a:solidFill>
                          <a:ea typeface="微软雅黑 Light" panose="020B0502040204020203" charset="-122"/>
                        </a:rPr>
                        <a:t>原出口</a:t>
                      </a:r>
                      <a:endParaRPr lang="en-US" altLang="zh-CN" sz="2000" b="1" dirty="0" smtClean="0">
                        <a:solidFill>
                          <a:srgbClr val="193563"/>
                        </a:solidFill>
                        <a:ea typeface="微软雅黑 Light" panose="020B0502040204020203" charset="-122"/>
                      </a:endParaRPr>
                    </a:p>
                    <a:p>
                      <a:pPr algn="ctr"/>
                      <a:r>
                        <a:rPr lang="zh-CN" altLang="en-US" sz="2000" b="1" dirty="0" smtClean="0">
                          <a:solidFill>
                            <a:srgbClr val="193563"/>
                          </a:solidFill>
                          <a:ea typeface="微软雅黑 Light" panose="020B0502040204020203" charset="-122"/>
                        </a:rPr>
                        <a:t>车道总数</a:t>
                      </a:r>
                      <a:endParaRPr lang="zh-CN" altLang="en-US" sz="2000" b="1" dirty="0">
                        <a:solidFill>
                          <a:srgbClr val="193563"/>
                        </a:solidFill>
                        <a:ea typeface="微软雅黑 Light" panose="020B0502040204020203" charset="-122"/>
                      </a:endParaRPr>
                    </a:p>
                  </a:txBody>
                  <a:tcPr anchor="ctr">
                    <a:solidFill>
                      <a:schemeClr val="bg1">
                        <a:lumMod val="75000"/>
                      </a:schemeClr>
                    </a:solidFill>
                  </a:tcPr>
                </a:tc>
                <a:tc gridSpan="3">
                  <a:txBody>
                    <a:bodyPr/>
                    <a:lstStyle/>
                    <a:p>
                      <a:pPr algn="ctr"/>
                      <a:r>
                        <a:rPr lang="zh-CN" altLang="en-US" sz="2000" b="1" dirty="0" smtClean="0">
                          <a:solidFill>
                            <a:srgbClr val="193563"/>
                          </a:solidFill>
                          <a:ea typeface="微软雅黑 Light" panose="020B0502040204020203" charset="-122"/>
                        </a:rPr>
                        <a:t>改造后出口车道数</a:t>
                      </a:r>
                      <a:endParaRPr lang="zh-CN" altLang="en-US" sz="2000" b="1" dirty="0">
                        <a:solidFill>
                          <a:srgbClr val="193563"/>
                        </a:solidFill>
                        <a:ea typeface="微软雅黑 Light" panose="020B0502040204020203" charset="-122"/>
                      </a:endParaRPr>
                    </a:p>
                  </a:txBody>
                  <a:tcPr anchor="ctr"/>
                </a:tc>
                <a:tc hMerge="1">
                  <a:tcPr anchor="ctr"/>
                </a:tc>
                <a:tc hMerge="1">
                  <a:tcPr anchor="ctr"/>
                </a:tc>
              </a:tr>
              <a:tr h="370840">
                <a:tc vMerge="1">
                  <a:tcPr/>
                </a:tc>
                <a:tc>
                  <a:txBody>
                    <a:bodyPr/>
                    <a:lstStyle/>
                    <a:p>
                      <a:pPr algn="ctr"/>
                      <a:r>
                        <a:rPr lang="en-US" altLang="zh-CN" sz="2000" b="1" dirty="0" smtClean="0">
                          <a:solidFill>
                            <a:srgbClr val="193563"/>
                          </a:solidFill>
                          <a:ea typeface="微软雅黑 Light" panose="020B0502040204020203" charset="-122"/>
                        </a:rPr>
                        <a:t>ETC</a:t>
                      </a:r>
                      <a:endParaRPr lang="zh-CN" altLang="en-US" sz="2000" b="1" dirty="0">
                        <a:solidFill>
                          <a:srgbClr val="193563"/>
                        </a:solidFill>
                        <a:ea typeface="微软雅黑 Light" panose="020B0502040204020203" charset="-122"/>
                      </a:endParaRPr>
                    </a:p>
                  </a:txBody>
                  <a:tcPr anchor="ctr"/>
                </a:tc>
                <a:tc>
                  <a:txBody>
                    <a:bodyPr/>
                    <a:lstStyle/>
                    <a:p>
                      <a:pPr algn="ctr"/>
                      <a:r>
                        <a:rPr lang="zh-CN" altLang="en-US" sz="2000" b="1" dirty="0" smtClean="0">
                          <a:solidFill>
                            <a:srgbClr val="193563"/>
                          </a:solidFill>
                          <a:ea typeface="微软雅黑 Light" panose="020B0502040204020203" charset="-122"/>
                        </a:rPr>
                        <a:t>混合车道</a:t>
                      </a:r>
                      <a:endParaRPr lang="zh-CN" altLang="en-US" sz="2000" b="1" dirty="0">
                        <a:solidFill>
                          <a:srgbClr val="193563"/>
                        </a:solidFill>
                        <a:ea typeface="微软雅黑 Light" panose="020B0502040204020203" charset="-122"/>
                      </a:endParaRPr>
                    </a:p>
                  </a:txBody>
                  <a:tcPr anchor="ctr"/>
                </a:tc>
                <a:tc>
                  <a:txBody>
                    <a:bodyPr/>
                    <a:lstStyle/>
                    <a:p>
                      <a:pPr algn="ctr"/>
                      <a:r>
                        <a:rPr lang="en-US" altLang="zh-CN" sz="2000" b="1" dirty="0" smtClean="0">
                          <a:solidFill>
                            <a:srgbClr val="193563"/>
                          </a:solidFill>
                          <a:ea typeface="微软雅黑 Light" panose="020B0502040204020203" charset="-122"/>
                        </a:rPr>
                        <a:t>MTC</a:t>
                      </a:r>
                      <a:endParaRPr lang="zh-CN" altLang="en-US" sz="2000" b="1" dirty="0">
                        <a:solidFill>
                          <a:srgbClr val="193563"/>
                        </a:solidFill>
                        <a:ea typeface="微软雅黑 Light" panose="020B0502040204020203" charset="-122"/>
                      </a:endParaRPr>
                    </a:p>
                  </a:txBody>
                  <a:tcPr anchor="ctr"/>
                </a:tc>
              </a:tr>
              <a:tr h="370840">
                <a:tc>
                  <a:txBody>
                    <a:bodyPr/>
                    <a:lstStyle/>
                    <a:p>
                      <a:pPr algn="ctr"/>
                      <a:r>
                        <a:rPr lang="en-US" altLang="zh-CN" sz="2000" b="1" dirty="0" smtClean="0">
                          <a:solidFill>
                            <a:srgbClr val="193563"/>
                          </a:solidFill>
                          <a:ea typeface="微软雅黑 Light" panose="020B0502040204020203" charset="-122"/>
                        </a:rPr>
                        <a:t>2</a:t>
                      </a:r>
                      <a:endParaRPr lang="zh-CN" altLang="en-US" sz="2000" b="1" dirty="0">
                        <a:solidFill>
                          <a:srgbClr val="193563"/>
                        </a:solidFill>
                        <a:ea typeface="微软雅黑 Light" panose="020B0502040204020203" charset="-122"/>
                      </a:endParaRPr>
                    </a:p>
                  </a:txBody>
                  <a:tcPr anchor="ctr">
                    <a:solidFill>
                      <a:schemeClr val="bg1">
                        <a:lumMod val="85000"/>
                      </a:schemeClr>
                    </a:solidFill>
                  </a:tcPr>
                </a:tc>
                <a:tc>
                  <a:txBody>
                    <a:bodyPr/>
                    <a:lstStyle/>
                    <a:p>
                      <a:pPr algn="ctr"/>
                      <a:r>
                        <a:rPr lang="en-US" altLang="zh-CN" sz="2000" b="1" dirty="0" smtClean="0">
                          <a:solidFill>
                            <a:srgbClr val="193563"/>
                          </a:solidFill>
                          <a:ea typeface="微软雅黑 Light" panose="020B0502040204020203" charset="-122"/>
                        </a:rPr>
                        <a:t>0</a:t>
                      </a:r>
                      <a:endParaRPr lang="zh-CN" altLang="en-US" sz="2000" b="1" dirty="0">
                        <a:solidFill>
                          <a:srgbClr val="193563"/>
                        </a:solidFill>
                        <a:ea typeface="微软雅黑 Light" panose="020B0502040204020203" charset="-122"/>
                      </a:endParaRPr>
                    </a:p>
                  </a:txBody>
                  <a:tcPr anchor="ctr"/>
                </a:tc>
                <a:tc>
                  <a:txBody>
                    <a:bodyPr/>
                    <a:lstStyle/>
                    <a:p>
                      <a:pPr algn="ctr"/>
                      <a:r>
                        <a:rPr lang="en-US" altLang="zh-CN" sz="2000" b="1" dirty="0" smtClean="0">
                          <a:solidFill>
                            <a:srgbClr val="193563"/>
                          </a:solidFill>
                          <a:ea typeface="微软雅黑 Light" panose="020B0502040204020203" charset="-122"/>
                        </a:rPr>
                        <a:t>2</a:t>
                      </a:r>
                      <a:endParaRPr lang="zh-CN" altLang="en-US" sz="2000" b="1" dirty="0">
                        <a:solidFill>
                          <a:srgbClr val="193563"/>
                        </a:solidFill>
                        <a:ea typeface="微软雅黑 Light" panose="020B0502040204020203" charset="-122"/>
                      </a:endParaRPr>
                    </a:p>
                  </a:txBody>
                  <a:tcPr anchor="ctr"/>
                </a:tc>
                <a:tc>
                  <a:txBody>
                    <a:bodyPr/>
                    <a:lstStyle/>
                    <a:p>
                      <a:pPr algn="ctr"/>
                      <a:r>
                        <a:rPr lang="en-US" altLang="zh-CN" sz="2000" b="1" dirty="0" smtClean="0">
                          <a:solidFill>
                            <a:srgbClr val="193563"/>
                          </a:solidFill>
                          <a:ea typeface="微软雅黑 Light" panose="020B0502040204020203" charset="-122"/>
                        </a:rPr>
                        <a:t>0</a:t>
                      </a:r>
                      <a:endParaRPr lang="zh-CN" altLang="en-US" sz="2000" b="1" dirty="0">
                        <a:solidFill>
                          <a:srgbClr val="193563"/>
                        </a:solidFill>
                        <a:ea typeface="微软雅黑 Light" panose="020B0502040204020203" charset="-122"/>
                      </a:endParaRPr>
                    </a:p>
                  </a:txBody>
                  <a:tcPr anchor="ctr"/>
                </a:tc>
              </a:tr>
              <a:tr h="370840">
                <a:tc>
                  <a:txBody>
                    <a:bodyPr/>
                    <a:lstStyle/>
                    <a:p>
                      <a:pPr algn="ctr"/>
                      <a:r>
                        <a:rPr lang="en-US" altLang="zh-CN" sz="2000" b="1" dirty="0" smtClean="0">
                          <a:solidFill>
                            <a:srgbClr val="193563"/>
                          </a:solidFill>
                          <a:ea typeface="微软雅黑 Light" panose="020B0502040204020203" charset="-122"/>
                        </a:rPr>
                        <a:t>3</a:t>
                      </a:r>
                      <a:endParaRPr lang="zh-CN" altLang="en-US" sz="2000" b="1" dirty="0">
                        <a:solidFill>
                          <a:srgbClr val="193563"/>
                        </a:solidFill>
                        <a:ea typeface="微软雅黑 Light" panose="020B0502040204020203" charset="-122"/>
                      </a:endParaRPr>
                    </a:p>
                  </a:txBody>
                  <a:tcPr anchor="ctr">
                    <a:solidFill>
                      <a:schemeClr val="bg1">
                        <a:lumMod val="75000"/>
                      </a:schemeClr>
                    </a:solidFill>
                  </a:tcPr>
                </a:tc>
                <a:tc>
                  <a:txBody>
                    <a:bodyPr/>
                    <a:lstStyle/>
                    <a:p>
                      <a:pPr algn="ctr"/>
                      <a:r>
                        <a:rPr lang="en-US" altLang="zh-CN" sz="2000" b="1" dirty="0" smtClean="0">
                          <a:solidFill>
                            <a:srgbClr val="193563"/>
                          </a:solidFill>
                          <a:ea typeface="微软雅黑 Light" panose="020B0502040204020203" charset="-122"/>
                        </a:rPr>
                        <a:t>1</a:t>
                      </a:r>
                      <a:endParaRPr lang="zh-CN" altLang="en-US" sz="2000" b="1" dirty="0">
                        <a:solidFill>
                          <a:srgbClr val="193563"/>
                        </a:solidFill>
                        <a:ea typeface="微软雅黑 Light" panose="020B0502040204020203" charset="-122"/>
                      </a:endParaRPr>
                    </a:p>
                  </a:txBody>
                  <a:tcPr anchor="ctr"/>
                </a:tc>
                <a:tc>
                  <a:txBody>
                    <a:bodyPr/>
                    <a:lstStyle/>
                    <a:p>
                      <a:pPr algn="ctr"/>
                      <a:r>
                        <a:rPr lang="en-US" altLang="zh-CN" sz="2000" b="1" dirty="0" smtClean="0">
                          <a:solidFill>
                            <a:srgbClr val="193563"/>
                          </a:solidFill>
                          <a:ea typeface="微软雅黑 Light" panose="020B0502040204020203" charset="-122"/>
                        </a:rPr>
                        <a:t>1</a:t>
                      </a:r>
                      <a:endParaRPr lang="zh-CN" altLang="en-US" sz="2000" b="1" dirty="0">
                        <a:solidFill>
                          <a:srgbClr val="193563"/>
                        </a:solidFill>
                        <a:ea typeface="微软雅黑 Light" panose="020B0502040204020203" charset="-122"/>
                      </a:endParaRPr>
                    </a:p>
                  </a:txBody>
                  <a:tcPr anchor="ctr"/>
                </a:tc>
                <a:tc>
                  <a:txBody>
                    <a:bodyPr/>
                    <a:lstStyle/>
                    <a:p>
                      <a:pPr algn="ctr"/>
                      <a:r>
                        <a:rPr lang="en-US" altLang="zh-CN" sz="2000" b="1" dirty="0" smtClean="0">
                          <a:solidFill>
                            <a:srgbClr val="193563"/>
                          </a:solidFill>
                          <a:ea typeface="微软雅黑 Light" panose="020B0502040204020203" charset="-122"/>
                        </a:rPr>
                        <a:t>1</a:t>
                      </a:r>
                      <a:endParaRPr lang="zh-CN" altLang="en-US" sz="2000" b="1" dirty="0">
                        <a:solidFill>
                          <a:srgbClr val="193563"/>
                        </a:solidFill>
                        <a:ea typeface="微软雅黑 Light" panose="020B0502040204020203" charset="-122"/>
                      </a:endParaRPr>
                    </a:p>
                  </a:txBody>
                  <a:tcPr anchor="ctr"/>
                </a:tc>
              </a:tr>
              <a:tr h="370840">
                <a:tc>
                  <a:txBody>
                    <a:bodyPr/>
                    <a:lstStyle/>
                    <a:p>
                      <a:pPr marL="0" algn="ctr" defTabSz="914400" rtl="0" eaLnBrk="1" latinLnBrk="0" hangingPunct="1"/>
                      <a:r>
                        <a:rPr lang="en-US" altLang="zh-CN" sz="2000" b="1" kern="1200" dirty="0" smtClean="0">
                          <a:solidFill>
                            <a:srgbClr val="193563"/>
                          </a:solidFill>
                          <a:latin typeface="+mn-lt"/>
                          <a:ea typeface="微软雅黑 Light" panose="020B0502040204020203" charset="-122"/>
                          <a:cs typeface="+mn-cs"/>
                        </a:rPr>
                        <a:t>4</a:t>
                      </a:r>
                      <a:endParaRPr lang="zh-CN" altLang="en-US" sz="2000" b="1" kern="1200" dirty="0" smtClean="0">
                        <a:solidFill>
                          <a:srgbClr val="193563"/>
                        </a:solidFill>
                        <a:latin typeface="+mn-lt"/>
                        <a:ea typeface="微软雅黑 Light" panose="020B0502040204020203" charset="-122"/>
                        <a:cs typeface="+mn-cs"/>
                      </a:endParaRPr>
                    </a:p>
                  </a:txBody>
                  <a:tcPr anchor="ctr">
                    <a:solidFill>
                      <a:schemeClr val="bg1">
                        <a:lumMod val="95000"/>
                      </a:schemeClr>
                    </a:solidFill>
                  </a:tcPr>
                </a:tc>
                <a:tc>
                  <a:txBody>
                    <a:bodyPr/>
                    <a:lstStyle/>
                    <a:p>
                      <a:pPr algn="ctr"/>
                      <a:r>
                        <a:rPr lang="en-US" altLang="zh-CN" sz="2000" b="1" dirty="0" smtClean="0">
                          <a:solidFill>
                            <a:srgbClr val="193563"/>
                          </a:solidFill>
                          <a:ea typeface="微软雅黑 Light" panose="020B0502040204020203" charset="-122"/>
                        </a:rPr>
                        <a:t>2</a:t>
                      </a:r>
                      <a:endParaRPr lang="zh-CN" altLang="en-US" sz="2000" b="1" dirty="0">
                        <a:solidFill>
                          <a:srgbClr val="193563"/>
                        </a:solidFill>
                        <a:ea typeface="微软雅黑 Light" panose="020B0502040204020203" charset="-122"/>
                      </a:endParaRPr>
                    </a:p>
                  </a:txBody>
                  <a:tcPr anchor="ctr"/>
                </a:tc>
                <a:tc>
                  <a:txBody>
                    <a:bodyPr/>
                    <a:lstStyle/>
                    <a:p>
                      <a:pPr algn="ctr"/>
                      <a:r>
                        <a:rPr lang="en-US" altLang="zh-CN" sz="2000" b="1" dirty="0" smtClean="0">
                          <a:solidFill>
                            <a:srgbClr val="193563"/>
                          </a:solidFill>
                          <a:ea typeface="微软雅黑 Light" panose="020B0502040204020203" charset="-122"/>
                        </a:rPr>
                        <a:t>1</a:t>
                      </a:r>
                      <a:endParaRPr lang="zh-CN" altLang="en-US" sz="2000" b="1" dirty="0">
                        <a:solidFill>
                          <a:srgbClr val="193563"/>
                        </a:solidFill>
                        <a:ea typeface="微软雅黑 Light" panose="020B0502040204020203" charset="-122"/>
                      </a:endParaRPr>
                    </a:p>
                  </a:txBody>
                  <a:tcPr anchor="ctr"/>
                </a:tc>
                <a:tc>
                  <a:txBody>
                    <a:bodyPr/>
                    <a:lstStyle/>
                    <a:p>
                      <a:pPr algn="ctr"/>
                      <a:r>
                        <a:rPr lang="en-US" altLang="zh-CN" sz="2000" b="1" dirty="0" smtClean="0">
                          <a:solidFill>
                            <a:srgbClr val="193563"/>
                          </a:solidFill>
                          <a:ea typeface="微软雅黑 Light" panose="020B0502040204020203" charset="-122"/>
                        </a:rPr>
                        <a:t>1</a:t>
                      </a:r>
                      <a:endParaRPr lang="zh-CN" altLang="en-US" sz="2000" b="1" dirty="0">
                        <a:solidFill>
                          <a:srgbClr val="193563"/>
                        </a:solidFill>
                        <a:ea typeface="微软雅黑 Light" panose="020B0502040204020203" charset="-122"/>
                      </a:endParaRPr>
                    </a:p>
                  </a:txBody>
                  <a:tcPr anchor="ctr"/>
                </a:tc>
              </a:tr>
              <a:tr h="370840">
                <a:tc>
                  <a:txBody>
                    <a:bodyPr/>
                    <a:lstStyle/>
                    <a:p>
                      <a:pPr algn="ctr"/>
                      <a:r>
                        <a:rPr lang="en-US" altLang="zh-CN" sz="2000" b="1" dirty="0" smtClean="0">
                          <a:solidFill>
                            <a:srgbClr val="193563"/>
                          </a:solidFill>
                          <a:ea typeface="微软雅黑 Light" panose="020B0502040204020203" charset="-122"/>
                        </a:rPr>
                        <a:t>5</a:t>
                      </a:r>
                      <a:endParaRPr lang="zh-CN" altLang="en-US" sz="2000" b="1" dirty="0">
                        <a:solidFill>
                          <a:srgbClr val="193563"/>
                        </a:solidFill>
                        <a:ea typeface="微软雅黑 Light" panose="020B0502040204020203" charset="-122"/>
                      </a:endParaRPr>
                    </a:p>
                  </a:txBody>
                  <a:tcPr anchor="ctr">
                    <a:solidFill>
                      <a:schemeClr val="bg1">
                        <a:lumMod val="75000"/>
                      </a:schemeClr>
                    </a:solidFill>
                  </a:tcPr>
                </a:tc>
                <a:tc>
                  <a:txBody>
                    <a:bodyPr/>
                    <a:lstStyle/>
                    <a:p>
                      <a:pPr algn="ctr"/>
                      <a:r>
                        <a:rPr lang="en-US" altLang="zh-CN" sz="2000" b="1" dirty="0" smtClean="0">
                          <a:solidFill>
                            <a:srgbClr val="193563"/>
                          </a:solidFill>
                          <a:ea typeface="微软雅黑 Light" panose="020B0502040204020203" charset="-122"/>
                        </a:rPr>
                        <a:t>2</a:t>
                      </a:r>
                      <a:endParaRPr lang="zh-CN" altLang="en-US" sz="2000" b="1" dirty="0">
                        <a:solidFill>
                          <a:srgbClr val="193563"/>
                        </a:solidFill>
                        <a:ea typeface="微软雅黑 Light" panose="020B0502040204020203" charset="-122"/>
                      </a:endParaRPr>
                    </a:p>
                  </a:txBody>
                  <a:tcPr anchor="ctr"/>
                </a:tc>
                <a:tc>
                  <a:txBody>
                    <a:bodyPr/>
                    <a:lstStyle/>
                    <a:p>
                      <a:pPr algn="ctr"/>
                      <a:r>
                        <a:rPr lang="en-US" altLang="zh-CN" sz="2000" b="1" dirty="0" smtClean="0">
                          <a:solidFill>
                            <a:srgbClr val="193563"/>
                          </a:solidFill>
                          <a:ea typeface="微软雅黑 Light" panose="020B0502040204020203" charset="-122"/>
                        </a:rPr>
                        <a:t>1</a:t>
                      </a:r>
                      <a:endParaRPr lang="zh-CN" altLang="en-US" sz="2000" b="1" dirty="0">
                        <a:solidFill>
                          <a:srgbClr val="193563"/>
                        </a:solidFill>
                        <a:ea typeface="微软雅黑 Light" panose="020B0502040204020203" charset="-122"/>
                      </a:endParaRPr>
                    </a:p>
                  </a:txBody>
                  <a:tcPr anchor="ctr"/>
                </a:tc>
                <a:tc>
                  <a:txBody>
                    <a:bodyPr/>
                    <a:lstStyle/>
                    <a:p>
                      <a:pPr algn="ctr"/>
                      <a:r>
                        <a:rPr lang="en-US" altLang="zh-CN" sz="2000" b="1" dirty="0" smtClean="0">
                          <a:solidFill>
                            <a:srgbClr val="193563"/>
                          </a:solidFill>
                          <a:ea typeface="微软雅黑 Light" panose="020B0502040204020203" charset="-122"/>
                        </a:rPr>
                        <a:t>2</a:t>
                      </a:r>
                      <a:endParaRPr lang="zh-CN" altLang="en-US" sz="2000" b="1" dirty="0">
                        <a:solidFill>
                          <a:srgbClr val="193563"/>
                        </a:solidFill>
                        <a:ea typeface="微软雅黑 Light" panose="020B0502040204020203" charset="-122"/>
                      </a:endParaRPr>
                    </a:p>
                  </a:txBody>
                  <a:tcPr anchor="ctr"/>
                </a:tc>
              </a:tr>
              <a:tr h="370840">
                <a:tc>
                  <a:txBody>
                    <a:bodyPr/>
                    <a:lstStyle/>
                    <a:p>
                      <a:pPr algn="ctr"/>
                      <a:r>
                        <a:rPr lang="en-US" altLang="zh-CN" sz="2000" b="1" dirty="0" smtClean="0">
                          <a:solidFill>
                            <a:srgbClr val="193563"/>
                          </a:solidFill>
                          <a:ea typeface="微软雅黑 Light" panose="020B0502040204020203" charset="-122"/>
                        </a:rPr>
                        <a:t>6</a:t>
                      </a:r>
                      <a:endParaRPr lang="zh-CN" altLang="en-US" sz="2000" b="1" dirty="0">
                        <a:solidFill>
                          <a:srgbClr val="193563"/>
                        </a:solidFill>
                        <a:ea typeface="微软雅黑 Light" panose="020B0502040204020203" charset="-122"/>
                      </a:endParaRPr>
                    </a:p>
                  </a:txBody>
                  <a:tcPr anchor="ctr">
                    <a:solidFill>
                      <a:schemeClr val="bg1">
                        <a:lumMod val="95000"/>
                      </a:schemeClr>
                    </a:solidFill>
                  </a:tcPr>
                </a:tc>
                <a:tc>
                  <a:txBody>
                    <a:bodyPr/>
                    <a:lstStyle/>
                    <a:p>
                      <a:pPr algn="ctr"/>
                      <a:r>
                        <a:rPr lang="en-US" altLang="zh-CN" sz="2000" b="1" dirty="0" smtClean="0">
                          <a:solidFill>
                            <a:srgbClr val="193563"/>
                          </a:solidFill>
                          <a:ea typeface="微软雅黑 Light" panose="020B0502040204020203" charset="-122"/>
                        </a:rPr>
                        <a:t>3</a:t>
                      </a:r>
                      <a:endParaRPr lang="zh-CN" altLang="en-US" sz="2000" b="1" dirty="0">
                        <a:solidFill>
                          <a:srgbClr val="193563"/>
                        </a:solidFill>
                        <a:ea typeface="微软雅黑 Light" panose="020B0502040204020203" charset="-122"/>
                      </a:endParaRPr>
                    </a:p>
                  </a:txBody>
                  <a:tcPr anchor="ctr"/>
                </a:tc>
                <a:tc>
                  <a:txBody>
                    <a:bodyPr/>
                    <a:lstStyle/>
                    <a:p>
                      <a:pPr algn="ctr"/>
                      <a:r>
                        <a:rPr lang="en-US" altLang="zh-CN" sz="2000" b="1" dirty="0" smtClean="0">
                          <a:solidFill>
                            <a:srgbClr val="193563"/>
                          </a:solidFill>
                          <a:ea typeface="微软雅黑 Light" panose="020B0502040204020203" charset="-122"/>
                        </a:rPr>
                        <a:t>1</a:t>
                      </a:r>
                      <a:endParaRPr lang="zh-CN" altLang="en-US" sz="2000" b="1" dirty="0">
                        <a:solidFill>
                          <a:srgbClr val="193563"/>
                        </a:solidFill>
                        <a:ea typeface="微软雅黑 Light" panose="020B0502040204020203" charset="-122"/>
                      </a:endParaRPr>
                    </a:p>
                  </a:txBody>
                  <a:tcPr anchor="ctr"/>
                </a:tc>
                <a:tc>
                  <a:txBody>
                    <a:bodyPr/>
                    <a:lstStyle/>
                    <a:p>
                      <a:pPr algn="ctr"/>
                      <a:r>
                        <a:rPr lang="en-US" altLang="zh-CN" sz="2000" b="1" dirty="0" smtClean="0">
                          <a:solidFill>
                            <a:srgbClr val="193563"/>
                          </a:solidFill>
                          <a:ea typeface="微软雅黑 Light" panose="020B0502040204020203" charset="-122"/>
                        </a:rPr>
                        <a:t>2</a:t>
                      </a:r>
                      <a:endParaRPr lang="zh-CN" altLang="en-US" sz="2000" b="1" dirty="0">
                        <a:solidFill>
                          <a:srgbClr val="193563"/>
                        </a:solidFill>
                        <a:ea typeface="微软雅黑 Light" panose="020B0502040204020203" charset="-122"/>
                      </a:endParaRPr>
                    </a:p>
                  </a:txBody>
                  <a:tcPr anchor="ctr"/>
                </a:tc>
              </a:tr>
              <a:tr h="370840">
                <a:tc>
                  <a:txBody>
                    <a:bodyPr/>
                    <a:lstStyle/>
                    <a:p>
                      <a:pPr algn="ctr"/>
                      <a:r>
                        <a:rPr lang="en-US" altLang="zh-CN" sz="2000" b="1" dirty="0" smtClean="0">
                          <a:solidFill>
                            <a:srgbClr val="193563"/>
                          </a:solidFill>
                          <a:ea typeface="微软雅黑 Light" panose="020B0502040204020203" charset="-122"/>
                        </a:rPr>
                        <a:t>7</a:t>
                      </a:r>
                      <a:endParaRPr lang="zh-CN" altLang="en-US" sz="2000" b="1" dirty="0">
                        <a:solidFill>
                          <a:srgbClr val="193563"/>
                        </a:solidFill>
                        <a:ea typeface="微软雅黑 Light" panose="020B0502040204020203" charset="-122"/>
                      </a:endParaRPr>
                    </a:p>
                  </a:txBody>
                  <a:tcPr anchor="ctr">
                    <a:solidFill>
                      <a:schemeClr val="bg1">
                        <a:lumMod val="75000"/>
                      </a:schemeClr>
                    </a:solidFill>
                  </a:tcPr>
                </a:tc>
                <a:tc>
                  <a:txBody>
                    <a:bodyPr/>
                    <a:lstStyle/>
                    <a:p>
                      <a:pPr algn="ctr"/>
                      <a:r>
                        <a:rPr lang="en-US" altLang="zh-CN" sz="2000" b="1" dirty="0" smtClean="0">
                          <a:solidFill>
                            <a:srgbClr val="193563"/>
                          </a:solidFill>
                          <a:ea typeface="微软雅黑 Light" panose="020B0502040204020203" charset="-122"/>
                        </a:rPr>
                        <a:t>3</a:t>
                      </a:r>
                      <a:endParaRPr lang="zh-CN" altLang="en-US" sz="2000" b="1" dirty="0">
                        <a:solidFill>
                          <a:srgbClr val="193563"/>
                        </a:solidFill>
                        <a:ea typeface="微软雅黑 Light" panose="020B0502040204020203" charset="-122"/>
                      </a:endParaRPr>
                    </a:p>
                  </a:txBody>
                  <a:tcPr anchor="ctr"/>
                </a:tc>
                <a:tc>
                  <a:txBody>
                    <a:bodyPr/>
                    <a:lstStyle/>
                    <a:p>
                      <a:pPr algn="ctr"/>
                      <a:r>
                        <a:rPr lang="en-US" altLang="zh-CN" sz="2000" b="1" dirty="0" smtClean="0">
                          <a:solidFill>
                            <a:srgbClr val="193563"/>
                          </a:solidFill>
                          <a:ea typeface="微软雅黑 Light" panose="020B0502040204020203" charset="-122"/>
                        </a:rPr>
                        <a:t>1</a:t>
                      </a:r>
                      <a:endParaRPr lang="zh-CN" altLang="en-US" sz="2000" b="1" dirty="0">
                        <a:solidFill>
                          <a:srgbClr val="193563"/>
                        </a:solidFill>
                        <a:ea typeface="微软雅黑 Light" panose="020B0502040204020203" charset="-122"/>
                      </a:endParaRPr>
                    </a:p>
                  </a:txBody>
                  <a:tcPr anchor="ctr"/>
                </a:tc>
                <a:tc>
                  <a:txBody>
                    <a:bodyPr/>
                    <a:lstStyle/>
                    <a:p>
                      <a:pPr algn="ctr"/>
                      <a:r>
                        <a:rPr lang="en-US" altLang="zh-CN" sz="2000" b="1" dirty="0" smtClean="0">
                          <a:solidFill>
                            <a:srgbClr val="193563"/>
                          </a:solidFill>
                          <a:ea typeface="微软雅黑 Light" panose="020B0502040204020203" charset="-122"/>
                        </a:rPr>
                        <a:t>3</a:t>
                      </a:r>
                      <a:endParaRPr lang="zh-CN" altLang="en-US" sz="2000" b="1" dirty="0">
                        <a:solidFill>
                          <a:srgbClr val="193563"/>
                        </a:solidFill>
                        <a:ea typeface="微软雅黑 Light" panose="020B0502040204020203" charset="-122"/>
                      </a:endParaRPr>
                    </a:p>
                  </a:txBody>
                  <a:tcPr anchor="ctr"/>
                </a:tc>
              </a:tr>
              <a:tr h="370840">
                <a:tc>
                  <a:txBody>
                    <a:bodyPr/>
                    <a:lstStyle/>
                    <a:p>
                      <a:pPr algn="ctr"/>
                      <a:r>
                        <a:rPr lang="en-US" altLang="zh-CN" sz="2000" b="1" dirty="0" smtClean="0">
                          <a:solidFill>
                            <a:srgbClr val="193563"/>
                          </a:solidFill>
                          <a:ea typeface="微软雅黑 Light" panose="020B0502040204020203" charset="-122"/>
                        </a:rPr>
                        <a:t>8</a:t>
                      </a:r>
                      <a:endParaRPr lang="zh-CN" altLang="en-US" sz="2000" b="1" dirty="0">
                        <a:solidFill>
                          <a:srgbClr val="193563"/>
                        </a:solidFill>
                        <a:ea typeface="微软雅黑 Light" panose="020B0502040204020203" charset="-122"/>
                      </a:endParaRPr>
                    </a:p>
                  </a:txBody>
                  <a:tcPr anchor="ctr">
                    <a:solidFill>
                      <a:schemeClr val="bg1">
                        <a:lumMod val="95000"/>
                      </a:schemeClr>
                    </a:solidFill>
                  </a:tcPr>
                </a:tc>
                <a:tc>
                  <a:txBody>
                    <a:bodyPr/>
                    <a:lstStyle/>
                    <a:p>
                      <a:pPr algn="ctr"/>
                      <a:r>
                        <a:rPr lang="en-US" altLang="zh-CN" sz="2000" b="1" dirty="0" smtClean="0">
                          <a:solidFill>
                            <a:srgbClr val="193563"/>
                          </a:solidFill>
                          <a:ea typeface="微软雅黑 Light" panose="020B0502040204020203" charset="-122"/>
                        </a:rPr>
                        <a:t>4</a:t>
                      </a:r>
                      <a:endParaRPr lang="zh-CN" altLang="en-US" sz="2000" b="1" dirty="0">
                        <a:solidFill>
                          <a:srgbClr val="193563"/>
                        </a:solidFill>
                        <a:ea typeface="微软雅黑 Light" panose="020B0502040204020203" charset="-122"/>
                      </a:endParaRPr>
                    </a:p>
                  </a:txBody>
                  <a:tcPr anchor="ctr"/>
                </a:tc>
                <a:tc>
                  <a:txBody>
                    <a:bodyPr/>
                    <a:lstStyle/>
                    <a:p>
                      <a:pPr algn="ctr"/>
                      <a:r>
                        <a:rPr lang="en-US" altLang="zh-CN" sz="2000" b="1" dirty="0" smtClean="0">
                          <a:solidFill>
                            <a:srgbClr val="193563"/>
                          </a:solidFill>
                          <a:ea typeface="微软雅黑 Light" panose="020B0502040204020203" charset="-122"/>
                        </a:rPr>
                        <a:t>1</a:t>
                      </a:r>
                      <a:endParaRPr lang="zh-CN" altLang="en-US" sz="2000" b="1" dirty="0">
                        <a:solidFill>
                          <a:srgbClr val="193563"/>
                        </a:solidFill>
                        <a:ea typeface="微软雅黑 Light" panose="020B0502040204020203" charset="-122"/>
                      </a:endParaRPr>
                    </a:p>
                  </a:txBody>
                  <a:tcPr anchor="ctr"/>
                </a:tc>
                <a:tc>
                  <a:txBody>
                    <a:bodyPr/>
                    <a:lstStyle/>
                    <a:p>
                      <a:pPr algn="ctr"/>
                      <a:r>
                        <a:rPr lang="en-US" altLang="zh-CN" sz="2000" b="1" dirty="0" smtClean="0">
                          <a:solidFill>
                            <a:srgbClr val="193563"/>
                          </a:solidFill>
                          <a:ea typeface="微软雅黑 Light" panose="020B0502040204020203" charset="-122"/>
                        </a:rPr>
                        <a:t>3</a:t>
                      </a:r>
                      <a:endParaRPr lang="zh-CN" altLang="en-US" sz="2000" b="1" dirty="0">
                        <a:solidFill>
                          <a:srgbClr val="193563"/>
                        </a:solidFill>
                        <a:ea typeface="微软雅黑 Light" panose="020B0502040204020203" charset="-122"/>
                      </a:endParaRPr>
                    </a:p>
                  </a:txBody>
                  <a:tcPr anchor="ctr"/>
                </a:tc>
              </a:tr>
            </a:tbl>
          </a:graphicData>
        </a:graphic>
      </p:graphicFrame>
      <p:grpSp>
        <p:nvGrpSpPr>
          <p:cNvPr id="6" name="组合 11"/>
          <p:cNvGrpSpPr/>
          <p:nvPr/>
        </p:nvGrpSpPr>
        <p:grpSpPr>
          <a:xfrm>
            <a:off x="0" y="212785"/>
            <a:ext cx="3857607" cy="523220"/>
            <a:chOff x="0" y="220990"/>
            <a:chExt cx="3857607" cy="523220"/>
          </a:xfrm>
        </p:grpSpPr>
        <p:sp>
          <p:nvSpPr>
            <p:cNvPr id="13" name="燕尾形 2"/>
            <p:cNvSpPr/>
            <p:nvPr/>
          </p:nvSpPr>
          <p:spPr>
            <a:xfrm>
              <a:off x="335059" y="294640"/>
              <a:ext cx="302371" cy="375920"/>
            </a:xfrm>
            <a:prstGeom prst="chevron">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逐浪细阁体" panose="03000509000000000000" pitchFamily="65" charset="-122"/>
                <a:ea typeface="微软雅黑 Light" panose="020B0502040204020203" charset="-122"/>
                <a:sym typeface="逐浪细阁体" panose="03000509000000000000" pitchFamily="65" charset="-122"/>
              </a:endParaRPr>
            </a:p>
          </p:txBody>
        </p:sp>
        <p:sp>
          <p:nvSpPr>
            <p:cNvPr id="5" name="燕尾形 3"/>
            <p:cNvSpPr/>
            <p:nvPr/>
          </p:nvSpPr>
          <p:spPr>
            <a:xfrm>
              <a:off x="578181" y="294640"/>
              <a:ext cx="302371" cy="375920"/>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逐浪细阁体" panose="03000509000000000000" pitchFamily="65" charset="-122"/>
                <a:ea typeface="微软雅黑 Light" panose="020B0502040204020203" charset="-122"/>
                <a:sym typeface="逐浪细阁体" panose="03000509000000000000" pitchFamily="65" charset="-122"/>
              </a:endParaRPr>
            </a:p>
          </p:txBody>
        </p:sp>
        <p:sp>
          <p:nvSpPr>
            <p:cNvPr id="7" name="五边形 4"/>
            <p:cNvSpPr/>
            <p:nvPr/>
          </p:nvSpPr>
          <p:spPr>
            <a:xfrm>
              <a:off x="0" y="294640"/>
              <a:ext cx="416781" cy="375920"/>
            </a:xfrm>
            <a:prstGeom prst="homePlat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逐浪细阁体" panose="03000509000000000000" pitchFamily="65" charset="-122"/>
                <a:ea typeface="微软雅黑 Light" panose="020B0502040204020203" charset="-122"/>
                <a:sym typeface="逐浪细阁体" panose="03000509000000000000" pitchFamily="65" charset="-122"/>
              </a:endParaRPr>
            </a:p>
          </p:txBody>
        </p:sp>
        <p:sp>
          <p:nvSpPr>
            <p:cNvPr id="16" name="文本框 15"/>
            <p:cNvSpPr txBox="1"/>
            <p:nvPr/>
          </p:nvSpPr>
          <p:spPr>
            <a:xfrm>
              <a:off x="972489" y="220990"/>
              <a:ext cx="2885118" cy="523220"/>
            </a:xfrm>
            <a:prstGeom prst="rect">
              <a:avLst/>
            </a:prstGeom>
            <a:noFill/>
          </p:spPr>
          <p:txBody>
            <a:bodyPr wrap="square" rtlCol="0">
              <a:spAutoFit/>
            </a:bodyPr>
            <a:lstStyle/>
            <a:p>
              <a:r>
                <a:rPr lang="zh-CN" altLang="en-US" sz="2800" dirty="0" smtClean="0">
                  <a:solidFill>
                    <a:schemeClr val="tx1">
                      <a:lumMod val="65000"/>
                      <a:lumOff val="3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逐浪细阁体" panose="03000509000000000000" pitchFamily="65" charset="-122"/>
                </a:rPr>
                <a:t>总体技术方案</a:t>
              </a:r>
              <a:endParaRPr lang="zh-CN" altLang="en-US" sz="2800" dirty="0">
                <a:solidFill>
                  <a:schemeClr val="tx1">
                    <a:lumMod val="65000"/>
                    <a:lumOff val="3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逐浪细阁体" panose="03000509000000000000" pitchFamily="65" charset="-122"/>
              </a:endParaRPr>
            </a:p>
          </p:txBody>
        </p:sp>
      </p:grpSp>
      <p:sp>
        <p:nvSpPr>
          <p:cNvPr id="11" name="Content Placeholder 2"/>
          <p:cNvSpPr txBox="1"/>
          <p:nvPr/>
        </p:nvSpPr>
        <p:spPr>
          <a:xfrm>
            <a:off x="416657" y="662470"/>
            <a:ext cx="4967523" cy="648072"/>
          </a:xfrm>
          <a:prstGeom prst="rect">
            <a:avLst/>
          </a:prstGeom>
        </p:spPr>
        <p:txBody>
          <a:bodyPr vert="horz" lIns="96435" tIns="48218" rIns="96435" bIns="48218" rtlCol="0" anchor="t">
            <a:no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just">
              <a:lnSpc>
                <a:spcPct val="150000"/>
              </a:lnSpc>
              <a:spcBef>
                <a:spcPts val="0"/>
              </a:spcBef>
              <a:spcAft>
                <a:spcPts val="0"/>
              </a:spcAft>
            </a:pPr>
            <a:r>
              <a:rPr lang="zh-CN" sz="2400" b="1" dirty="0">
                <a:solidFill>
                  <a:schemeClr val="tx1">
                    <a:lumMod val="75000"/>
                    <a:lumOff val="2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收费车道改造</a:t>
            </a:r>
            <a:endParaRPr lang="zh-CN" sz="2400" b="1" dirty="0">
              <a:solidFill>
                <a:schemeClr val="tx1">
                  <a:lumMod val="75000"/>
                  <a:lumOff val="2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endParaRPr>
          </a:p>
        </p:txBody>
      </p:sp>
    </p:spTree>
  </p:cSld>
  <p:clrMapOvr>
    <a:masterClrMapping/>
  </p:clrMapOvr>
  <p:transition spd="med" advTm="2000"/>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组合 16"/>
          <p:cNvGrpSpPr/>
          <p:nvPr/>
        </p:nvGrpSpPr>
        <p:grpSpPr>
          <a:xfrm>
            <a:off x="0" y="201940"/>
            <a:ext cx="3454382" cy="500380"/>
            <a:chOff x="0" y="220990"/>
            <a:chExt cx="3643293" cy="527745"/>
          </a:xfrm>
        </p:grpSpPr>
        <p:sp>
          <p:nvSpPr>
            <p:cNvPr id="19" name="燕尾形 2"/>
            <p:cNvSpPr/>
            <p:nvPr/>
          </p:nvSpPr>
          <p:spPr>
            <a:xfrm>
              <a:off x="335059" y="294640"/>
              <a:ext cx="302371" cy="375920"/>
            </a:xfrm>
            <a:prstGeom prst="chevron">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05">
                <a:solidFill>
                  <a:schemeClr val="tx1"/>
                </a:solidFill>
                <a:latin typeface="逐浪细阁体" panose="03000509000000000000" pitchFamily="65" charset="-122"/>
                <a:ea typeface="微软雅黑 Light" panose="020B0502040204020203" charset="-122"/>
                <a:sym typeface="逐浪细阁体" panose="03000509000000000000" pitchFamily="65" charset="-122"/>
              </a:endParaRPr>
            </a:p>
          </p:txBody>
        </p:sp>
        <p:sp>
          <p:nvSpPr>
            <p:cNvPr id="20" name="燕尾形 3"/>
            <p:cNvSpPr/>
            <p:nvPr/>
          </p:nvSpPr>
          <p:spPr>
            <a:xfrm>
              <a:off x="578181" y="294640"/>
              <a:ext cx="302371" cy="375920"/>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05">
                <a:solidFill>
                  <a:schemeClr val="tx1"/>
                </a:solidFill>
                <a:latin typeface="逐浪细阁体" panose="03000509000000000000" pitchFamily="65" charset="-122"/>
                <a:ea typeface="微软雅黑 Light" panose="020B0502040204020203" charset="-122"/>
                <a:sym typeface="逐浪细阁体" panose="03000509000000000000" pitchFamily="65" charset="-122"/>
              </a:endParaRPr>
            </a:p>
          </p:txBody>
        </p:sp>
        <p:sp>
          <p:nvSpPr>
            <p:cNvPr id="22" name="五边形 4"/>
            <p:cNvSpPr/>
            <p:nvPr/>
          </p:nvSpPr>
          <p:spPr>
            <a:xfrm>
              <a:off x="0" y="294640"/>
              <a:ext cx="416781" cy="375920"/>
            </a:xfrm>
            <a:prstGeom prst="homePlat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05">
                <a:latin typeface="逐浪细阁体" panose="03000509000000000000" pitchFamily="65" charset="-122"/>
                <a:ea typeface="微软雅黑 Light" panose="020B0502040204020203" charset="-122"/>
                <a:sym typeface="逐浪细阁体" panose="03000509000000000000" pitchFamily="65" charset="-122"/>
              </a:endParaRPr>
            </a:p>
          </p:txBody>
        </p:sp>
        <p:sp>
          <p:nvSpPr>
            <p:cNvPr id="23" name="文本框 22"/>
            <p:cNvSpPr txBox="1"/>
            <p:nvPr/>
          </p:nvSpPr>
          <p:spPr>
            <a:xfrm>
              <a:off x="972489" y="220990"/>
              <a:ext cx="2670804" cy="527745"/>
            </a:xfrm>
            <a:prstGeom prst="rect">
              <a:avLst/>
            </a:prstGeom>
            <a:noFill/>
          </p:spPr>
          <p:txBody>
            <a:bodyPr wrap="square" rtlCol="0">
              <a:spAutoFit/>
            </a:bodyPr>
            <a:lstStyle/>
            <a:p>
              <a:r>
                <a:rPr lang="zh-CN" altLang="en-US" sz="2655" dirty="0">
                  <a:solidFill>
                    <a:schemeClr val="tx1">
                      <a:lumMod val="65000"/>
                      <a:lumOff val="3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逐浪细阁体" panose="03000509000000000000" pitchFamily="65" charset="-122"/>
                </a:rPr>
                <a:t>总体建设目标</a:t>
              </a:r>
              <a:endParaRPr lang="zh-CN" altLang="en-US" sz="2655" dirty="0">
                <a:solidFill>
                  <a:schemeClr val="tx1">
                    <a:lumMod val="65000"/>
                    <a:lumOff val="3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逐浪细阁体" panose="03000509000000000000" pitchFamily="65" charset="-122"/>
              </a:endParaRPr>
            </a:p>
          </p:txBody>
        </p:sp>
      </p:grpSp>
      <p:pic>
        <p:nvPicPr>
          <p:cNvPr id="18" name="image136.jpeg"/>
          <p:cNvPicPr/>
          <p:nvPr/>
        </p:nvPicPr>
        <p:blipFill rotWithShape="1">
          <a:blip r:embed="rId1" cstate="print"/>
          <a:srcRect t="4510"/>
          <a:stretch>
            <a:fillRect/>
          </a:stretch>
        </p:blipFill>
        <p:spPr>
          <a:xfrm>
            <a:off x="6300823" y="1202281"/>
            <a:ext cx="5901678" cy="4164729"/>
          </a:xfrm>
          <a:prstGeom prst="rect">
            <a:avLst/>
          </a:prstGeom>
        </p:spPr>
      </p:pic>
      <p:sp>
        <p:nvSpPr>
          <p:cNvPr id="12" name="AutoShape 1"/>
          <p:cNvSpPr/>
          <p:nvPr/>
        </p:nvSpPr>
        <p:spPr bwMode="auto">
          <a:xfrm>
            <a:off x="0" y="1202281"/>
            <a:ext cx="6300823" cy="416472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chemeClr val="accent1">
              <a:lumMod val="75000"/>
            </a:schemeClr>
          </a:solidFill>
          <a:ln w="25400" cap="flat" cmpd="sng">
            <a:noFill/>
            <a:prstDash val="solid"/>
            <a:miter lim="0"/>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nSpc>
                <a:spcPct val="150000"/>
              </a:lnSpc>
              <a:defRPr/>
            </a:pPr>
            <a:endParaRPr lang="es-ES" sz="2530">
              <a:latin typeface="Arial" panose="020B0604020202020204" pitchFamily="34" charset="0"/>
              <a:ea typeface="微软雅黑" panose="020B0503020204020204" pitchFamily="34" charset="-122"/>
              <a:cs typeface="Calibri" panose="020F0502020204030204" pitchFamily="34" charset="0"/>
              <a:sym typeface="Arial" panose="020B0604020202020204" pitchFamily="34" charset="0"/>
            </a:endParaRPr>
          </a:p>
        </p:txBody>
      </p:sp>
      <p:sp>
        <p:nvSpPr>
          <p:cNvPr id="14" name="TextBox 15"/>
          <p:cNvSpPr txBox="1"/>
          <p:nvPr/>
        </p:nvSpPr>
        <p:spPr>
          <a:xfrm>
            <a:off x="187263" y="2840863"/>
            <a:ext cx="5973927" cy="1577340"/>
          </a:xfrm>
          <a:prstGeom prst="rect">
            <a:avLst/>
          </a:prstGeom>
          <a:noFill/>
        </p:spPr>
        <p:txBody>
          <a:bodyPr wrap="square" lIns="0" tIns="0" rIns="0" bIns="0" rtlCol="0">
            <a:spAutoFit/>
          </a:bodyPr>
          <a:lstStyle/>
          <a:p>
            <a:pPr algn="just">
              <a:lnSpc>
                <a:spcPct val="150000"/>
              </a:lnSpc>
            </a:pPr>
            <a:r>
              <a:rPr lang="zh-CN" altLang="en-US" sz="1705" b="1" dirty="0">
                <a:solidFill>
                  <a:schemeClr val="bg1"/>
                </a:solidFill>
                <a:latin typeface="微软雅黑" panose="020B0503020204020204" pitchFamily="34" charset="-122"/>
                <a:ea typeface="微软雅黑" panose="020B0503020204020204" pitchFamily="34" charset="-122"/>
                <a:sym typeface="Arial" panose="020B0604020202020204" pitchFamily="34" charset="0"/>
              </a:rPr>
              <a:t>（</a:t>
            </a:r>
            <a:r>
              <a:rPr lang="en-US" altLang="zh-CN" sz="1705" b="1" dirty="0">
                <a:solidFill>
                  <a:schemeClr val="bg1"/>
                </a:solidFill>
                <a:latin typeface="微软雅黑" panose="020B0503020204020204" pitchFamily="34" charset="-122"/>
                <a:ea typeface="微软雅黑" panose="020B0503020204020204" pitchFamily="34" charset="-122"/>
                <a:sym typeface="Arial" panose="020B0604020202020204" pitchFamily="34" charset="0"/>
              </a:rPr>
              <a:t>1</a:t>
            </a:r>
            <a:r>
              <a:rPr lang="zh-CN" altLang="en-US" sz="1705" b="1" dirty="0">
                <a:solidFill>
                  <a:schemeClr val="bg1"/>
                </a:solidFill>
                <a:latin typeface="微软雅黑" panose="020B0503020204020204" pitchFamily="34" charset="-122"/>
                <a:ea typeface="微软雅黑" panose="020B0503020204020204" pitchFamily="34" charset="-122"/>
                <a:sym typeface="Arial" panose="020B0604020202020204" pitchFamily="34" charset="0"/>
              </a:rPr>
              <a:t>）</a:t>
            </a:r>
            <a:r>
              <a:rPr lang="zh-CN" altLang="en-US" sz="1705" b="1" dirty="0">
                <a:solidFill>
                  <a:srgbClr val="FFC000"/>
                </a:solidFill>
                <a:latin typeface="微软雅黑" panose="020B0503020204020204" pitchFamily="34" charset="-122"/>
                <a:ea typeface="微软雅黑" panose="020B0503020204020204" pitchFamily="34" charset="-122"/>
                <a:sym typeface="Arial" panose="020B0604020202020204" pitchFamily="34" charset="0"/>
              </a:rPr>
              <a:t>基本取消全国高速公路省界收费站</a:t>
            </a:r>
            <a:r>
              <a:rPr lang="zh-CN" altLang="en-US" sz="1705" b="1" dirty="0">
                <a:solidFill>
                  <a:schemeClr val="bg1"/>
                </a:solidFill>
                <a:latin typeface="微软雅黑" panose="020B0503020204020204" pitchFamily="34" charset="-122"/>
                <a:ea typeface="微软雅黑" panose="020B0503020204020204" pitchFamily="34" charset="-122"/>
                <a:sym typeface="Arial" panose="020B0604020202020204" pitchFamily="34" charset="0"/>
              </a:rPr>
              <a:t>；</a:t>
            </a:r>
            <a:endParaRPr lang="en-US" altLang="zh-CN" sz="1705" b="1" dirty="0">
              <a:solidFill>
                <a:schemeClr val="bg1"/>
              </a:solidFill>
              <a:latin typeface="微软雅黑" panose="020B0503020204020204" pitchFamily="34" charset="-122"/>
              <a:ea typeface="微软雅黑" panose="020B0503020204020204" pitchFamily="34" charset="-122"/>
              <a:sym typeface="Arial" panose="020B0604020202020204" pitchFamily="34" charset="0"/>
            </a:endParaRPr>
          </a:p>
          <a:p>
            <a:pPr algn="just">
              <a:lnSpc>
                <a:spcPct val="150000"/>
              </a:lnSpc>
            </a:pPr>
            <a:r>
              <a:rPr lang="zh-CN" altLang="en-US" sz="1705" b="1" dirty="0">
                <a:solidFill>
                  <a:schemeClr val="bg1"/>
                </a:solidFill>
                <a:latin typeface="微软雅黑" panose="020B0503020204020204" pitchFamily="34" charset="-122"/>
                <a:ea typeface="微软雅黑" panose="020B0503020204020204" pitchFamily="34" charset="-122"/>
                <a:sym typeface="Arial" panose="020B0604020202020204" pitchFamily="34" charset="0"/>
              </a:rPr>
              <a:t>（</a:t>
            </a:r>
            <a:r>
              <a:rPr lang="en-US" altLang="zh-CN" sz="1705" b="1" dirty="0">
                <a:solidFill>
                  <a:schemeClr val="bg1"/>
                </a:solidFill>
                <a:latin typeface="微软雅黑" panose="020B0503020204020204" pitchFamily="34" charset="-122"/>
                <a:ea typeface="微软雅黑" panose="020B0503020204020204" pitchFamily="34" charset="-122"/>
                <a:sym typeface="Arial" panose="020B0604020202020204" pitchFamily="34" charset="0"/>
              </a:rPr>
              <a:t>2</a:t>
            </a:r>
            <a:r>
              <a:rPr lang="zh-CN" altLang="en-US" sz="1705" b="1" dirty="0">
                <a:solidFill>
                  <a:schemeClr val="bg1"/>
                </a:solidFill>
                <a:latin typeface="微软雅黑" panose="020B0503020204020204" pitchFamily="34" charset="-122"/>
                <a:ea typeface="微软雅黑" panose="020B0503020204020204" pitchFamily="34" charset="-122"/>
                <a:sym typeface="Arial" panose="020B0604020202020204" pitchFamily="34" charset="0"/>
              </a:rPr>
              <a:t>）采用</a:t>
            </a:r>
            <a:r>
              <a:rPr lang="zh-CN" altLang="en-US" sz="1705" b="1" dirty="0">
                <a:solidFill>
                  <a:srgbClr val="FFC000"/>
                </a:solidFill>
                <a:latin typeface="微软雅黑" panose="020B0503020204020204" pitchFamily="34" charset="-122"/>
                <a:ea typeface="微软雅黑" panose="020B0503020204020204" pitchFamily="34" charset="-122"/>
                <a:sym typeface="Arial" panose="020B0604020202020204" pitchFamily="34" charset="0"/>
              </a:rPr>
              <a:t>高速公路主线不停车分段收费为主</a:t>
            </a:r>
            <a:r>
              <a:rPr lang="zh-CN" altLang="en-US" sz="1705" b="1" dirty="0">
                <a:solidFill>
                  <a:schemeClr val="bg1"/>
                </a:solidFill>
                <a:latin typeface="微软雅黑" panose="020B0503020204020204" pitchFamily="34" charset="-122"/>
                <a:ea typeface="微软雅黑" panose="020B0503020204020204" pitchFamily="34" charset="-122"/>
                <a:sym typeface="Arial" panose="020B0604020202020204" pitchFamily="34" charset="0"/>
              </a:rPr>
              <a:t>的收费方式；</a:t>
            </a:r>
            <a:endParaRPr lang="en-US" altLang="zh-CN" sz="1705" b="1" dirty="0">
              <a:solidFill>
                <a:schemeClr val="bg1"/>
              </a:solidFill>
              <a:latin typeface="微软雅黑" panose="020B0503020204020204" pitchFamily="34" charset="-122"/>
              <a:ea typeface="微软雅黑" panose="020B0503020204020204" pitchFamily="34" charset="-122"/>
              <a:sym typeface="Arial" panose="020B0604020202020204" pitchFamily="34" charset="0"/>
            </a:endParaRPr>
          </a:p>
          <a:p>
            <a:pPr algn="just">
              <a:lnSpc>
                <a:spcPct val="150000"/>
              </a:lnSpc>
            </a:pPr>
            <a:r>
              <a:rPr lang="zh-CN" altLang="en-US" sz="1705" b="1" dirty="0">
                <a:solidFill>
                  <a:schemeClr val="bg1"/>
                </a:solidFill>
                <a:latin typeface="微软雅黑" panose="020B0503020204020204" pitchFamily="34" charset="-122"/>
                <a:ea typeface="微软雅黑" panose="020B0503020204020204" pitchFamily="34" charset="-122"/>
                <a:sym typeface="Arial" panose="020B0604020202020204" pitchFamily="34" charset="0"/>
              </a:rPr>
              <a:t>（</a:t>
            </a:r>
            <a:r>
              <a:rPr lang="en-US" altLang="zh-CN" sz="1705" b="1" dirty="0">
                <a:solidFill>
                  <a:schemeClr val="bg1"/>
                </a:solidFill>
                <a:latin typeface="微软雅黑" panose="020B0503020204020204" pitchFamily="34" charset="-122"/>
                <a:ea typeface="微软雅黑" panose="020B0503020204020204" pitchFamily="34" charset="-122"/>
                <a:sym typeface="Arial" panose="020B0604020202020204" pitchFamily="34" charset="0"/>
              </a:rPr>
              <a:t>3</a:t>
            </a:r>
            <a:r>
              <a:rPr lang="zh-CN" altLang="en-US" sz="1705" b="1" dirty="0">
                <a:solidFill>
                  <a:schemeClr val="bg1"/>
                </a:solidFill>
                <a:latin typeface="微软雅黑" panose="020B0503020204020204" pitchFamily="34" charset="-122"/>
                <a:ea typeface="微软雅黑" panose="020B0503020204020204" pitchFamily="34" charset="-122"/>
                <a:sym typeface="Arial" panose="020B0604020202020204" pitchFamily="34" charset="0"/>
              </a:rPr>
              <a:t>）高速公路不停车收费率</a:t>
            </a:r>
            <a:r>
              <a:rPr lang="zh-CN" altLang="en-US" sz="1705" b="1" dirty="0">
                <a:solidFill>
                  <a:srgbClr val="FFC000"/>
                </a:solidFill>
                <a:latin typeface="微软雅黑" panose="020B0503020204020204" pitchFamily="34" charset="-122"/>
                <a:ea typeface="微软雅黑" panose="020B0503020204020204" pitchFamily="34" charset="-122"/>
                <a:sym typeface="Arial" panose="020B0604020202020204" pitchFamily="34" charset="0"/>
              </a:rPr>
              <a:t>达到</a:t>
            </a:r>
            <a:r>
              <a:rPr lang="en-US" altLang="zh-CN" sz="1705" b="1" dirty="0">
                <a:solidFill>
                  <a:srgbClr val="FFC000"/>
                </a:solidFill>
                <a:latin typeface="微软雅黑" panose="020B0503020204020204" pitchFamily="34" charset="-122"/>
                <a:ea typeface="微软雅黑" panose="020B0503020204020204" pitchFamily="34" charset="-122"/>
                <a:sym typeface="Arial" panose="020B0604020202020204" pitchFamily="34" charset="0"/>
              </a:rPr>
              <a:t>90</a:t>
            </a:r>
            <a:r>
              <a:rPr lang="zh-CN" altLang="en-US" sz="1705" b="1" dirty="0">
                <a:solidFill>
                  <a:srgbClr val="FFC000"/>
                </a:solidFill>
                <a:latin typeface="微软雅黑" panose="020B0503020204020204" pitchFamily="34" charset="-122"/>
                <a:ea typeface="微软雅黑" panose="020B0503020204020204" pitchFamily="34" charset="-122"/>
                <a:sym typeface="Arial" panose="020B0604020202020204" pitchFamily="34" charset="0"/>
              </a:rPr>
              <a:t>％以上</a:t>
            </a:r>
            <a:r>
              <a:rPr lang="zh-CN" altLang="en-US" sz="1705" b="1" dirty="0">
                <a:solidFill>
                  <a:schemeClr val="bg1"/>
                </a:solidFill>
                <a:latin typeface="微软雅黑" panose="020B0503020204020204" pitchFamily="34" charset="-122"/>
                <a:ea typeface="微软雅黑" panose="020B0503020204020204" pitchFamily="34" charset="-122"/>
                <a:sym typeface="Arial" panose="020B0604020202020204" pitchFamily="34" charset="0"/>
              </a:rPr>
              <a:t>；</a:t>
            </a:r>
            <a:endParaRPr lang="en-US" altLang="zh-CN" sz="1705" b="1" dirty="0">
              <a:solidFill>
                <a:schemeClr val="bg1"/>
              </a:solidFill>
              <a:latin typeface="微软雅黑" panose="020B0503020204020204" pitchFamily="34" charset="-122"/>
              <a:ea typeface="微软雅黑" panose="020B0503020204020204" pitchFamily="34" charset="-122"/>
              <a:sym typeface="Arial" panose="020B0604020202020204" pitchFamily="34" charset="0"/>
            </a:endParaRPr>
          </a:p>
          <a:p>
            <a:pPr algn="just">
              <a:lnSpc>
                <a:spcPct val="150000"/>
              </a:lnSpc>
            </a:pPr>
            <a:r>
              <a:rPr lang="zh-CN" altLang="en-US" sz="1705" b="1" dirty="0">
                <a:solidFill>
                  <a:schemeClr val="bg1"/>
                </a:solidFill>
                <a:latin typeface="微软雅黑" panose="020B0503020204020204" pitchFamily="34" charset="-122"/>
                <a:ea typeface="微软雅黑" panose="020B0503020204020204" pitchFamily="34" charset="-122"/>
                <a:sym typeface="Arial" panose="020B0604020202020204" pitchFamily="34" charset="0"/>
              </a:rPr>
              <a:t>（</a:t>
            </a:r>
            <a:r>
              <a:rPr lang="en-US" altLang="zh-CN" sz="1705" b="1" dirty="0">
                <a:solidFill>
                  <a:schemeClr val="bg1"/>
                </a:solidFill>
                <a:latin typeface="微软雅黑" panose="020B0503020204020204" pitchFamily="34" charset="-122"/>
                <a:ea typeface="微软雅黑" panose="020B0503020204020204" pitchFamily="34" charset="-122"/>
                <a:sym typeface="Arial" panose="020B0604020202020204" pitchFamily="34" charset="0"/>
              </a:rPr>
              <a:t>4</a:t>
            </a:r>
            <a:r>
              <a:rPr lang="zh-CN" altLang="en-US" sz="1705" b="1" dirty="0">
                <a:solidFill>
                  <a:schemeClr val="bg1"/>
                </a:solidFill>
                <a:latin typeface="微软雅黑" panose="020B0503020204020204" pitchFamily="34" charset="-122"/>
                <a:ea typeface="微软雅黑" panose="020B0503020204020204" pitchFamily="34" charset="-122"/>
                <a:sym typeface="Arial" panose="020B0604020202020204" pitchFamily="34" charset="0"/>
              </a:rPr>
              <a:t>）全国统一</a:t>
            </a:r>
            <a:r>
              <a:rPr lang="zh-CN" altLang="en-US" sz="1705" b="1" dirty="0">
                <a:solidFill>
                  <a:srgbClr val="FFC000"/>
                </a:solidFill>
                <a:latin typeface="微软雅黑" panose="020B0503020204020204" pitchFamily="34" charset="-122"/>
                <a:ea typeface="微软雅黑" panose="020B0503020204020204" pitchFamily="34" charset="-122"/>
                <a:sym typeface="Arial" panose="020B0604020202020204" pitchFamily="34" charset="0"/>
              </a:rPr>
              <a:t>按车</a:t>
            </a:r>
            <a:r>
              <a:rPr lang="en-US" altLang="zh-CN" sz="1705" b="1" dirty="0">
                <a:solidFill>
                  <a:srgbClr val="FFC000"/>
                </a:solidFill>
                <a:latin typeface="微软雅黑" panose="020B0503020204020204" pitchFamily="34" charset="-122"/>
                <a:ea typeface="微软雅黑" panose="020B0503020204020204" pitchFamily="34" charset="-122"/>
                <a:sym typeface="Arial" panose="020B0604020202020204" pitchFamily="34" charset="0"/>
              </a:rPr>
              <a:t>(</a:t>
            </a:r>
            <a:r>
              <a:rPr lang="zh-CN" altLang="en-US" sz="1705" b="1" dirty="0">
                <a:solidFill>
                  <a:srgbClr val="FFC000"/>
                </a:solidFill>
                <a:latin typeface="微软雅黑" panose="020B0503020204020204" pitchFamily="34" charset="-122"/>
                <a:ea typeface="微软雅黑" panose="020B0503020204020204" pitchFamily="34" charset="-122"/>
                <a:sym typeface="Arial" panose="020B0604020202020204" pitchFamily="34" charset="0"/>
              </a:rPr>
              <a:t>轴</a:t>
            </a:r>
            <a:r>
              <a:rPr lang="en-US" altLang="zh-CN" sz="1705" b="1" dirty="0">
                <a:solidFill>
                  <a:srgbClr val="FFC000"/>
                </a:solidFill>
                <a:latin typeface="微软雅黑" panose="020B0503020204020204" pitchFamily="34" charset="-122"/>
                <a:ea typeface="微软雅黑" panose="020B0503020204020204" pitchFamily="34" charset="-122"/>
                <a:sym typeface="Arial" panose="020B0604020202020204" pitchFamily="34" charset="0"/>
              </a:rPr>
              <a:t>)</a:t>
            </a:r>
            <a:r>
              <a:rPr lang="zh-CN" altLang="en-US" sz="1705" b="1" dirty="0">
                <a:solidFill>
                  <a:srgbClr val="FFC000"/>
                </a:solidFill>
                <a:latin typeface="微软雅黑" panose="020B0503020204020204" pitchFamily="34" charset="-122"/>
                <a:ea typeface="微软雅黑" panose="020B0503020204020204" pitchFamily="34" charset="-122"/>
                <a:sym typeface="Arial" panose="020B0604020202020204" pitchFamily="34" charset="0"/>
              </a:rPr>
              <a:t>型收费，实施入口治超</a:t>
            </a:r>
            <a:r>
              <a:rPr lang="zh-CN" altLang="en-US" sz="1705" b="1" dirty="0">
                <a:solidFill>
                  <a:schemeClr val="bg1"/>
                </a:solidFill>
                <a:latin typeface="微软雅黑" panose="020B0503020204020204" pitchFamily="34" charset="-122"/>
                <a:ea typeface="微软雅黑" panose="020B0503020204020204" pitchFamily="34" charset="-122"/>
                <a:sym typeface="Arial" panose="020B0604020202020204" pitchFamily="34" charset="0"/>
              </a:rPr>
              <a:t>。</a:t>
            </a:r>
            <a:endParaRPr lang="en-US" altLang="zh-CN" sz="1705" b="1" dirty="0">
              <a:solidFill>
                <a:schemeClr val="bg1"/>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2" name="矩形 1"/>
          <p:cNvSpPr/>
          <p:nvPr/>
        </p:nvSpPr>
        <p:spPr>
          <a:xfrm>
            <a:off x="209712" y="1381944"/>
            <a:ext cx="5886288" cy="1274445"/>
          </a:xfrm>
          <a:prstGeom prst="rect">
            <a:avLst/>
          </a:prstGeom>
        </p:spPr>
        <p:txBody>
          <a:bodyPr wrap="square">
            <a:spAutoFit/>
          </a:bodyPr>
          <a:lstStyle/>
          <a:p>
            <a:pPr>
              <a:lnSpc>
                <a:spcPct val="150000"/>
              </a:lnSpc>
            </a:pPr>
            <a:r>
              <a:rPr lang="zh-CN" altLang="en-US" sz="1705" b="1" dirty="0">
                <a:solidFill>
                  <a:schemeClr val="bg1"/>
                </a:solidFill>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根据总体实施目标，深入解读国务院及交通运输部颁布的相关文件，“深化收费公路制度改革取消高速公路省界收费站”项目</a:t>
            </a:r>
            <a:r>
              <a:rPr lang="en-US" altLang="zh-CN" sz="1705" b="1" dirty="0">
                <a:solidFill>
                  <a:schemeClr val="bg1"/>
                </a:solidFill>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2019</a:t>
            </a:r>
            <a:r>
              <a:rPr lang="zh-CN" altLang="en-US" sz="1705" b="1" dirty="0">
                <a:solidFill>
                  <a:schemeClr val="bg1"/>
                </a:solidFill>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年</a:t>
            </a:r>
            <a:r>
              <a:rPr lang="en-US" altLang="zh-CN" sz="1705" b="1" dirty="0">
                <a:solidFill>
                  <a:schemeClr val="bg1"/>
                </a:solidFill>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12</a:t>
            </a:r>
            <a:r>
              <a:rPr lang="zh-CN" altLang="en-US" sz="1705" b="1" dirty="0">
                <a:solidFill>
                  <a:schemeClr val="bg1"/>
                </a:solidFill>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月底前应实现如下</a:t>
            </a:r>
            <a:r>
              <a:rPr lang="en-US" altLang="zh-CN" sz="1705" b="1" dirty="0">
                <a:solidFill>
                  <a:schemeClr val="bg1"/>
                </a:solidFill>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4</a:t>
            </a:r>
            <a:r>
              <a:rPr lang="zh-CN" altLang="en-US" sz="1705" b="1" dirty="0">
                <a:solidFill>
                  <a:schemeClr val="bg1"/>
                </a:solidFill>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个总体建设目标：</a:t>
            </a:r>
            <a:endParaRPr lang="zh-CN" altLang="en-US" sz="1705" b="1" dirty="0">
              <a:solidFill>
                <a:schemeClr val="bg1"/>
              </a:solidFill>
              <a:latin typeface="微软雅黑" panose="020B0503020204020204" pitchFamily="34" charset="-122"/>
              <a:ea typeface="微软雅黑" panose="020B0503020204020204" pitchFamily="34" charset="-122"/>
              <a:cs typeface="Arial" panose="020B0604020202020204" pitchFamily="34"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矩形 20"/>
          <p:cNvSpPr/>
          <p:nvPr/>
        </p:nvSpPr>
        <p:spPr>
          <a:xfrm>
            <a:off x="0" y="1118586"/>
            <a:ext cx="12192000" cy="5739414"/>
          </a:xfrm>
          <a:prstGeom prst="rect">
            <a:avLst/>
          </a:prstGeom>
          <a:solidFill>
            <a:srgbClr val="193563"/>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文本框 8"/>
          <p:cNvSpPr txBox="1"/>
          <p:nvPr/>
        </p:nvSpPr>
        <p:spPr>
          <a:xfrm>
            <a:off x="834502" y="1089088"/>
            <a:ext cx="10546672" cy="5793105"/>
          </a:xfrm>
          <a:prstGeom prst="rect">
            <a:avLst/>
          </a:prstGeom>
          <a:noFill/>
        </p:spPr>
        <p:txBody>
          <a:bodyPr wrap="square" rtlCol="0">
            <a:spAutoFit/>
          </a:bodyPr>
          <a:lstStyle/>
          <a:p>
            <a:pPr indent="457200">
              <a:lnSpc>
                <a:spcPct val="150000"/>
              </a:lnSpc>
            </a:pPr>
            <a:r>
              <a:rPr lang="zh-CN" altLang="en-US" sz="1900" b="1" dirty="0" smtClean="0">
                <a:solidFill>
                  <a:schemeClr val="bg1"/>
                </a:solidFill>
                <a:ea typeface="微软雅黑 Light" panose="020B0502040204020203" charset="-122"/>
              </a:rPr>
              <a:t>车道设备改造方案</a:t>
            </a:r>
            <a:endParaRPr lang="en-US" altLang="zh-CN" sz="1900" b="1" dirty="0" smtClean="0">
              <a:solidFill>
                <a:schemeClr val="bg1"/>
              </a:solidFill>
              <a:ea typeface="微软雅黑 Light" panose="020B0502040204020203" charset="-122"/>
            </a:endParaRPr>
          </a:p>
          <a:p>
            <a:pPr indent="457200">
              <a:lnSpc>
                <a:spcPct val="150000"/>
              </a:lnSpc>
            </a:pPr>
            <a:r>
              <a:rPr lang="en-US" altLang="en-US" sz="1900" b="1" dirty="0" smtClean="0">
                <a:solidFill>
                  <a:srgbClr val="FF0000"/>
                </a:solidFill>
                <a:ea typeface="微软雅黑 Light" panose="020B0502040204020203" charset="-122"/>
              </a:rPr>
              <a:t>MTC</a:t>
            </a:r>
            <a:r>
              <a:rPr lang="zh-CN" altLang="en-US" sz="1900" b="1" dirty="0" smtClean="0">
                <a:solidFill>
                  <a:srgbClr val="FF0000"/>
                </a:solidFill>
                <a:ea typeface="微软雅黑 Light" panose="020B0502040204020203" charset="-122"/>
              </a:rPr>
              <a:t>入口车道改为</a:t>
            </a:r>
            <a:r>
              <a:rPr lang="en-US" altLang="en-US" sz="1900" b="1" dirty="0" smtClean="0">
                <a:solidFill>
                  <a:srgbClr val="FF0000"/>
                </a:solidFill>
                <a:ea typeface="微软雅黑 Light" panose="020B0502040204020203" charset="-122"/>
              </a:rPr>
              <a:t>ETC</a:t>
            </a:r>
            <a:r>
              <a:rPr lang="zh-CN" altLang="en-US" sz="1900" b="1" dirty="0" smtClean="0">
                <a:solidFill>
                  <a:srgbClr val="FF0000"/>
                </a:solidFill>
                <a:ea typeface="微软雅黑 Light" panose="020B0502040204020203" charset="-122"/>
              </a:rPr>
              <a:t>入口车道：</a:t>
            </a:r>
            <a:r>
              <a:rPr lang="zh-CN" altLang="en-US" sz="1900" b="1" dirty="0" smtClean="0">
                <a:solidFill>
                  <a:schemeClr val="bg1"/>
                </a:solidFill>
                <a:ea typeface="微软雅黑 Light" panose="020B0502040204020203" charset="-122"/>
              </a:rPr>
              <a:t>增设路侧</a:t>
            </a:r>
            <a:r>
              <a:rPr lang="en-US" altLang="en-US" sz="1900" b="1" dirty="0" smtClean="0">
                <a:solidFill>
                  <a:schemeClr val="bg1"/>
                </a:solidFill>
                <a:ea typeface="微软雅黑 Light" panose="020B0502040204020203" charset="-122"/>
              </a:rPr>
              <a:t>ETC</a:t>
            </a:r>
            <a:r>
              <a:rPr lang="zh-CN" altLang="en-US" sz="1900" b="1" dirty="0" smtClean="0">
                <a:solidFill>
                  <a:schemeClr val="bg1"/>
                </a:solidFill>
                <a:ea typeface="微软雅黑 Light" panose="020B0502040204020203" charset="-122"/>
              </a:rPr>
              <a:t>天线及车辆检测器、车道信息显示屏，将现有自动栏杆更换为高速自动栏杆、更换雨棚信号灯为</a:t>
            </a:r>
            <a:r>
              <a:rPr lang="en-US" altLang="en-US" sz="1900" b="1" dirty="0" smtClean="0">
                <a:solidFill>
                  <a:schemeClr val="bg1"/>
                </a:solidFill>
                <a:ea typeface="微软雅黑 Light" panose="020B0502040204020203" charset="-122"/>
              </a:rPr>
              <a:t>ETC</a:t>
            </a:r>
            <a:r>
              <a:rPr lang="zh-CN" altLang="en-US" sz="1900" b="1" dirty="0" smtClean="0">
                <a:solidFill>
                  <a:schemeClr val="bg1"/>
                </a:solidFill>
                <a:ea typeface="微软雅黑 Light" panose="020B0502040204020203" charset="-122"/>
              </a:rPr>
              <a:t>专用雨棚信号灯、拆移车牌图像识别设备（新建基础），拆除原有车道通行信号灯等。其余车道设备可利旧。</a:t>
            </a:r>
            <a:endParaRPr lang="zh-CN" altLang="en-US" sz="1900" b="1" dirty="0" smtClean="0">
              <a:solidFill>
                <a:schemeClr val="bg1"/>
              </a:solidFill>
              <a:ea typeface="微软雅黑 Light" panose="020B0502040204020203" charset="-122"/>
            </a:endParaRPr>
          </a:p>
          <a:p>
            <a:pPr indent="457200">
              <a:lnSpc>
                <a:spcPct val="150000"/>
              </a:lnSpc>
            </a:pPr>
            <a:r>
              <a:rPr lang="en-US" altLang="en-US" sz="1900" b="1" dirty="0" smtClean="0">
                <a:solidFill>
                  <a:srgbClr val="FF0000"/>
                </a:solidFill>
                <a:ea typeface="微软雅黑 Light" panose="020B0502040204020203" charset="-122"/>
              </a:rPr>
              <a:t>MTC</a:t>
            </a:r>
            <a:r>
              <a:rPr lang="zh-CN" altLang="en-US" sz="1900" b="1" dirty="0" smtClean="0">
                <a:solidFill>
                  <a:srgbClr val="FF0000"/>
                </a:solidFill>
                <a:ea typeface="微软雅黑 Light" panose="020B0502040204020203" charset="-122"/>
              </a:rPr>
              <a:t>入口车道改为</a:t>
            </a:r>
            <a:r>
              <a:rPr lang="en-US" altLang="zh-CN" sz="1900" b="1" dirty="0" smtClean="0">
                <a:solidFill>
                  <a:srgbClr val="FF0000"/>
                </a:solidFill>
                <a:ea typeface="微软雅黑 Light" panose="020B0502040204020203" charset="-122"/>
              </a:rPr>
              <a:t>ETC/MTC</a:t>
            </a:r>
            <a:r>
              <a:rPr lang="zh-CN" altLang="en-US" sz="1900" b="1" dirty="0" smtClean="0">
                <a:solidFill>
                  <a:srgbClr val="FF0000"/>
                </a:solidFill>
                <a:ea typeface="微软雅黑 Light" panose="020B0502040204020203" charset="-122"/>
              </a:rPr>
              <a:t>混合入口车道：</a:t>
            </a:r>
            <a:r>
              <a:rPr lang="zh-CN" altLang="en-US" sz="1900" b="1" dirty="0" smtClean="0">
                <a:solidFill>
                  <a:schemeClr val="bg1"/>
                </a:solidFill>
                <a:ea typeface="微软雅黑 Light" panose="020B0502040204020203" charset="-122"/>
              </a:rPr>
              <a:t>增设路侧</a:t>
            </a:r>
            <a:r>
              <a:rPr lang="en-US" altLang="en-US" sz="1900" b="1" dirty="0" smtClean="0">
                <a:solidFill>
                  <a:schemeClr val="bg1"/>
                </a:solidFill>
                <a:ea typeface="微软雅黑 Light" panose="020B0502040204020203" charset="-122"/>
              </a:rPr>
              <a:t>ETC</a:t>
            </a:r>
            <a:r>
              <a:rPr lang="zh-CN" altLang="en-US" sz="1900" b="1" dirty="0" smtClean="0">
                <a:solidFill>
                  <a:schemeClr val="bg1"/>
                </a:solidFill>
                <a:ea typeface="微软雅黑 Light" panose="020B0502040204020203" charset="-122"/>
              </a:rPr>
              <a:t>天线及车辆检测器、车道信息显示屏，将现有自动栏杆更换为高速自动栏杆、更换雨棚信号灯为混合车道用雨棚信号灯等。其余车道设备可利旧。</a:t>
            </a:r>
            <a:endParaRPr lang="zh-CN" altLang="en-US" sz="1900" b="1" dirty="0" smtClean="0">
              <a:solidFill>
                <a:schemeClr val="bg1"/>
              </a:solidFill>
              <a:ea typeface="微软雅黑 Light" panose="020B0502040204020203" charset="-122"/>
            </a:endParaRPr>
          </a:p>
          <a:p>
            <a:pPr indent="457200">
              <a:lnSpc>
                <a:spcPct val="150000"/>
              </a:lnSpc>
            </a:pPr>
            <a:r>
              <a:rPr lang="en-US" altLang="en-US" sz="1900" b="1" dirty="0" smtClean="0">
                <a:solidFill>
                  <a:srgbClr val="FF0000"/>
                </a:solidFill>
                <a:ea typeface="微软雅黑 Light" panose="020B0502040204020203" charset="-122"/>
              </a:rPr>
              <a:t>MTC</a:t>
            </a:r>
            <a:r>
              <a:rPr lang="zh-CN" altLang="en-US" sz="1900" b="1" dirty="0" smtClean="0">
                <a:solidFill>
                  <a:srgbClr val="FF0000"/>
                </a:solidFill>
                <a:ea typeface="微软雅黑 Light" panose="020B0502040204020203" charset="-122"/>
              </a:rPr>
              <a:t>出口车道改为</a:t>
            </a:r>
            <a:r>
              <a:rPr lang="en-US" altLang="en-US" sz="1900" b="1" dirty="0" smtClean="0">
                <a:solidFill>
                  <a:srgbClr val="FF0000"/>
                </a:solidFill>
                <a:ea typeface="微软雅黑 Light" panose="020B0502040204020203" charset="-122"/>
              </a:rPr>
              <a:t>ETC</a:t>
            </a:r>
            <a:r>
              <a:rPr lang="zh-CN" altLang="en-US" sz="1900" b="1" dirty="0" smtClean="0">
                <a:solidFill>
                  <a:srgbClr val="FF0000"/>
                </a:solidFill>
                <a:ea typeface="微软雅黑 Light" panose="020B0502040204020203" charset="-122"/>
              </a:rPr>
              <a:t>出口车道</a:t>
            </a:r>
            <a:r>
              <a:rPr lang="zh-CN" altLang="en-US" sz="1900" b="1" dirty="0" smtClean="0">
                <a:solidFill>
                  <a:schemeClr val="bg1"/>
                </a:solidFill>
                <a:ea typeface="微软雅黑 Light" panose="020B0502040204020203" charset="-122"/>
              </a:rPr>
              <a:t>：增设路侧</a:t>
            </a:r>
            <a:r>
              <a:rPr lang="en-US" altLang="en-US" sz="1900" b="1" dirty="0" smtClean="0">
                <a:solidFill>
                  <a:schemeClr val="bg1"/>
                </a:solidFill>
                <a:ea typeface="微软雅黑 Light" panose="020B0502040204020203" charset="-122"/>
              </a:rPr>
              <a:t>ETC</a:t>
            </a:r>
            <a:r>
              <a:rPr lang="zh-CN" altLang="en-US" sz="1900" b="1" dirty="0" smtClean="0">
                <a:solidFill>
                  <a:schemeClr val="bg1"/>
                </a:solidFill>
                <a:ea typeface="微软雅黑 Light" panose="020B0502040204020203" charset="-122"/>
              </a:rPr>
              <a:t>天线及车辆检测器、综合信息显示器，将现有自动栏杆更换为高速自动栏杆、更换雨棚信号灯为</a:t>
            </a:r>
            <a:r>
              <a:rPr lang="en-US" altLang="en-US" sz="1900" b="1" dirty="0" smtClean="0">
                <a:solidFill>
                  <a:schemeClr val="bg1"/>
                </a:solidFill>
                <a:ea typeface="微软雅黑 Light" panose="020B0502040204020203" charset="-122"/>
              </a:rPr>
              <a:t>ETC</a:t>
            </a:r>
            <a:r>
              <a:rPr lang="zh-CN" altLang="en-US" sz="1900" b="1" dirty="0" smtClean="0">
                <a:solidFill>
                  <a:schemeClr val="bg1"/>
                </a:solidFill>
                <a:ea typeface="微软雅黑 Light" panose="020B0502040204020203" charset="-122"/>
              </a:rPr>
              <a:t>专用雨棚信号灯、拆移车牌图像识别设备（新建基础），拆除原有多功能费额显示器等。其余车道设备可利旧。</a:t>
            </a:r>
            <a:endParaRPr lang="zh-CN" altLang="en-US" sz="1900" b="1" dirty="0" smtClean="0">
              <a:solidFill>
                <a:schemeClr val="bg1"/>
              </a:solidFill>
              <a:ea typeface="微软雅黑 Light" panose="020B0502040204020203" charset="-122"/>
            </a:endParaRPr>
          </a:p>
          <a:p>
            <a:pPr indent="457200">
              <a:lnSpc>
                <a:spcPct val="150000"/>
              </a:lnSpc>
            </a:pPr>
            <a:r>
              <a:rPr lang="en-US" altLang="en-US" sz="1900" b="1" dirty="0" smtClean="0">
                <a:solidFill>
                  <a:srgbClr val="FF0000"/>
                </a:solidFill>
                <a:ea typeface="微软雅黑 Light" panose="020B0502040204020203" charset="-122"/>
              </a:rPr>
              <a:t>MTC</a:t>
            </a:r>
            <a:r>
              <a:rPr lang="zh-CN" altLang="en-US" sz="1900" b="1" dirty="0" smtClean="0">
                <a:solidFill>
                  <a:srgbClr val="FF0000"/>
                </a:solidFill>
                <a:ea typeface="微软雅黑 Light" panose="020B0502040204020203" charset="-122"/>
              </a:rPr>
              <a:t>出口车道改为</a:t>
            </a:r>
            <a:r>
              <a:rPr lang="en-US" altLang="zh-CN" sz="1900" b="1" dirty="0" smtClean="0">
                <a:solidFill>
                  <a:srgbClr val="FF0000"/>
                </a:solidFill>
                <a:ea typeface="微软雅黑 Light" panose="020B0502040204020203" charset="-122"/>
              </a:rPr>
              <a:t>ETC/MTC</a:t>
            </a:r>
            <a:r>
              <a:rPr lang="zh-CN" altLang="en-US" sz="1900" b="1" dirty="0" smtClean="0">
                <a:solidFill>
                  <a:srgbClr val="FF0000"/>
                </a:solidFill>
                <a:ea typeface="微软雅黑 Light" panose="020B0502040204020203" charset="-122"/>
              </a:rPr>
              <a:t>混合出口车道：</a:t>
            </a:r>
            <a:r>
              <a:rPr lang="zh-CN" altLang="en-US" sz="1900" b="1" dirty="0" smtClean="0">
                <a:solidFill>
                  <a:schemeClr val="bg1"/>
                </a:solidFill>
                <a:ea typeface="微软雅黑 Light" panose="020B0502040204020203" charset="-122"/>
              </a:rPr>
              <a:t>增设路侧</a:t>
            </a:r>
            <a:r>
              <a:rPr lang="en-US" altLang="en-US" sz="1900" b="1" dirty="0" smtClean="0">
                <a:solidFill>
                  <a:schemeClr val="bg1"/>
                </a:solidFill>
                <a:ea typeface="微软雅黑 Light" panose="020B0502040204020203" charset="-122"/>
              </a:rPr>
              <a:t>ETC</a:t>
            </a:r>
            <a:r>
              <a:rPr lang="zh-CN" altLang="en-US" sz="1900" b="1" dirty="0" smtClean="0">
                <a:solidFill>
                  <a:schemeClr val="bg1"/>
                </a:solidFill>
                <a:ea typeface="微软雅黑 Light" panose="020B0502040204020203" charset="-122"/>
              </a:rPr>
              <a:t>天线及车辆检测器、综合信息显示器，将现有自动栏杆更换为高速自动栏杆、更换雨棚信号灯为混合车道用雨棚信号灯等。其余车道设备可利旧。</a:t>
            </a:r>
            <a:endParaRPr lang="en-US" altLang="zh-CN" sz="1900" b="1" dirty="0" smtClean="0">
              <a:solidFill>
                <a:schemeClr val="bg1"/>
              </a:solidFill>
              <a:ea typeface="微软雅黑 Light" panose="020B0502040204020203" charset="-122"/>
            </a:endParaRPr>
          </a:p>
        </p:txBody>
      </p:sp>
      <p:grpSp>
        <p:nvGrpSpPr>
          <p:cNvPr id="6" name="组合 11"/>
          <p:cNvGrpSpPr/>
          <p:nvPr/>
        </p:nvGrpSpPr>
        <p:grpSpPr>
          <a:xfrm>
            <a:off x="0" y="212785"/>
            <a:ext cx="3857607" cy="523220"/>
            <a:chOff x="0" y="220990"/>
            <a:chExt cx="3857607" cy="523220"/>
          </a:xfrm>
        </p:grpSpPr>
        <p:sp>
          <p:nvSpPr>
            <p:cNvPr id="13" name="燕尾形 2"/>
            <p:cNvSpPr/>
            <p:nvPr/>
          </p:nvSpPr>
          <p:spPr>
            <a:xfrm>
              <a:off x="335059" y="294640"/>
              <a:ext cx="302371" cy="375920"/>
            </a:xfrm>
            <a:prstGeom prst="chevron">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逐浪细阁体" panose="03000509000000000000" pitchFamily="65" charset="-122"/>
                <a:ea typeface="微软雅黑 Light" panose="020B0502040204020203" charset="-122"/>
                <a:sym typeface="逐浪细阁体" panose="03000509000000000000" pitchFamily="65" charset="-122"/>
              </a:endParaRPr>
            </a:p>
          </p:txBody>
        </p:sp>
        <p:sp>
          <p:nvSpPr>
            <p:cNvPr id="5" name="燕尾形 3"/>
            <p:cNvSpPr/>
            <p:nvPr/>
          </p:nvSpPr>
          <p:spPr>
            <a:xfrm>
              <a:off x="578181" y="294640"/>
              <a:ext cx="302371" cy="375920"/>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逐浪细阁体" panose="03000509000000000000" pitchFamily="65" charset="-122"/>
                <a:ea typeface="微软雅黑 Light" panose="020B0502040204020203" charset="-122"/>
                <a:sym typeface="逐浪细阁体" panose="03000509000000000000" pitchFamily="65" charset="-122"/>
              </a:endParaRPr>
            </a:p>
          </p:txBody>
        </p:sp>
        <p:sp>
          <p:nvSpPr>
            <p:cNvPr id="7" name="五边形 4"/>
            <p:cNvSpPr/>
            <p:nvPr/>
          </p:nvSpPr>
          <p:spPr>
            <a:xfrm>
              <a:off x="0" y="294640"/>
              <a:ext cx="416781" cy="375920"/>
            </a:xfrm>
            <a:prstGeom prst="homePlat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逐浪细阁体" panose="03000509000000000000" pitchFamily="65" charset="-122"/>
                <a:ea typeface="微软雅黑 Light" panose="020B0502040204020203" charset="-122"/>
                <a:sym typeface="逐浪细阁体" panose="03000509000000000000" pitchFamily="65" charset="-122"/>
              </a:endParaRPr>
            </a:p>
          </p:txBody>
        </p:sp>
        <p:sp>
          <p:nvSpPr>
            <p:cNvPr id="16" name="文本框 15"/>
            <p:cNvSpPr txBox="1"/>
            <p:nvPr/>
          </p:nvSpPr>
          <p:spPr>
            <a:xfrm>
              <a:off x="972489" y="220990"/>
              <a:ext cx="2885118" cy="523220"/>
            </a:xfrm>
            <a:prstGeom prst="rect">
              <a:avLst/>
            </a:prstGeom>
            <a:noFill/>
          </p:spPr>
          <p:txBody>
            <a:bodyPr wrap="square" rtlCol="0">
              <a:spAutoFit/>
            </a:bodyPr>
            <a:lstStyle/>
            <a:p>
              <a:r>
                <a:rPr lang="zh-CN" altLang="en-US" sz="2800" dirty="0" smtClean="0">
                  <a:solidFill>
                    <a:schemeClr val="tx1">
                      <a:lumMod val="65000"/>
                      <a:lumOff val="3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逐浪细阁体" panose="03000509000000000000" pitchFamily="65" charset="-122"/>
                </a:rPr>
                <a:t>总体技术方案</a:t>
              </a:r>
              <a:endParaRPr lang="zh-CN" altLang="en-US" sz="2800" dirty="0">
                <a:solidFill>
                  <a:schemeClr val="tx1">
                    <a:lumMod val="65000"/>
                    <a:lumOff val="3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逐浪细阁体" panose="03000509000000000000" pitchFamily="65" charset="-122"/>
              </a:endParaRPr>
            </a:p>
          </p:txBody>
        </p:sp>
      </p:grpSp>
      <p:sp>
        <p:nvSpPr>
          <p:cNvPr id="11" name="Content Placeholder 2"/>
          <p:cNvSpPr txBox="1"/>
          <p:nvPr/>
        </p:nvSpPr>
        <p:spPr>
          <a:xfrm>
            <a:off x="416657" y="540550"/>
            <a:ext cx="4967523" cy="648072"/>
          </a:xfrm>
          <a:prstGeom prst="rect">
            <a:avLst/>
          </a:prstGeom>
        </p:spPr>
        <p:txBody>
          <a:bodyPr vert="horz" lIns="96435" tIns="48218" rIns="96435" bIns="48218" rtlCol="0" anchor="t">
            <a:no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just">
              <a:lnSpc>
                <a:spcPct val="150000"/>
              </a:lnSpc>
              <a:spcBef>
                <a:spcPts val="0"/>
              </a:spcBef>
              <a:spcAft>
                <a:spcPts val="0"/>
              </a:spcAft>
            </a:pPr>
            <a:r>
              <a:rPr lang="zh-CN" sz="2400" b="1" dirty="0">
                <a:solidFill>
                  <a:schemeClr val="tx1">
                    <a:lumMod val="75000"/>
                    <a:lumOff val="2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收费车道改造</a:t>
            </a:r>
            <a:endParaRPr lang="zh-CN" sz="2400" b="1" dirty="0">
              <a:solidFill>
                <a:schemeClr val="tx1">
                  <a:lumMod val="75000"/>
                  <a:lumOff val="2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endParaRPr>
          </a:p>
        </p:txBody>
      </p:sp>
    </p:spTree>
  </p:cSld>
  <p:clrMapOvr>
    <a:masterClrMapping/>
  </p:clrMapOvr>
  <p:transition spd="med" advTm="2000"/>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矩形 20"/>
          <p:cNvSpPr/>
          <p:nvPr/>
        </p:nvSpPr>
        <p:spPr>
          <a:xfrm>
            <a:off x="0" y="1118586"/>
            <a:ext cx="12192000" cy="5739414"/>
          </a:xfrm>
          <a:prstGeom prst="rect">
            <a:avLst/>
          </a:prstGeom>
          <a:solidFill>
            <a:srgbClr val="193563"/>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2" name="图片 11" descr="收费车道1.PNG"/>
          <p:cNvPicPr>
            <a:picLocks noChangeAspect="1"/>
          </p:cNvPicPr>
          <p:nvPr/>
        </p:nvPicPr>
        <p:blipFill>
          <a:blip r:embed="rId1" cstate="print"/>
          <a:stretch>
            <a:fillRect/>
          </a:stretch>
        </p:blipFill>
        <p:spPr>
          <a:xfrm>
            <a:off x="2225675" y="1703070"/>
            <a:ext cx="7527290" cy="5055870"/>
          </a:xfrm>
          <a:prstGeom prst="rect">
            <a:avLst/>
          </a:prstGeom>
        </p:spPr>
      </p:pic>
      <p:sp>
        <p:nvSpPr>
          <p:cNvPr id="13" name="文本框 8"/>
          <p:cNvSpPr txBox="1"/>
          <p:nvPr/>
        </p:nvSpPr>
        <p:spPr>
          <a:xfrm>
            <a:off x="1671018" y="1037685"/>
            <a:ext cx="9168777" cy="553998"/>
          </a:xfrm>
          <a:prstGeom prst="rect">
            <a:avLst/>
          </a:prstGeom>
          <a:noFill/>
        </p:spPr>
        <p:txBody>
          <a:bodyPr wrap="square" rtlCol="0">
            <a:spAutoFit/>
          </a:bodyPr>
          <a:lstStyle/>
          <a:p>
            <a:pPr indent="457200">
              <a:lnSpc>
                <a:spcPct val="150000"/>
              </a:lnSpc>
            </a:pPr>
            <a:r>
              <a:rPr lang="en-US" altLang="zh-CN" sz="2000" b="1" dirty="0" smtClean="0">
                <a:solidFill>
                  <a:schemeClr val="bg1"/>
                </a:solidFill>
                <a:ea typeface="微软雅黑 Light" panose="020B0502040204020203" charset="-122"/>
              </a:rPr>
              <a:t>MTC</a:t>
            </a:r>
            <a:r>
              <a:rPr lang="zh-CN" altLang="en-US" sz="2000" b="1" dirty="0" smtClean="0">
                <a:solidFill>
                  <a:schemeClr val="bg1"/>
                </a:solidFill>
                <a:ea typeface="微软雅黑 Light" panose="020B0502040204020203" charset="-122"/>
              </a:rPr>
              <a:t>入口车道改造为</a:t>
            </a:r>
            <a:r>
              <a:rPr lang="en-US" altLang="zh-CN" sz="2000" b="1" dirty="0" smtClean="0">
                <a:solidFill>
                  <a:schemeClr val="bg1"/>
                </a:solidFill>
                <a:ea typeface="微软雅黑 Light" panose="020B0502040204020203" charset="-122"/>
              </a:rPr>
              <a:t>ETC</a:t>
            </a:r>
            <a:r>
              <a:rPr lang="zh-CN" altLang="en-US" sz="2000" b="1" dirty="0" smtClean="0">
                <a:solidFill>
                  <a:schemeClr val="bg1"/>
                </a:solidFill>
                <a:ea typeface="微软雅黑 Light" panose="020B0502040204020203" charset="-122"/>
              </a:rPr>
              <a:t>专用入口车道（</a:t>
            </a:r>
            <a:r>
              <a:rPr lang="en-US" altLang="zh-CN" sz="2000" b="1" dirty="0" smtClean="0">
                <a:solidFill>
                  <a:schemeClr val="bg1"/>
                </a:solidFill>
                <a:ea typeface="微软雅黑 Light" panose="020B0502040204020203" charset="-122"/>
              </a:rPr>
              <a:t>MTC/ETC</a:t>
            </a:r>
            <a:r>
              <a:rPr lang="zh-CN" altLang="en-US" sz="2000" b="1" dirty="0" smtClean="0">
                <a:solidFill>
                  <a:schemeClr val="bg1"/>
                </a:solidFill>
                <a:ea typeface="微软雅黑 Light" panose="020B0502040204020203" charset="-122"/>
              </a:rPr>
              <a:t>混合入口车道）标准图。</a:t>
            </a:r>
            <a:endParaRPr lang="zh-CN" altLang="en-US" sz="2000" b="1" dirty="0" smtClean="0">
              <a:solidFill>
                <a:schemeClr val="bg1"/>
              </a:solidFill>
              <a:ea typeface="微软雅黑 Light" panose="020B0502040204020203" charset="-122"/>
            </a:endParaRPr>
          </a:p>
        </p:txBody>
      </p:sp>
      <p:grpSp>
        <p:nvGrpSpPr>
          <p:cNvPr id="17" name="组合 11"/>
          <p:cNvGrpSpPr/>
          <p:nvPr/>
        </p:nvGrpSpPr>
        <p:grpSpPr>
          <a:xfrm>
            <a:off x="0" y="212785"/>
            <a:ext cx="3857607" cy="523220"/>
            <a:chOff x="0" y="220990"/>
            <a:chExt cx="3857607" cy="523220"/>
          </a:xfrm>
        </p:grpSpPr>
        <p:sp>
          <p:nvSpPr>
            <p:cNvPr id="18" name="燕尾形 2"/>
            <p:cNvSpPr/>
            <p:nvPr/>
          </p:nvSpPr>
          <p:spPr>
            <a:xfrm>
              <a:off x="335059" y="294640"/>
              <a:ext cx="302371" cy="375920"/>
            </a:xfrm>
            <a:prstGeom prst="chevron">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逐浪细阁体" panose="03000509000000000000" pitchFamily="65" charset="-122"/>
                <a:ea typeface="微软雅黑 Light" panose="020B0502040204020203" charset="-122"/>
                <a:sym typeface="逐浪细阁体" panose="03000509000000000000" pitchFamily="65" charset="-122"/>
              </a:endParaRPr>
            </a:p>
          </p:txBody>
        </p:sp>
        <p:sp>
          <p:nvSpPr>
            <p:cNvPr id="19" name="燕尾形 3"/>
            <p:cNvSpPr/>
            <p:nvPr/>
          </p:nvSpPr>
          <p:spPr>
            <a:xfrm>
              <a:off x="578181" y="294640"/>
              <a:ext cx="302371" cy="375920"/>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逐浪细阁体" panose="03000509000000000000" pitchFamily="65" charset="-122"/>
                <a:ea typeface="微软雅黑 Light" panose="020B0502040204020203" charset="-122"/>
                <a:sym typeface="逐浪细阁体" panose="03000509000000000000" pitchFamily="65" charset="-122"/>
              </a:endParaRPr>
            </a:p>
          </p:txBody>
        </p:sp>
        <p:sp>
          <p:nvSpPr>
            <p:cNvPr id="20" name="五边形 4"/>
            <p:cNvSpPr/>
            <p:nvPr/>
          </p:nvSpPr>
          <p:spPr>
            <a:xfrm>
              <a:off x="0" y="294640"/>
              <a:ext cx="416781" cy="375920"/>
            </a:xfrm>
            <a:prstGeom prst="homePlat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逐浪细阁体" panose="03000509000000000000" pitchFamily="65" charset="-122"/>
                <a:ea typeface="微软雅黑 Light" panose="020B0502040204020203" charset="-122"/>
                <a:sym typeface="逐浪细阁体" panose="03000509000000000000" pitchFamily="65" charset="-122"/>
              </a:endParaRPr>
            </a:p>
          </p:txBody>
        </p:sp>
        <p:sp>
          <p:nvSpPr>
            <p:cNvPr id="22" name="文本框 21"/>
            <p:cNvSpPr txBox="1"/>
            <p:nvPr/>
          </p:nvSpPr>
          <p:spPr>
            <a:xfrm>
              <a:off x="972489" y="220990"/>
              <a:ext cx="2885118" cy="523220"/>
            </a:xfrm>
            <a:prstGeom prst="rect">
              <a:avLst/>
            </a:prstGeom>
            <a:noFill/>
          </p:spPr>
          <p:txBody>
            <a:bodyPr wrap="square" rtlCol="0">
              <a:spAutoFit/>
            </a:bodyPr>
            <a:lstStyle/>
            <a:p>
              <a:r>
                <a:rPr lang="zh-CN" altLang="en-US" sz="2800" dirty="0" smtClean="0">
                  <a:solidFill>
                    <a:schemeClr val="tx1">
                      <a:lumMod val="65000"/>
                      <a:lumOff val="3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逐浪细阁体" panose="03000509000000000000" pitchFamily="65" charset="-122"/>
                </a:rPr>
                <a:t>总体技术方案</a:t>
              </a:r>
              <a:endParaRPr lang="zh-CN" altLang="en-US" sz="2800" dirty="0">
                <a:solidFill>
                  <a:schemeClr val="tx1">
                    <a:lumMod val="65000"/>
                    <a:lumOff val="3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逐浪细阁体" panose="03000509000000000000" pitchFamily="65" charset="-122"/>
              </a:endParaRPr>
            </a:p>
          </p:txBody>
        </p:sp>
      </p:grpSp>
      <p:sp>
        <p:nvSpPr>
          <p:cNvPr id="23" name="Content Placeholder 2"/>
          <p:cNvSpPr txBox="1"/>
          <p:nvPr/>
        </p:nvSpPr>
        <p:spPr>
          <a:xfrm>
            <a:off x="416657" y="583095"/>
            <a:ext cx="4967523" cy="648072"/>
          </a:xfrm>
          <a:prstGeom prst="rect">
            <a:avLst/>
          </a:prstGeom>
        </p:spPr>
        <p:txBody>
          <a:bodyPr vert="horz" lIns="96435" tIns="48218" rIns="96435" bIns="48218" rtlCol="0" anchor="t">
            <a:no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just">
              <a:lnSpc>
                <a:spcPct val="150000"/>
              </a:lnSpc>
              <a:spcBef>
                <a:spcPts val="0"/>
              </a:spcBef>
              <a:spcAft>
                <a:spcPts val="0"/>
              </a:spcAft>
            </a:pPr>
            <a:r>
              <a:rPr lang="zh-CN" sz="2400" b="1" dirty="0">
                <a:solidFill>
                  <a:schemeClr val="tx1">
                    <a:lumMod val="75000"/>
                    <a:lumOff val="2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收费车道改造</a:t>
            </a:r>
            <a:endParaRPr lang="zh-CN" sz="2400" b="1" dirty="0">
              <a:solidFill>
                <a:schemeClr val="tx1">
                  <a:lumMod val="75000"/>
                  <a:lumOff val="2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endParaRPr>
          </a:p>
        </p:txBody>
      </p:sp>
    </p:spTree>
  </p:cSld>
  <p:clrMapOvr>
    <a:masterClrMapping/>
  </p:clrMapOvr>
  <p:transition spd="med" advTm="2000"/>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0" y="1237615"/>
            <a:ext cx="12192000" cy="5620385"/>
          </a:xfrm>
          <a:prstGeom prst="rect">
            <a:avLst/>
          </a:prstGeom>
          <a:solidFill>
            <a:srgbClr val="193563"/>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图片 6" descr="收费车道2.PNG"/>
          <p:cNvPicPr>
            <a:picLocks noChangeAspect="1"/>
          </p:cNvPicPr>
          <p:nvPr/>
        </p:nvPicPr>
        <p:blipFill>
          <a:blip r:embed="rId1" cstate="print"/>
          <a:stretch>
            <a:fillRect/>
          </a:stretch>
        </p:blipFill>
        <p:spPr>
          <a:xfrm>
            <a:off x="2278409" y="1624099"/>
            <a:ext cx="7834938" cy="5069666"/>
          </a:xfrm>
          <a:prstGeom prst="rect">
            <a:avLst/>
          </a:prstGeom>
        </p:spPr>
      </p:pic>
      <p:sp>
        <p:nvSpPr>
          <p:cNvPr id="8" name="矩形 7"/>
          <p:cNvSpPr/>
          <p:nvPr/>
        </p:nvSpPr>
        <p:spPr>
          <a:xfrm>
            <a:off x="1918069" y="1141747"/>
            <a:ext cx="9030672" cy="507831"/>
          </a:xfrm>
          <a:prstGeom prst="rect">
            <a:avLst/>
          </a:prstGeom>
        </p:spPr>
        <p:txBody>
          <a:bodyPr wrap="square">
            <a:spAutoFit/>
          </a:bodyPr>
          <a:lstStyle/>
          <a:p>
            <a:pPr indent="457200">
              <a:lnSpc>
                <a:spcPct val="150000"/>
              </a:lnSpc>
            </a:pPr>
            <a:r>
              <a:rPr lang="en-US" altLang="zh-CN" b="1" dirty="0" smtClean="0">
                <a:solidFill>
                  <a:schemeClr val="bg1"/>
                </a:solidFill>
                <a:ea typeface="微软雅黑 Light" panose="020B0502040204020203" charset="-122"/>
              </a:rPr>
              <a:t>MTC</a:t>
            </a:r>
            <a:r>
              <a:rPr lang="zh-CN" altLang="en-US" b="1" dirty="0" smtClean="0">
                <a:solidFill>
                  <a:schemeClr val="bg1"/>
                </a:solidFill>
                <a:ea typeface="微软雅黑 Light" panose="020B0502040204020203" charset="-122"/>
              </a:rPr>
              <a:t>出口车道改造为</a:t>
            </a:r>
            <a:r>
              <a:rPr lang="en-US" altLang="zh-CN" b="1" dirty="0" smtClean="0">
                <a:solidFill>
                  <a:schemeClr val="bg1"/>
                </a:solidFill>
                <a:ea typeface="微软雅黑 Light" panose="020B0502040204020203" charset="-122"/>
              </a:rPr>
              <a:t>ETC</a:t>
            </a:r>
            <a:r>
              <a:rPr lang="zh-CN" altLang="en-US" b="1" dirty="0" smtClean="0">
                <a:solidFill>
                  <a:schemeClr val="bg1"/>
                </a:solidFill>
                <a:ea typeface="微软雅黑 Light" panose="020B0502040204020203" charset="-122"/>
              </a:rPr>
              <a:t>专用出口车道（</a:t>
            </a:r>
            <a:r>
              <a:rPr lang="en-US" altLang="zh-CN" b="1" dirty="0" smtClean="0">
                <a:solidFill>
                  <a:schemeClr val="bg1"/>
                </a:solidFill>
                <a:ea typeface="微软雅黑 Light" panose="020B0502040204020203" charset="-122"/>
              </a:rPr>
              <a:t>MTC/ETC</a:t>
            </a:r>
            <a:r>
              <a:rPr lang="zh-CN" altLang="en-US" b="1" dirty="0" smtClean="0">
                <a:solidFill>
                  <a:schemeClr val="bg1"/>
                </a:solidFill>
                <a:ea typeface="微软雅黑 Light" panose="020B0502040204020203" charset="-122"/>
              </a:rPr>
              <a:t>混合出口车道）标准图。</a:t>
            </a:r>
            <a:endParaRPr lang="zh-CN" altLang="en-US" b="1" dirty="0" smtClean="0">
              <a:solidFill>
                <a:schemeClr val="bg1"/>
              </a:solidFill>
              <a:ea typeface="微软雅黑 Light" panose="020B0502040204020203" charset="-122"/>
            </a:endParaRPr>
          </a:p>
        </p:txBody>
      </p:sp>
      <p:grpSp>
        <p:nvGrpSpPr>
          <p:cNvPr id="2" name="组合 11"/>
          <p:cNvGrpSpPr/>
          <p:nvPr/>
        </p:nvGrpSpPr>
        <p:grpSpPr>
          <a:xfrm>
            <a:off x="0" y="212785"/>
            <a:ext cx="3857607" cy="523220"/>
            <a:chOff x="0" y="220990"/>
            <a:chExt cx="3857607" cy="523220"/>
          </a:xfrm>
        </p:grpSpPr>
        <p:sp>
          <p:nvSpPr>
            <p:cNvPr id="13" name="燕尾形 2"/>
            <p:cNvSpPr/>
            <p:nvPr/>
          </p:nvSpPr>
          <p:spPr>
            <a:xfrm>
              <a:off x="335059" y="294640"/>
              <a:ext cx="302371" cy="375920"/>
            </a:xfrm>
            <a:prstGeom prst="chevron">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逐浪细阁体" panose="03000509000000000000" pitchFamily="65" charset="-122"/>
                <a:ea typeface="微软雅黑 Light" panose="020B0502040204020203" charset="-122"/>
                <a:sym typeface="逐浪细阁体" panose="03000509000000000000" pitchFamily="65" charset="-122"/>
              </a:endParaRPr>
            </a:p>
          </p:txBody>
        </p:sp>
        <p:sp>
          <p:nvSpPr>
            <p:cNvPr id="5" name="燕尾形 3"/>
            <p:cNvSpPr/>
            <p:nvPr/>
          </p:nvSpPr>
          <p:spPr>
            <a:xfrm>
              <a:off x="578181" y="294640"/>
              <a:ext cx="302371" cy="375920"/>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逐浪细阁体" panose="03000509000000000000" pitchFamily="65" charset="-122"/>
                <a:ea typeface="微软雅黑 Light" panose="020B0502040204020203" charset="-122"/>
                <a:sym typeface="逐浪细阁体" panose="03000509000000000000" pitchFamily="65" charset="-122"/>
              </a:endParaRPr>
            </a:p>
          </p:txBody>
        </p:sp>
        <p:sp>
          <p:nvSpPr>
            <p:cNvPr id="3" name="五边形 4"/>
            <p:cNvSpPr/>
            <p:nvPr/>
          </p:nvSpPr>
          <p:spPr>
            <a:xfrm>
              <a:off x="0" y="294640"/>
              <a:ext cx="416781" cy="375920"/>
            </a:xfrm>
            <a:prstGeom prst="homePlat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逐浪细阁体" panose="03000509000000000000" pitchFamily="65" charset="-122"/>
                <a:ea typeface="微软雅黑 Light" panose="020B0502040204020203" charset="-122"/>
                <a:sym typeface="逐浪细阁体" panose="03000509000000000000" pitchFamily="65" charset="-122"/>
              </a:endParaRPr>
            </a:p>
          </p:txBody>
        </p:sp>
        <p:sp>
          <p:nvSpPr>
            <p:cNvPr id="16" name="文本框 15"/>
            <p:cNvSpPr txBox="1"/>
            <p:nvPr/>
          </p:nvSpPr>
          <p:spPr>
            <a:xfrm>
              <a:off x="972489" y="220990"/>
              <a:ext cx="2885118" cy="523220"/>
            </a:xfrm>
            <a:prstGeom prst="rect">
              <a:avLst/>
            </a:prstGeom>
            <a:noFill/>
          </p:spPr>
          <p:txBody>
            <a:bodyPr wrap="square" rtlCol="0">
              <a:spAutoFit/>
            </a:bodyPr>
            <a:lstStyle/>
            <a:p>
              <a:r>
                <a:rPr lang="zh-CN" altLang="en-US" sz="2800" dirty="0" smtClean="0">
                  <a:solidFill>
                    <a:schemeClr val="tx1">
                      <a:lumMod val="65000"/>
                      <a:lumOff val="3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逐浪细阁体" panose="03000509000000000000" pitchFamily="65" charset="-122"/>
                </a:rPr>
                <a:t>总体技术方案</a:t>
              </a:r>
              <a:endParaRPr lang="zh-CN" altLang="en-US" sz="2800" dirty="0">
                <a:solidFill>
                  <a:schemeClr val="tx1">
                    <a:lumMod val="65000"/>
                    <a:lumOff val="3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逐浪细阁体" panose="03000509000000000000" pitchFamily="65" charset="-122"/>
              </a:endParaRPr>
            </a:p>
          </p:txBody>
        </p:sp>
      </p:grpSp>
      <p:sp>
        <p:nvSpPr>
          <p:cNvPr id="4" name="Content Placeholder 2"/>
          <p:cNvSpPr txBox="1"/>
          <p:nvPr/>
        </p:nvSpPr>
        <p:spPr>
          <a:xfrm>
            <a:off x="416657" y="662470"/>
            <a:ext cx="4967523" cy="648072"/>
          </a:xfrm>
          <a:prstGeom prst="rect">
            <a:avLst/>
          </a:prstGeom>
        </p:spPr>
        <p:txBody>
          <a:bodyPr vert="horz" lIns="96435" tIns="48218" rIns="96435" bIns="48218" rtlCol="0" anchor="t">
            <a:no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just">
              <a:lnSpc>
                <a:spcPct val="150000"/>
              </a:lnSpc>
              <a:spcBef>
                <a:spcPts val="0"/>
              </a:spcBef>
              <a:spcAft>
                <a:spcPts val="0"/>
              </a:spcAft>
            </a:pPr>
            <a:r>
              <a:rPr lang="zh-CN" sz="2400" b="1" dirty="0">
                <a:solidFill>
                  <a:schemeClr val="tx1">
                    <a:lumMod val="75000"/>
                    <a:lumOff val="2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收费车道改造</a:t>
            </a:r>
            <a:endParaRPr lang="zh-CN" sz="2400" b="1" dirty="0">
              <a:solidFill>
                <a:schemeClr val="tx1">
                  <a:lumMod val="75000"/>
                  <a:lumOff val="2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矩形 20"/>
          <p:cNvSpPr/>
          <p:nvPr/>
        </p:nvSpPr>
        <p:spPr>
          <a:xfrm>
            <a:off x="0" y="1217930"/>
            <a:ext cx="12192000" cy="5640070"/>
          </a:xfrm>
          <a:prstGeom prst="rect">
            <a:avLst/>
          </a:prstGeom>
          <a:solidFill>
            <a:srgbClr val="193563"/>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文本框 8"/>
          <p:cNvSpPr txBox="1"/>
          <p:nvPr/>
        </p:nvSpPr>
        <p:spPr>
          <a:xfrm>
            <a:off x="1504492" y="1118965"/>
            <a:ext cx="9058791" cy="553998"/>
          </a:xfrm>
          <a:prstGeom prst="rect">
            <a:avLst/>
          </a:prstGeom>
          <a:noFill/>
        </p:spPr>
        <p:txBody>
          <a:bodyPr wrap="square" rtlCol="0">
            <a:spAutoFit/>
          </a:bodyPr>
          <a:lstStyle/>
          <a:p>
            <a:pPr indent="457200">
              <a:lnSpc>
                <a:spcPct val="150000"/>
              </a:lnSpc>
            </a:pPr>
            <a:r>
              <a:rPr lang="zh-CN" altLang="en-US" sz="2000" b="1" dirty="0" smtClean="0">
                <a:solidFill>
                  <a:schemeClr val="bg1"/>
                </a:solidFill>
                <a:ea typeface="微软雅黑 Light" panose="020B0502040204020203" charset="-122"/>
              </a:rPr>
              <a:t>下图为</a:t>
            </a:r>
            <a:r>
              <a:rPr lang="en-US" altLang="zh-CN" sz="2000" b="1" dirty="0" smtClean="0">
                <a:solidFill>
                  <a:schemeClr val="bg1"/>
                </a:solidFill>
                <a:ea typeface="微软雅黑 Light" panose="020B0502040204020203" charset="-122"/>
              </a:rPr>
              <a:t>3</a:t>
            </a:r>
            <a:r>
              <a:rPr lang="zh-CN" altLang="en-US" sz="2000" b="1" dirty="0" smtClean="0">
                <a:solidFill>
                  <a:schemeClr val="bg1"/>
                </a:solidFill>
                <a:ea typeface="微软雅黑 Light" panose="020B0502040204020203" charset="-122"/>
              </a:rPr>
              <a:t>入</a:t>
            </a:r>
            <a:r>
              <a:rPr lang="en-US" altLang="zh-CN" sz="2000" b="1" dirty="0" smtClean="0">
                <a:solidFill>
                  <a:schemeClr val="bg1"/>
                </a:solidFill>
                <a:ea typeface="微软雅黑 Light" panose="020B0502040204020203" charset="-122"/>
              </a:rPr>
              <a:t>5</a:t>
            </a:r>
            <a:r>
              <a:rPr lang="zh-CN" altLang="en-US" sz="2000" b="1" dirty="0" smtClean="0">
                <a:solidFill>
                  <a:schemeClr val="bg1"/>
                </a:solidFill>
                <a:ea typeface="微软雅黑 Light" panose="020B0502040204020203" charset="-122"/>
              </a:rPr>
              <a:t>出（含</a:t>
            </a:r>
            <a:r>
              <a:rPr lang="en-US" altLang="zh-CN" sz="2000" b="1" dirty="0" smtClean="0">
                <a:solidFill>
                  <a:schemeClr val="bg1"/>
                </a:solidFill>
                <a:ea typeface="微软雅黑 Light" panose="020B0502040204020203" charset="-122"/>
              </a:rPr>
              <a:t>1</a:t>
            </a:r>
            <a:r>
              <a:rPr lang="zh-CN" altLang="en-US" sz="2000" b="1" dirty="0" smtClean="0">
                <a:solidFill>
                  <a:schemeClr val="bg1"/>
                </a:solidFill>
                <a:ea typeface="微软雅黑 Light" panose="020B0502040204020203" charset="-122"/>
              </a:rPr>
              <a:t>入</a:t>
            </a:r>
            <a:r>
              <a:rPr lang="en-US" altLang="zh-CN" sz="2000" b="1" dirty="0" smtClean="0">
                <a:solidFill>
                  <a:schemeClr val="bg1"/>
                </a:solidFill>
                <a:ea typeface="微软雅黑 Light" panose="020B0502040204020203" charset="-122"/>
              </a:rPr>
              <a:t>1</a:t>
            </a:r>
            <a:r>
              <a:rPr lang="zh-CN" altLang="en-US" sz="2000" b="1" dirty="0" smtClean="0">
                <a:solidFill>
                  <a:schemeClr val="bg1"/>
                </a:solidFill>
                <a:ea typeface="微软雅黑 Light" panose="020B0502040204020203" charset="-122"/>
              </a:rPr>
              <a:t>出</a:t>
            </a:r>
            <a:r>
              <a:rPr lang="en-US" altLang="zh-CN" sz="2000" b="1" dirty="0" smtClean="0">
                <a:solidFill>
                  <a:schemeClr val="bg1"/>
                </a:solidFill>
                <a:ea typeface="微软雅黑 Light" panose="020B0502040204020203" charset="-122"/>
              </a:rPr>
              <a:t>ETC</a:t>
            </a:r>
            <a:r>
              <a:rPr lang="zh-CN" altLang="en-US" sz="2000" b="1" dirty="0" smtClean="0">
                <a:solidFill>
                  <a:schemeClr val="bg1"/>
                </a:solidFill>
                <a:ea typeface="微软雅黑 Light" panose="020B0502040204020203" charset="-122"/>
              </a:rPr>
              <a:t>车道）收费站收费广场平面布置图。</a:t>
            </a:r>
            <a:endParaRPr lang="zh-CN" altLang="en-US" sz="2000" b="1" dirty="0" smtClean="0">
              <a:solidFill>
                <a:schemeClr val="bg1"/>
              </a:solidFill>
              <a:ea typeface="微软雅黑 Light" panose="020B0502040204020203" charset="-122"/>
            </a:endParaRPr>
          </a:p>
        </p:txBody>
      </p:sp>
      <p:pic>
        <p:nvPicPr>
          <p:cNvPr id="8" name="图片 7" descr="111.jpg"/>
          <p:cNvPicPr>
            <a:picLocks noChangeAspect="1"/>
          </p:cNvPicPr>
          <p:nvPr/>
        </p:nvPicPr>
        <p:blipFill>
          <a:blip r:embed="rId1" cstate="print"/>
          <a:stretch>
            <a:fillRect/>
          </a:stretch>
        </p:blipFill>
        <p:spPr>
          <a:xfrm>
            <a:off x="1903095" y="1755775"/>
            <a:ext cx="8261350" cy="5007610"/>
          </a:xfrm>
          <a:prstGeom prst="rect">
            <a:avLst/>
          </a:prstGeom>
        </p:spPr>
      </p:pic>
      <p:grpSp>
        <p:nvGrpSpPr>
          <p:cNvPr id="6" name="组合 11"/>
          <p:cNvGrpSpPr/>
          <p:nvPr/>
        </p:nvGrpSpPr>
        <p:grpSpPr>
          <a:xfrm>
            <a:off x="0" y="212785"/>
            <a:ext cx="3857607" cy="523220"/>
            <a:chOff x="0" y="220990"/>
            <a:chExt cx="3857607" cy="523220"/>
          </a:xfrm>
        </p:grpSpPr>
        <p:sp>
          <p:nvSpPr>
            <p:cNvPr id="13" name="燕尾形 2"/>
            <p:cNvSpPr/>
            <p:nvPr/>
          </p:nvSpPr>
          <p:spPr>
            <a:xfrm>
              <a:off x="335059" y="294640"/>
              <a:ext cx="302371" cy="375920"/>
            </a:xfrm>
            <a:prstGeom prst="chevron">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逐浪细阁体" panose="03000509000000000000" pitchFamily="65" charset="-122"/>
                <a:ea typeface="微软雅黑 Light" panose="020B0502040204020203" charset="-122"/>
                <a:sym typeface="逐浪细阁体" panose="03000509000000000000" pitchFamily="65" charset="-122"/>
              </a:endParaRPr>
            </a:p>
          </p:txBody>
        </p:sp>
        <p:sp>
          <p:nvSpPr>
            <p:cNvPr id="5" name="燕尾形 3"/>
            <p:cNvSpPr/>
            <p:nvPr/>
          </p:nvSpPr>
          <p:spPr>
            <a:xfrm>
              <a:off x="578181" y="294640"/>
              <a:ext cx="302371" cy="375920"/>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逐浪细阁体" panose="03000509000000000000" pitchFamily="65" charset="-122"/>
                <a:ea typeface="微软雅黑 Light" panose="020B0502040204020203" charset="-122"/>
                <a:sym typeface="逐浪细阁体" panose="03000509000000000000" pitchFamily="65" charset="-122"/>
              </a:endParaRPr>
            </a:p>
          </p:txBody>
        </p:sp>
        <p:sp>
          <p:nvSpPr>
            <p:cNvPr id="7" name="五边形 4"/>
            <p:cNvSpPr/>
            <p:nvPr/>
          </p:nvSpPr>
          <p:spPr>
            <a:xfrm>
              <a:off x="0" y="294640"/>
              <a:ext cx="416781" cy="375920"/>
            </a:xfrm>
            <a:prstGeom prst="homePlat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逐浪细阁体" panose="03000509000000000000" pitchFamily="65" charset="-122"/>
                <a:ea typeface="微软雅黑 Light" panose="020B0502040204020203" charset="-122"/>
                <a:sym typeface="逐浪细阁体" panose="03000509000000000000" pitchFamily="65" charset="-122"/>
              </a:endParaRPr>
            </a:p>
          </p:txBody>
        </p:sp>
        <p:sp>
          <p:nvSpPr>
            <p:cNvPr id="16" name="文本框 15"/>
            <p:cNvSpPr txBox="1"/>
            <p:nvPr/>
          </p:nvSpPr>
          <p:spPr>
            <a:xfrm>
              <a:off x="972489" y="220990"/>
              <a:ext cx="2885118" cy="523220"/>
            </a:xfrm>
            <a:prstGeom prst="rect">
              <a:avLst/>
            </a:prstGeom>
            <a:noFill/>
          </p:spPr>
          <p:txBody>
            <a:bodyPr wrap="square" rtlCol="0">
              <a:spAutoFit/>
            </a:bodyPr>
            <a:lstStyle/>
            <a:p>
              <a:r>
                <a:rPr lang="zh-CN" altLang="en-US" sz="2800" dirty="0" smtClean="0">
                  <a:solidFill>
                    <a:schemeClr val="tx1">
                      <a:lumMod val="65000"/>
                      <a:lumOff val="3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逐浪细阁体" panose="03000509000000000000" pitchFamily="65" charset="-122"/>
                </a:rPr>
                <a:t>总体技术方案</a:t>
              </a:r>
              <a:endParaRPr lang="zh-CN" altLang="en-US" sz="2800" dirty="0">
                <a:solidFill>
                  <a:schemeClr val="tx1">
                    <a:lumMod val="65000"/>
                    <a:lumOff val="3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逐浪细阁体" panose="03000509000000000000" pitchFamily="65" charset="-122"/>
              </a:endParaRPr>
            </a:p>
          </p:txBody>
        </p:sp>
      </p:grpSp>
      <p:sp>
        <p:nvSpPr>
          <p:cNvPr id="2" name="Content Placeholder 2"/>
          <p:cNvSpPr txBox="1"/>
          <p:nvPr/>
        </p:nvSpPr>
        <p:spPr>
          <a:xfrm>
            <a:off x="416657" y="662470"/>
            <a:ext cx="4967523" cy="648072"/>
          </a:xfrm>
          <a:prstGeom prst="rect">
            <a:avLst/>
          </a:prstGeom>
        </p:spPr>
        <p:txBody>
          <a:bodyPr vert="horz" lIns="96435" tIns="48218" rIns="96435" bIns="48218" rtlCol="0" anchor="t">
            <a:no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just">
              <a:lnSpc>
                <a:spcPct val="150000"/>
              </a:lnSpc>
              <a:spcBef>
                <a:spcPts val="0"/>
              </a:spcBef>
              <a:spcAft>
                <a:spcPts val="0"/>
              </a:spcAft>
            </a:pPr>
            <a:r>
              <a:rPr lang="zh-CN" sz="2400" b="1" dirty="0">
                <a:solidFill>
                  <a:schemeClr val="tx1">
                    <a:lumMod val="75000"/>
                    <a:lumOff val="2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收费车道改造</a:t>
            </a:r>
            <a:endParaRPr lang="zh-CN" sz="2400" b="1" dirty="0">
              <a:solidFill>
                <a:schemeClr val="tx1">
                  <a:lumMod val="75000"/>
                  <a:lumOff val="2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endParaRPr>
          </a:p>
        </p:txBody>
      </p:sp>
    </p:spTree>
  </p:cSld>
  <p:clrMapOvr>
    <a:masterClrMapping/>
  </p:clrMapOvr>
  <p:transition spd="med" advTm="2000"/>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1"/>
          <p:cNvGrpSpPr/>
          <p:nvPr/>
        </p:nvGrpSpPr>
        <p:grpSpPr>
          <a:xfrm>
            <a:off x="0" y="201940"/>
            <a:ext cx="3657583" cy="500380"/>
            <a:chOff x="0" y="220990"/>
            <a:chExt cx="3857607" cy="527745"/>
          </a:xfrm>
        </p:grpSpPr>
        <p:sp>
          <p:nvSpPr>
            <p:cNvPr id="18" name="燕尾形 2"/>
            <p:cNvSpPr/>
            <p:nvPr/>
          </p:nvSpPr>
          <p:spPr>
            <a:xfrm>
              <a:off x="335059" y="294640"/>
              <a:ext cx="302371" cy="375920"/>
            </a:xfrm>
            <a:prstGeom prst="chevron">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05">
                <a:solidFill>
                  <a:schemeClr val="tx1"/>
                </a:solidFill>
                <a:latin typeface="逐浪细阁体" panose="03000509000000000000" pitchFamily="65" charset="-122"/>
                <a:ea typeface="微软雅黑 Light" panose="020B0502040204020203" charset="-122"/>
                <a:sym typeface="逐浪细阁体" panose="03000509000000000000" pitchFamily="65" charset="-122"/>
              </a:endParaRPr>
            </a:p>
          </p:txBody>
        </p:sp>
        <p:sp>
          <p:nvSpPr>
            <p:cNvPr id="19" name="燕尾形 3"/>
            <p:cNvSpPr/>
            <p:nvPr/>
          </p:nvSpPr>
          <p:spPr>
            <a:xfrm>
              <a:off x="578181" y="294640"/>
              <a:ext cx="302371" cy="375920"/>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05">
                <a:solidFill>
                  <a:schemeClr val="tx1"/>
                </a:solidFill>
                <a:latin typeface="逐浪细阁体" panose="03000509000000000000" pitchFamily="65" charset="-122"/>
                <a:ea typeface="微软雅黑 Light" panose="020B0502040204020203" charset="-122"/>
                <a:sym typeface="逐浪细阁体" panose="03000509000000000000" pitchFamily="65" charset="-122"/>
              </a:endParaRPr>
            </a:p>
          </p:txBody>
        </p:sp>
        <p:sp>
          <p:nvSpPr>
            <p:cNvPr id="20" name="五边形 4"/>
            <p:cNvSpPr/>
            <p:nvPr/>
          </p:nvSpPr>
          <p:spPr>
            <a:xfrm>
              <a:off x="0" y="294640"/>
              <a:ext cx="416781" cy="375920"/>
            </a:xfrm>
            <a:prstGeom prst="homePlat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05">
                <a:latin typeface="逐浪细阁体" panose="03000509000000000000" pitchFamily="65" charset="-122"/>
                <a:ea typeface="微软雅黑 Light" panose="020B0502040204020203" charset="-122"/>
                <a:sym typeface="逐浪细阁体" panose="03000509000000000000" pitchFamily="65" charset="-122"/>
              </a:endParaRPr>
            </a:p>
          </p:txBody>
        </p:sp>
        <p:sp>
          <p:nvSpPr>
            <p:cNvPr id="21" name="文本框 15"/>
            <p:cNvSpPr txBox="1"/>
            <p:nvPr/>
          </p:nvSpPr>
          <p:spPr>
            <a:xfrm>
              <a:off x="972489" y="220990"/>
              <a:ext cx="2885118" cy="527745"/>
            </a:xfrm>
            <a:prstGeom prst="rect">
              <a:avLst/>
            </a:prstGeom>
            <a:noFill/>
          </p:spPr>
          <p:txBody>
            <a:bodyPr wrap="square" rtlCol="0">
              <a:spAutoFit/>
            </a:bodyPr>
            <a:lstStyle/>
            <a:p>
              <a:r>
                <a:rPr lang="zh-CN" altLang="en-US" sz="2655" dirty="0">
                  <a:solidFill>
                    <a:schemeClr val="tx1">
                      <a:lumMod val="65000"/>
                      <a:lumOff val="3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逐浪细阁体" panose="03000509000000000000" pitchFamily="65" charset="-122"/>
                </a:rPr>
                <a:t>总体技术方案</a:t>
              </a:r>
              <a:endParaRPr lang="zh-CN" altLang="en-US" sz="2655" dirty="0">
                <a:solidFill>
                  <a:schemeClr val="tx1">
                    <a:lumMod val="65000"/>
                    <a:lumOff val="3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逐浪细阁体" panose="03000509000000000000" pitchFamily="65" charset="-122"/>
              </a:endParaRPr>
            </a:p>
          </p:txBody>
        </p:sp>
      </p:grpSp>
      <p:sp>
        <p:nvSpPr>
          <p:cNvPr id="14" name="Content Placeholder 2"/>
          <p:cNvSpPr txBox="1"/>
          <p:nvPr/>
        </p:nvSpPr>
        <p:spPr>
          <a:xfrm>
            <a:off x="361938" y="902854"/>
            <a:ext cx="4709948" cy="614468"/>
          </a:xfrm>
          <a:prstGeom prst="rect">
            <a:avLst/>
          </a:prstGeom>
        </p:spPr>
        <p:txBody>
          <a:bodyPr vert="horz" lIns="91434" tIns="45717" rIns="91434" bIns="45717" rtlCol="0" anchor="t">
            <a:no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just">
              <a:lnSpc>
                <a:spcPct val="150000"/>
              </a:lnSpc>
              <a:spcBef>
                <a:spcPts val="0"/>
              </a:spcBef>
              <a:spcAft>
                <a:spcPts val="0"/>
              </a:spcAft>
            </a:pPr>
            <a:r>
              <a:rPr lang="en-US" altLang="zh-CN" sz="2275" b="1" dirty="0" smtClean="0">
                <a:solidFill>
                  <a:schemeClr val="tx1">
                    <a:lumMod val="75000"/>
                    <a:lumOff val="2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 </a:t>
            </a:r>
            <a:r>
              <a:rPr lang="zh-CN" altLang="en-US" sz="2275" b="1" dirty="0">
                <a:solidFill>
                  <a:schemeClr val="tx1">
                    <a:lumMod val="75000"/>
                    <a:lumOff val="2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收费车道升级改造</a:t>
            </a:r>
            <a:endParaRPr lang="zh-CN" altLang="en-US" sz="2275" b="1" dirty="0">
              <a:solidFill>
                <a:schemeClr val="tx1">
                  <a:lumMod val="75000"/>
                  <a:lumOff val="2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endParaRPr>
          </a:p>
        </p:txBody>
      </p:sp>
      <p:graphicFrame>
        <p:nvGraphicFramePr>
          <p:cNvPr id="7" name="表格 6"/>
          <p:cNvGraphicFramePr/>
          <p:nvPr>
            <p:custDataLst>
              <p:tags r:id="rId1"/>
            </p:custDataLst>
          </p:nvPr>
        </p:nvGraphicFramePr>
        <p:xfrm>
          <a:off x="1443172" y="1751622"/>
          <a:ext cx="9304655" cy="3829685"/>
        </p:xfrm>
        <a:graphic>
          <a:graphicData uri="http://schemas.openxmlformats.org/drawingml/2006/table">
            <a:tbl>
              <a:tblPr firstRow="1" bandRow="1">
                <a:tableStyleId>{5940675A-B579-460E-94D1-54222C63F5DA}</a:tableStyleId>
              </a:tblPr>
              <a:tblGrid>
                <a:gridCol w="1859915"/>
                <a:gridCol w="1858645"/>
                <a:gridCol w="1862455"/>
                <a:gridCol w="1861820"/>
                <a:gridCol w="1861820"/>
              </a:tblGrid>
              <a:tr h="1073150">
                <a:tc>
                  <a:txBody>
                    <a:bodyPr/>
                    <a:lstStyle/>
                    <a:p>
                      <a:pPr indent="0">
                        <a:buNone/>
                      </a:pPr>
                      <a:endParaRPr lang="en-US" altLang="en-US" sz="1045" b="0">
                        <a:latin typeface="宋体" panose="02010600030101010101" pitchFamily="2" charset="-122"/>
                        <a:ea typeface="宋体" panose="02010600030101010101" pitchFamily="2" charset="-122"/>
                        <a:cs typeface="宋体" panose="02010600030101010101" pitchFamily="2" charset="-122"/>
                      </a:endParaRPr>
                    </a:p>
                  </a:txBody>
                  <a:tcPr marL="65023" marR="65023"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004D8F"/>
                    </a:solidFill>
                  </a:tcPr>
                </a:tc>
                <a:tc>
                  <a:txBody>
                    <a:bodyPr/>
                    <a:lstStyle/>
                    <a:p>
                      <a:pPr indent="0" algn="ctr">
                        <a:buNone/>
                      </a:pPr>
                      <a:r>
                        <a:rPr lang="en-US" sz="1895" b="1">
                          <a:solidFill>
                            <a:schemeClr val="bg1"/>
                          </a:solidFill>
                          <a:latin typeface="宋体" panose="02010600030101010101" pitchFamily="2" charset="-122"/>
                          <a:ea typeface="宋体" panose="02010600030101010101" pitchFamily="2" charset="-122"/>
                          <a:cs typeface="宋体" panose="02010600030101010101" pitchFamily="2" charset="-122"/>
                        </a:rPr>
                        <a:t>入口ETC改造车道（条）</a:t>
                      </a:r>
                      <a:endParaRPr lang="en-US" altLang="en-US" sz="1895" b="1">
                        <a:solidFill>
                          <a:schemeClr val="bg1"/>
                        </a:solidFill>
                        <a:latin typeface="宋体" panose="02010600030101010101" pitchFamily="2" charset="-122"/>
                        <a:ea typeface="宋体" panose="02010600030101010101" pitchFamily="2" charset="-122"/>
                        <a:cs typeface="宋体" panose="02010600030101010101" pitchFamily="2" charset="-122"/>
                      </a:endParaRPr>
                    </a:p>
                  </a:txBody>
                  <a:tcPr marL="65023" marR="65023"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004D8F"/>
                    </a:solidFill>
                  </a:tcPr>
                </a:tc>
                <a:tc>
                  <a:txBody>
                    <a:bodyPr/>
                    <a:lstStyle/>
                    <a:p>
                      <a:pPr indent="0" algn="ctr">
                        <a:buNone/>
                      </a:pPr>
                      <a:r>
                        <a:rPr lang="en-US" sz="1895" b="1">
                          <a:solidFill>
                            <a:schemeClr val="bg1"/>
                          </a:solidFill>
                          <a:latin typeface="宋体" panose="02010600030101010101" pitchFamily="2" charset="-122"/>
                          <a:ea typeface="宋体" panose="02010600030101010101" pitchFamily="2" charset="-122"/>
                          <a:cs typeface="宋体" panose="02010600030101010101" pitchFamily="2" charset="-122"/>
                        </a:rPr>
                        <a:t>出口ETC改造车道（条）</a:t>
                      </a:r>
                      <a:endParaRPr lang="en-US" altLang="en-US" sz="1895" b="1">
                        <a:solidFill>
                          <a:schemeClr val="bg1"/>
                        </a:solidFill>
                        <a:latin typeface="宋体" panose="02010600030101010101" pitchFamily="2" charset="-122"/>
                        <a:ea typeface="宋体" panose="02010600030101010101" pitchFamily="2" charset="-122"/>
                        <a:cs typeface="宋体" panose="02010600030101010101" pitchFamily="2" charset="-122"/>
                      </a:endParaRPr>
                    </a:p>
                  </a:txBody>
                  <a:tcPr marL="65023" marR="65023"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004D8F"/>
                    </a:solidFill>
                  </a:tcPr>
                </a:tc>
                <a:tc>
                  <a:txBody>
                    <a:bodyPr/>
                    <a:lstStyle/>
                    <a:p>
                      <a:pPr indent="0" algn="ctr">
                        <a:buNone/>
                      </a:pPr>
                      <a:r>
                        <a:rPr lang="en-US" sz="1895" b="1">
                          <a:solidFill>
                            <a:schemeClr val="bg1"/>
                          </a:solidFill>
                          <a:latin typeface="宋体" panose="02010600030101010101" pitchFamily="2" charset="-122"/>
                          <a:ea typeface="宋体" panose="02010600030101010101" pitchFamily="2" charset="-122"/>
                          <a:cs typeface="宋体" panose="02010600030101010101" pitchFamily="2" charset="-122"/>
                        </a:rPr>
                        <a:t>入口MTC/ETC改造车道（条）</a:t>
                      </a:r>
                      <a:endParaRPr lang="en-US" altLang="en-US" sz="1895" b="1">
                        <a:solidFill>
                          <a:schemeClr val="bg1"/>
                        </a:solidFill>
                        <a:latin typeface="宋体" panose="02010600030101010101" pitchFamily="2" charset="-122"/>
                        <a:ea typeface="宋体" panose="02010600030101010101" pitchFamily="2" charset="-122"/>
                        <a:cs typeface="宋体" panose="02010600030101010101" pitchFamily="2" charset="-122"/>
                      </a:endParaRPr>
                    </a:p>
                  </a:txBody>
                  <a:tcPr marL="65023" marR="65023"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004D8F"/>
                    </a:solidFill>
                  </a:tcPr>
                </a:tc>
                <a:tc>
                  <a:txBody>
                    <a:bodyPr/>
                    <a:lstStyle/>
                    <a:p>
                      <a:pPr indent="0" algn="ctr">
                        <a:buNone/>
                      </a:pPr>
                      <a:r>
                        <a:rPr lang="en-US" sz="1895" b="1">
                          <a:solidFill>
                            <a:schemeClr val="bg1"/>
                          </a:solidFill>
                          <a:latin typeface="宋体" panose="02010600030101010101" pitchFamily="2" charset="-122"/>
                          <a:ea typeface="宋体" panose="02010600030101010101" pitchFamily="2" charset="-122"/>
                          <a:cs typeface="宋体" panose="02010600030101010101" pitchFamily="2" charset="-122"/>
                        </a:rPr>
                        <a:t>出口MTC/ETC改造车道（条）</a:t>
                      </a:r>
                      <a:endParaRPr lang="en-US" altLang="en-US" sz="1895" b="1">
                        <a:solidFill>
                          <a:schemeClr val="bg1"/>
                        </a:solidFill>
                        <a:latin typeface="宋体" panose="02010600030101010101" pitchFamily="2" charset="-122"/>
                        <a:ea typeface="宋体" panose="02010600030101010101" pitchFamily="2" charset="-122"/>
                        <a:cs typeface="宋体" panose="02010600030101010101" pitchFamily="2" charset="-122"/>
                      </a:endParaRPr>
                    </a:p>
                  </a:txBody>
                  <a:tcPr marL="65023" marR="65023"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004D8F"/>
                    </a:solidFill>
                  </a:tcPr>
                </a:tc>
              </a:tr>
              <a:tr h="495300">
                <a:tc>
                  <a:txBody>
                    <a:bodyPr/>
                    <a:p>
                      <a:pPr indent="0" algn="ctr">
                        <a:buNone/>
                      </a:pPr>
                      <a:r>
                        <a:rPr lang="zh-CN" altLang="en-US" sz="1895" b="1">
                          <a:solidFill>
                            <a:schemeClr val="bg1"/>
                          </a:solidFill>
                          <a:latin typeface="宋体" panose="02010600030101010101" pitchFamily="2" charset="-122"/>
                          <a:ea typeface="宋体" panose="02010600030101010101" pitchFamily="2" charset="-122"/>
                          <a:cs typeface="宋体" panose="02010600030101010101" pitchFamily="2" charset="-122"/>
                        </a:rPr>
                        <a:t>交控集团</a:t>
                      </a:r>
                      <a:endParaRPr lang="zh-CN" altLang="en-US" sz="1895" b="1">
                        <a:solidFill>
                          <a:schemeClr val="bg1"/>
                        </a:solidFill>
                        <a:latin typeface="宋体" panose="02010600030101010101" pitchFamily="2" charset="-122"/>
                        <a:ea typeface="宋体" panose="02010600030101010101" pitchFamily="2" charset="-122"/>
                        <a:cs typeface="宋体" panose="02010600030101010101" pitchFamily="2" charset="-122"/>
                      </a:endParaRPr>
                    </a:p>
                  </a:txBody>
                  <a:tcPr marL="65023" marR="65023"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004D8F"/>
                    </a:solidFill>
                  </a:tcPr>
                </a:tc>
                <a:tc>
                  <a:txBody>
                    <a:bodyPr/>
                    <a:p>
                      <a:pPr indent="0" algn="ctr">
                        <a:buNone/>
                      </a:pPr>
                      <a:r>
                        <a:rPr lang="en-US" altLang="en-US" sz="1895" b="0">
                          <a:solidFill>
                            <a:srgbClr val="000000"/>
                          </a:solidFill>
                          <a:latin typeface="宋体" panose="02010600030101010101" pitchFamily="2" charset="-122"/>
                          <a:ea typeface="宋体" panose="02010600030101010101" pitchFamily="2" charset="-122"/>
                          <a:cs typeface="宋体" panose="02010600030101010101" pitchFamily="2" charset="-122"/>
                        </a:rPr>
                        <a:t>109</a:t>
                      </a:r>
                      <a:endParaRPr lang="en-US" altLang="en-US" sz="1895"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5023" marR="65023"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CFD5EA"/>
                    </a:solidFill>
                  </a:tcPr>
                </a:tc>
                <a:tc>
                  <a:txBody>
                    <a:bodyPr/>
                    <a:p>
                      <a:pPr indent="0" algn="ctr">
                        <a:buNone/>
                      </a:pPr>
                      <a:r>
                        <a:rPr lang="en-US" altLang="en-US" sz="1895" b="0">
                          <a:solidFill>
                            <a:srgbClr val="000000"/>
                          </a:solidFill>
                          <a:latin typeface="宋体" panose="02010600030101010101" pitchFamily="2" charset="-122"/>
                          <a:ea typeface="宋体" panose="02010600030101010101" pitchFamily="2" charset="-122"/>
                          <a:cs typeface="宋体" panose="02010600030101010101" pitchFamily="2" charset="-122"/>
                        </a:rPr>
                        <a:t>357</a:t>
                      </a:r>
                      <a:endParaRPr lang="en-US" altLang="en-US" sz="1895"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5023" marR="65023"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CFD5EA"/>
                    </a:solidFill>
                  </a:tcPr>
                </a:tc>
                <a:tc>
                  <a:txBody>
                    <a:bodyPr/>
                    <a:p>
                      <a:pPr indent="0" algn="ctr">
                        <a:buNone/>
                      </a:pPr>
                      <a:r>
                        <a:rPr lang="en-US" altLang="en-US" sz="1895" b="0">
                          <a:solidFill>
                            <a:srgbClr val="000000"/>
                          </a:solidFill>
                          <a:latin typeface="宋体" panose="02010600030101010101" pitchFamily="2" charset="-122"/>
                          <a:ea typeface="宋体" panose="02010600030101010101" pitchFamily="2" charset="-122"/>
                          <a:cs typeface="宋体" panose="02010600030101010101" pitchFamily="2" charset="-122"/>
                        </a:rPr>
                        <a:t>307</a:t>
                      </a:r>
                      <a:endParaRPr lang="en-US" altLang="en-US" sz="1895"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5023" marR="65023"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CFD5EA"/>
                    </a:solidFill>
                  </a:tcPr>
                </a:tc>
                <a:tc>
                  <a:txBody>
                    <a:bodyPr/>
                    <a:p>
                      <a:pPr indent="0" algn="ctr">
                        <a:buNone/>
                      </a:pPr>
                      <a:r>
                        <a:rPr lang="en-US" altLang="en-US" sz="1895" b="0">
                          <a:solidFill>
                            <a:srgbClr val="000000"/>
                          </a:solidFill>
                          <a:latin typeface="宋体" panose="02010600030101010101" pitchFamily="2" charset="-122"/>
                          <a:ea typeface="宋体" panose="02010600030101010101" pitchFamily="2" charset="-122"/>
                          <a:cs typeface="宋体" panose="02010600030101010101" pitchFamily="2" charset="-122"/>
                        </a:rPr>
                        <a:t>288</a:t>
                      </a:r>
                      <a:endParaRPr lang="en-US" altLang="en-US" sz="1895"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5023" marR="65023"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CFD5EA"/>
                    </a:solidFill>
                  </a:tcPr>
                </a:tc>
              </a:tr>
              <a:tr h="445135">
                <a:tc>
                  <a:txBody>
                    <a:bodyPr/>
                    <a:lstStyle/>
                    <a:p>
                      <a:pPr indent="0" algn="ctr">
                        <a:buNone/>
                      </a:pPr>
                      <a:r>
                        <a:rPr lang="zh-CN" altLang="en-US" sz="1895" b="1">
                          <a:solidFill>
                            <a:schemeClr val="bg1"/>
                          </a:solidFill>
                          <a:latin typeface="宋体" panose="02010600030101010101" pitchFamily="2" charset="-122"/>
                          <a:ea typeface="宋体" panose="02010600030101010101" pitchFamily="2" charset="-122"/>
                          <a:cs typeface="宋体" panose="02010600030101010101" pitchFamily="2" charset="-122"/>
                        </a:rPr>
                        <a:t>翼侯高速</a:t>
                      </a:r>
                      <a:endParaRPr lang="zh-CN" altLang="en-US" sz="1895" b="1">
                        <a:solidFill>
                          <a:schemeClr val="bg1"/>
                        </a:solidFill>
                        <a:latin typeface="宋体" panose="02010600030101010101" pitchFamily="2" charset="-122"/>
                        <a:ea typeface="宋体" panose="02010600030101010101" pitchFamily="2" charset="-122"/>
                        <a:cs typeface="宋体" panose="02010600030101010101" pitchFamily="2" charset="-122"/>
                      </a:endParaRPr>
                    </a:p>
                  </a:txBody>
                  <a:tcPr marL="65023" marR="65023"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004D8F"/>
                    </a:solidFill>
                  </a:tcPr>
                </a:tc>
                <a:tc>
                  <a:txBody>
                    <a:bodyPr/>
                    <a:lstStyle/>
                    <a:p>
                      <a:pPr indent="0" algn="ctr">
                        <a:buNone/>
                      </a:pPr>
                      <a:r>
                        <a:rPr lang="en-US" altLang="en-US" sz="1895" b="0">
                          <a:solidFill>
                            <a:srgbClr val="000000"/>
                          </a:solidFill>
                          <a:latin typeface="宋体" panose="02010600030101010101" pitchFamily="2" charset="-122"/>
                          <a:ea typeface="宋体" panose="02010600030101010101" pitchFamily="2" charset="-122"/>
                          <a:cs typeface="宋体" panose="02010600030101010101" pitchFamily="2" charset="-122"/>
                        </a:rPr>
                        <a:t>0</a:t>
                      </a:r>
                      <a:endParaRPr lang="en-US" altLang="en-US" sz="1895"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5023" marR="65023"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E9EBF5"/>
                    </a:solidFill>
                  </a:tcPr>
                </a:tc>
                <a:tc>
                  <a:txBody>
                    <a:bodyPr/>
                    <a:lstStyle/>
                    <a:p>
                      <a:pPr indent="0" algn="ctr">
                        <a:buNone/>
                      </a:pPr>
                      <a:r>
                        <a:rPr lang="en-US" altLang="en-US" sz="1895" b="0">
                          <a:solidFill>
                            <a:srgbClr val="000000"/>
                          </a:solidFill>
                          <a:latin typeface="宋体" panose="02010600030101010101" pitchFamily="2" charset="-122"/>
                          <a:ea typeface="宋体" panose="02010600030101010101" pitchFamily="2" charset="-122"/>
                          <a:cs typeface="宋体" panose="02010600030101010101" pitchFamily="2" charset="-122"/>
                        </a:rPr>
                        <a:t>5</a:t>
                      </a:r>
                      <a:endParaRPr lang="en-US" altLang="en-US" sz="1895"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5023" marR="65023"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E9EBF5"/>
                    </a:solidFill>
                  </a:tcPr>
                </a:tc>
                <a:tc>
                  <a:txBody>
                    <a:bodyPr/>
                    <a:lstStyle/>
                    <a:p>
                      <a:pPr indent="0" algn="ctr">
                        <a:buNone/>
                      </a:pPr>
                      <a:r>
                        <a:rPr lang="en-US" altLang="en-US" sz="1895" b="0">
                          <a:solidFill>
                            <a:srgbClr val="000000"/>
                          </a:solidFill>
                          <a:latin typeface="宋体" panose="02010600030101010101" pitchFamily="2" charset="-122"/>
                          <a:ea typeface="宋体" panose="02010600030101010101" pitchFamily="2" charset="-122"/>
                          <a:cs typeface="宋体" panose="02010600030101010101" pitchFamily="2" charset="-122"/>
                        </a:rPr>
                        <a:t>6</a:t>
                      </a:r>
                      <a:endParaRPr lang="en-US" altLang="en-US" sz="1895"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5023" marR="65023"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E9EBF5"/>
                    </a:solidFill>
                  </a:tcPr>
                </a:tc>
                <a:tc>
                  <a:txBody>
                    <a:bodyPr/>
                    <a:lstStyle/>
                    <a:p>
                      <a:pPr indent="0" algn="ctr">
                        <a:buNone/>
                      </a:pPr>
                      <a:r>
                        <a:rPr lang="en-US" altLang="en-US" sz="1895" b="0">
                          <a:solidFill>
                            <a:srgbClr val="000000"/>
                          </a:solidFill>
                          <a:latin typeface="宋体" panose="02010600030101010101" pitchFamily="2" charset="-122"/>
                          <a:ea typeface="宋体" panose="02010600030101010101" pitchFamily="2" charset="-122"/>
                          <a:cs typeface="宋体" panose="02010600030101010101" pitchFamily="2" charset="-122"/>
                        </a:rPr>
                        <a:t>11</a:t>
                      </a:r>
                      <a:endParaRPr lang="en-US" altLang="en-US" sz="1895"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5023" marR="65023"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E9EBF5"/>
                    </a:solidFill>
                  </a:tcPr>
                </a:tc>
              </a:tr>
              <a:tr h="417830">
                <a:tc>
                  <a:txBody>
                    <a:bodyPr/>
                    <a:lstStyle/>
                    <a:p>
                      <a:pPr indent="0" algn="ctr">
                        <a:buNone/>
                      </a:pPr>
                      <a:r>
                        <a:rPr lang="zh-CN" altLang="en-US" sz="1895" b="1">
                          <a:solidFill>
                            <a:schemeClr val="bg1"/>
                          </a:solidFill>
                          <a:latin typeface="宋体" panose="02010600030101010101" pitchFamily="2" charset="-122"/>
                          <a:ea typeface="宋体" panose="02010600030101010101" pitchFamily="2" charset="-122"/>
                          <a:cs typeface="宋体" panose="02010600030101010101" pitchFamily="2" charset="-122"/>
                        </a:rPr>
                        <a:t>龙城高速</a:t>
                      </a:r>
                      <a:endParaRPr lang="zh-CN" altLang="en-US" sz="1895" b="1">
                        <a:solidFill>
                          <a:schemeClr val="bg1"/>
                        </a:solidFill>
                        <a:latin typeface="宋体" panose="02010600030101010101" pitchFamily="2" charset="-122"/>
                        <a:ea typeface="宋体" panose="02010600030101010101" pitchFamily="2" charset="-122"/>
                        <a:cs typeface="宋体" panose="02010600030101010101" pitchFamily="2" charset="-122"/>
                      </a:endParaRPr>
                    </a:p>
                  </a:txBody>
                  <a:tcPr marL="65023" marR="65023"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004D8F"/>
                    </a:solidFill>
                  </a:tcPr>
                </a:tc>
                <a:tc>
                  <a:txBody>
                    <a:bodyPr/>
                    <a:lstStyle/>
                    <a:p>
                      <a:pPr indent="0" algn="ctr">
                        <a:buNone/>
                      </a:pPr>
                      <a:r>
                        <a:rPr lang="en-US" altLang="en-US" sz="1895" b="0">
                          <a:solidFill>
                            <a:srgbClr val="000000"/>
                          </a:solidFill>
                          <a:latin typeface="宋体" panose="02010600030101010101" pitchFamily="2" charset="-122"/>
                          <a:ea typeface="宋体" panose="02010600030101010101" pitchFamily="2" charset="-122"/>
                          <a:cs typeface="宋体" panose="02010600030101010101" pitchFamily="2" charset="-122"/>
                        </a:rPr>
                        <a:t>2</a:t>
                      </a:r>
                      <a:endParaRPr lang="en-US" altLang="en-US" sz="1895"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5023" marR="65023"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CFD5EA"/>
                    </a:solidFill>
                  </a:tcPr>
                </a:tc>
                <a:tc>
                  <a:txBody>
                    <a:bodyPr/>
                    <a:lstStyle/>
                    <a:p>
                      <a:pPr indent="0" algn="ctr">
                        <a:buNone/>
                      </a:pPr>
                      <a:r>
                        <a:rPr lang="en-US" altLang="en-US" sz="1895" b="0">
                          <a:solidFill>
                            <a:srgbClr val="000000"/>
                          </a:solidFill>
                          <a:latin typeface="宋体" panose="02010600030101010101" pitchFamily="2" charset="-122"/>
                          <a:ea typeface="宋体" panose="02010600030101010101" pitchFamily="2" charset="-122"/>
                          <a:cs typeface="宋体" panose="02010600030101010101" pitchFamily="2" charset="-122"/>
                        </a:rPr>
                        <a:t>6</a:t>
                      </a:r>
                      <a:endParaRPr lang="en-US" altLang="en-US" sz="1895"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5023" marR="65023"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CFD5EA"/>
                    </a:solidFill>
                  </a:tcPr>
                </a:tc>
                <a:tc>
                  <a:txBody>
                    <a:bodyPr/>
                    <a:lstStyle/>
                    <a:p>
                      <a:pPr indent="0" algn="ctr">
                        <a:buNone/>
                      </a:pPr>
                      <a:r>
                        <a:rPr lang="en-US" altLang="en-US" sz="1895" b="0">
                          <a:solidFill>
                            <a:srgbClr val="000000"/>
                          </a:solidFill>
                          <a:latin typeface="宋体" panose="02010600030101010101" pitchFamily="2" charset="-122"/>
                          <a:ea typeface="宋体" panose="02010600030101010101" pitchFamily="2" charset="-122"/>
                          <a:cs typeface="宋体" panose="02010600030101010101" pitchFamily="2" charset="-122"/>
                        </a:rPr>
                        <a:t>4</a:t>
                      </a:r>
                      <a:endParaRPr lang="en-US" altLang="en-US" sz="1895"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5023" marR="65023"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CFD5EA"/>
                    </a:solidFill>
                  </a:tcPr>
                </a:tc>
                <a:tc>
                  <a:txBody>
                    <a:bodyPr/>
                    <a:lstStyle/>
                    <a:p>
                      <a:pPr indent="0" algn="ctr">
                        <a:buNone/>
                      </a:pPr>
                      <a:r>
                        <a:rPr lang="en-US" altLang="en-US" sz="1895" b="0">
                          <a:solidFill>
                            <a:srgbClr val="000000"/>
                          </a:solidFill>
                          <a:latin typeface="宋体" panose="02010600030101010101" pitchFamily="2" charset="-122"/>
                          <a:ea typeface="宋体" panose="02010600030101010101" pitchFamily="2" charset="-122"/>
                          <a:cs typeface="宋体" panose="02010600030101010101" pitchFamily="2" charset="-122"/>
                        </a:rPr>
                        <a:t>4</a:t>
                      </a:r>
                      <a:endParaRPr lang="en-US" altLang="en-US" sz="1895"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5023" marR="65023"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CFD5EA"/>
                    </a:solidFill>
                  </a:tcPr>
                </a:tc>
              </a:tr>
              <a:tr h="466090">
                <a:tc>
                  <a:txBody>
                    <a:bodyPr/>
                    <a:p>
                      <a:pPr indent="0" algn="ctr">
                        <a:buNone/>
                      </a:pPr>
                      <a:r>
                        <a:rPr lang="zh-CN" altLang="en-US" sz="1895" b="1">
                          <a:solidFill>
                            <a:schemeClr val="bg1"/>
                          </a:solidFill>
                          <a:latin typeface="宋体" panose="02010600030101010101" pitchFamily="2" charset="-122"/>
                          <a:ea typeface="宋体" panose="02010600030101010101" pitchFamily="2" charset="-122"/>
                          <a:cs typeface="宋体" panose="02010600030101010101" pitchFamily="2" charset="-122"/>
                        </a:rPr>
                        <a:t>汾平高速</a:t>
                      </a:r>
                      <a:endParaRPr lang="zh-CN" altLang="en-US" sz="1895" b="1">
                        <a:solidFill>
                          <a:schemeClr val="bg1"/>
                        </a:solidFill>
                        <a:latin typeface="宋体" panose="02010600030101010101" pitchFamily="2" charset="-122"/>
                        <a:ea typeface="宋体" panose="02010600030101010101" pitchFamily="2" charset="-122"/>
                        <a:cs typeface="宋体" panose="02010600030101010101" pitchFamily="2" charset="-122"/>
                      </a:endParaRPr>
                    </a:p>
                  </a:txBody>
                  <a:tcPr marL="65023" marR="65023"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004D8F"/>
                    </a:solidFill>
                  </a:tcPr>
                </a:tc>
                <a:tc>
                  <a:txBody>
                    <a:bodyPr/>
                    <a:p>
                      <a:pPr indent="0" algn="ctr">
                        <a:buNone/>
                      </a:pPr>
                      <a:r>
                        <a:rPr lang="en-US" altLang="en-US" sz="1895" b="0">
                          <a:solidFill>
                            <a:srgbClr val="000000"/>
                          </a:solidFill>
                          <a:latin typeface="宋体" panose="02010600030101010101" pitchFamily="2" charset="-122"/>
                          <a:ea typeface="宋体" panose="02010600030101010101" pitchFamily="2" charset="-122"/>
                          <a:cs typeface="宋体" panose="02010600030101010101" pitchFamily="2" charset="-122"/>
                        </a:rPr>
                        <a:t>1</a:t>
                      </a:r>
                      <a:endParaRPr lang="en-US" altLang="en-US" sz="1895"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5023" marR="65023"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E9EBF5"/>
                    </a:solidFill>
                  </a:tcPr>
                </a:tc>
                <a:tc>
                  <a:txBody>
                    <a:bodyPr/>
                    <a:p>
                      <a:pPr indent="0" algn="ctr">
                        <a:buNone/>
                      </a:pPr>
                      <a:r>
                        <a:rPr lang="en-US" altLang="en-US" sz="1895" b="0">
                          <a:solidFill>
                            <a:srgbClr val="000000"/>
                          </a:solidFill>
                          <a:latin typeface="宋体" panose="02010600030101010101" pitchFamily="2" charset="-122"/>
                          <a:ea typeface="宋体" panose="02010600030101010101" pitchFamily="2" charset="-122"/>
                          <a:cs typeface="宋体" panose="02010600030101010101" pitchFamily="2" charset="-122"/>
                        </a:rPr>
                        <a:t>4</a:t>
                      </a:r>
                      <a:endParaRPr lang="en-US" altLang="en-US" sz="1895"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5023" marR="65023"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E9EBF5"/>
                    </a:solidFill>
                  </a:tcPr>
                </a:tc>
                <a:tc>
                  <a:txBody>
                    <a:bodyPr/>
                    <a:p>
                      <a:pPr indent="0" algn="ctr">
                        <a:buNone/>
                      </a:pPr>
                      <a:r>
                        <a:rPr lang="en-US" altLang="en-US" sz="1895" b="0">
                          <a:solidFill>
                            <a:srgbClr val="000000"/>
                          </a:solidFill>
                          <a:latin typeface="宋体" panose="02010600030101010101" pitchFamily="2" charset="-122"/>
                          <a:ea typeface="宋体" panose="02010600030101010101" pitchFamily="2" charset="-122"/>
                          <a:cs typeface="宋体" panose="02010600030101010101" pitchFamily="2" charset="-122"/>
                        </a:rPr>
                        <a:t>3</a:t>
                      </a:r>
                      <a:endParaRPr lang="en-US" altLang="en-US" sz="1895"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5023" marR="65023"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E9EBF5"/>
                    </a:solidFill>
                  </a:tcPr>
                </a:tc>
                <a:tc>
                  <a:txBody>
                    <a:bodyPr/>
                    <a:p>
                      <a:pPr indent="0" algn="ctr">
                        <a:buNone/>
                      </a:pPr>
                      <a:r>
                        <a:rPr lang="en-US" altLang="en-US" sz="1895" b="0">
                          <a:solidFill>
                            <a:srgbClr val="000000"/>
                          </a:solidFill>
                          <a:latin typeface="宋体" panose="02010600030101010101" pitchFamily="2" charset="-122"/>
                          <a:ea typeface="宋体" panose="02010600030101010101" pitchFamily="2" charset="-122"/>
                          <a:cs typeface="宋体" panose="02010600030101010101" pitchFamily="2" charset="-122"/>
                        </a:rPr>
                        <a:t>3</a:t>
                      </a:r>
                      <a:endParaRPr lang="en-US" altLang="en-US" sz="1895"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5023" marR="65023"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E9EBF5"/>
                    </a:solidFill>
                  </a:tcPr>
                </a:tc>
              </a:tr>
              <a:tr h="466090">
                <a:tc>
                  <a:txBody>
                    <a:bodyPr/>
                    <a:lstStyle/>
                    <a:p>
                      <a:pPr indent="0" algn="ctr">
                        <a:buNone/>
                      </a:pPr>
                      <a:r>
                        <a:rPr lang="zh-CN" altLang="en-US" sz="1895" b="1">
                          <a:solidFill>
                            <a:schemeClr val="bg1"/>
                          </a:solidFill>
                          <a:latin typeface="宋体" panose="02010600030101010101" pitchFamily="2" charset="-122"/>
                          <a:ea typeface="宋体" panose="02010600030101010101" pitchFamily="2" charset="-122"/>
                          <a:cs typeface="宋体" panose="02010600030101010101" pitchFamily="2" charset="-122"/>
                        </a:rPr>
                        <a:t>阳五高速</a:t>
                      </a:r>
                      <a:endParaRPr lang="zh-CN" altLang="en-US" sz="1895" b="1">
                        <a:solidFill>
                          <a:schemeClr val="bg1"/>
                        </a:solidFill>
                        <a:latin typeface="宋体" panose="02010600030101010101" pitchFamily="2" charset="-122"/>
                        <a:ea typeface="宋体" panose="02010600030101010101" pitchFamily="2" charset="-122"/>
                        <a:cs typeface="宋体" panose="02010600030101010101" pitchFamily="2" charset="-122"/>
                      </a:endParaRPr>
                    </a:p>
                  </a:txBody>
                  <a:tcPr marL="65023" marR="65023"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004D8F"/>
                    </a:solidFill>
                  </a:tcPr>
                </a:tc>
                <a:tc>
                  <a:txBody>
                    <a:bodyPr/>
                    <a:lstStyle/>
                    <a:p>
                      <a:pPr indent="0" algn="ctr">
                        <a:buNone/>
                      </a:pPr>
                      <a:r>
                        <a:rPr lang="en-US" altLang="en-US" sz="1895" b="0">
                          <a:solidFill>
                            <a:srgbClr val="000000"/>
                          </a:solidFill>
                          <a:latin typeface="宋体" panose="02010600030101010101" pitchFamily="2" charset="-122"/>
                          <a:ea typeface="宋体" panose="02010600030101010101" pitchFamily="2" charset="-122"/>
                          <a:cs typeface="宋体" panose="02010600030101010101" pitchFamily="2" charset="-122"/>
                        </a:rPr>
                        <a:t>1</a:t>
                      </a:r>
                      <a:endParaRPr lang="en-US" altLang="en-US" sz="1895"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5023" marR="65023"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CFD5EA"/>
                    </a:solidFill>
                  </a:tcPr>
                </a:tc>
                <a:tc>
                  <a:txBody>
                    <a:bodyPr/>
                    <a:lstStyle/>
                    <a:p>
                      <a:pPr indent="0" algn="ctr">
                        <a:buNone/>
                      </a:pPr>
                      <a:r>
                        <a:rPr lang="en-US" altLang="en-US" sz="1895" b="0">
                          <a:solidFill>
                            <a:srgbClr val="000000"/>
                          </a:solidFill>
                          <a:latin typeface="宋体" panose="02010600030101010101" pitchFamily="2" charset="-122"/>
                          <a:ea typeface="宋体" panose="02010600030101010101" pitchFamily="2" charset="-122"/>
                          <a:cs typeface="宋体" panose="02010600030101010101" pitchFamily="2" charset="-122"/>
                        </a:rPr>
                        <a:t>6</a:t>
                      </a:r>
                      <a:endParaRPr lang="en-US" altLang="en-US" sz="1895"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5023" marR="65023"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CFD5EA"/>
                    </a:solidFill>
                  </a:tcPr>
                </a:tc>
                <a:tc>
                  <a:txBody>
                    <a:bodyPr/>
                    <a:lstStyle/>
                    <a:p>
                      <a:pPr indent="0" algn="ctr">
                        <a:buNone/>
                      </a:pPr>
                      <a:r>
                        <a:rPr lang="en-US" altLang="en-US" sz="1895" b="0">
                          <a:solidFill>
                            <a:srgbClr val="000000"/>
                          </a:solidFill>
                          <a:latin typeface="宋体" panose="02010600030101010101" pitchFamily="2" charset="-122"/>
                          <a:ea typeface="宋体" panose="02010600030101010101" pitchFamily="2" charset="-122"/>
                          <a:cs typeface="宋体" panose="02010600030101010101" pitchFamily="2" charset="-122"/>
                        </a:rPr>
                        <a:t>4</a:t>
                      </a:r>
                      <a:endParaRPr lang="en-US" altLang="en-US" sz="1895"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5023" marR="65023"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CFD5EA"/>
                    </a:solidFill>
                  </a:tcPr>
                </a:tc>
                <a:tc>
                  <a:txBody>
                    <a:bodyPr/>
                    <a:lstStyle/>
                    <a:p>
                      <a:pPr indent="0" algn="ctr">
                        <a:buNone/>
                      </a:pPr>
                      <a:r>
                        <a:rPr lang="en-US" altLang="en-US" sz="1895" b="0">
                          <a:solidFill>
                            <a:srgbClr val="000000"/>
                          </a:solidFill>
                          <a:latin typeface="宋体" panose="02010600030101010101" pitchFamily="2" charset="-122"/>
                          <a:ea typeface="宋体" panose="02010600030101010101" pitchFamily="2" charset="-122"/>
                          <a:cs typeface="宋体" panose="02010600030101010101" pitchFamily="2" charset="-122"/>
                        </a:rPr>
                        <a:t>4</a:t>
                      </a:r>
                      <a:endParaRPr lang="en-US" altLang="en-US" sz="1895"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5023" marR="65023"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CFD5EA"/>
                    </a:solidFill>
                  </a:tcPr>
                </a:tc>
              </a:tr>
              <a:tr h="466090">
                <a:tc>
                  <a:txBody>
                    <a:bodyPr/>
                    <a:p>
                      <a:pPr indent="0" algn="ctr">
                        <a:buNone/>
                      </a:pPr>
                      <a:r>
                        <a:rPr lang="zh-CN" altLang="en-US" sz="1895" b="1">
                          <a:solidFill>
                            <a:schemeClr val="bg1"/>
                          </a:solidFill>
                          <a:latin typeface="宋体" panose="02010600030101010101" pitchFamily="2" charset="-122"/>
                          <a:ea typeface="宋体" panose="02010600030101010101" pitchFamily="2" charset="-122"/>
                          <a:cs typeface="宋体" panose="02010600030101010101" pitchFamily="2" charset="-122"/>
                        </a:rPr>
                        <a:t>京大高速</a:t>
                      </a:r>
                      <a:endParaRPr lang="zh-CN" altLang="en-US" sz="1895" b="1">
                        <a:solidFill>
                          <a:schemeClr val="bg1"/>
                        </a:solidFill>
                        <a:latin typeface="宋体" panose="02010600030101010101" pitchFamily="2" charset="-122"/>
                        <a:ea typeface="宋体" panose="02010600030101010101" pitchFamily="2" charset="-122"/>
                        <a:cs typeface="宋体" panose="02010600030101010101" pitchFamily="2" charset="-122"/>
                      </a:endParaRPr>
                    </a:p>
                  </a:txBody>
                  <a:tcPr marL="65023" marR="65023"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004D8F"/>
                    </a:solidFill>
                  </a:tcPr>
                </a:tc>
                <a:tc>
                  <a:txBody>
                    <a:bodyPr/>
                    <a:p>
                      <a:pPr indent="0" algn="ctr">
                        <a:buNone/>
                      </a:pPr>
                      <a:r>
                        <a:rPr lang="en-US" altLang="en-US" sz="1895" b="0">
                          <a:solidFill>
                            <a:srgbClr val="000000"/>
                          </a:solidFill>
                          <a:latin typeface="宋体" panose="02010600030101010101" pitchFamily="2" charset="-122"/>
                          <a:ea typeface="宋体" panose="02010600030101010101" pitchFamily="2" charset="-122"/>
                          <a:cs typeface="宋体" panose="02010600030101010101" pitchFamily="2" charset="-122"/>
                        </a:rPr>
                        <a:t>1</a:t>
                      </a:r>
                      <a:endParaRPr lang="en-US" altLang="en-US" sz="1895"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5023" marR="65023"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E9EBF5"/>
                    </a:solidFill>
                  </a:tcPr>
                </a:tc>
                <a:tc>
                  <a:txBody>
                    <a:bodyPr/>
                    <a:p>
                      <a:pPr indent="0" algn="ctr">
                        <a:buNone/>
                      </a:pPr>
                      <a:r>
                        <a:rPr lang="en-US" altLang="en-US" sz="1895" b="0">
                          <a:solidFill>
                            <a:srgbClr val="000000"/>
                          </a:solidFill>
                          <a:latin typeface="宋体" panose="02010600030101010101" pitchFamily="2" charset="-122"/>
                          <a:ea typeface="宋体" panose="02010600030101010101" pitchFamily="2" charset="-122"/>
                          <a:cs typeface="宋体" panose="02010600030101010101" pitchFamily="2" charset="-122"/>
                        </a:rPr>
                        <a:t>4</a:t>
                      </a:r>
                      <a:endParaRPr lang="en-US" altLang="en-US" sz="1895"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5023" marR="65023"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E9EBF5"/>
                    </a:solidFill>
                  </a:tcPr>
                </a:tc>
                <a:tc>
                  <a:txBody>
                    <a:bodyPr/>
                    <a:p>
                      <a:pPr indent="0" algn="ctr">
                        <a:buNone/>
                      </a:pPr>
                      <a:r>
                        <a:rPr lang="en-US" altLang="en-US" sz="1895" b="0">
                          <a:solidFill>
                            <a:srgbClr val="000000"/>
                          </a:solidFill>
                          <a:latin typeface="宋体" panose="02010600030101010101" pitchFamily="2" charset="-122"/>
                          <a:ea typeface="宋体" panose="02010600030101010101" pitchFamily="2" charset="-122"/>
                          <a:cs typeface="宋体" panose="02010600030101010101" pitchFamily="2" charset="-122"/>
                        </a:rPr>
                        <a:t>5</a:t>
                      </a:r>
                      <a:endParaRPr lang="en-US" altLang="en-US" sz="1895"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5023" marR="65023"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E9EBF5"/>
                    </a:solidFill>
                  </a:tcPr>
                </a:tc>
                <a:tc>
                  <a:txBody>
                    <a:bodyPr/>
                    <a:p>
                      <a:pPr indent="0" algn="ctr">
                        <a:buNone/>
                      </a:pPr>
                      <a:r>
                        <a:rPr lang="en-US" altLang="en-US" sz="1895" b="0">
                          <a:solidFill>
                            <a:srgbClr val="000000"/>
                          </a:solidFill>
                          <a:latin typeface="宋体" panose="02010600030101010101" pitchFamily="2" charset="-122"/>
                          <a:ea typeface="宋体" panose="02010600030101010101" pitchFamily="2" charset="-122"/>
                          <a:cs typeface="宋体" panose="02010600030101010101" pitchFamily="2" charset="-122"/>
                        </a:rPr>
                        <a:t>7</a:t>
                      </a:r>
                      <a:endParaRPr lang="en-US" altLang="en-US" sz="1895"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5023" marR="65023"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E9EBF5"/>
                    </a:solidFill>
                  </a:tcPr>
                </a:tc>
              </a:tr>
            </a:tbl>
          </a:graphicData>
        </a:graphic>
      </p:graphicFrame>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nvSpPr>
        <p:spPr>
          <a:xfrm>
            <a:off x="136069" y="1722120"/>
            <a:ext cx="11881932" cy="4605867"/>
          </a:xfrm>
          <a:prstGeom prst="rect">
            <a:avLst/>
          </a:prstGeom>
          <a:solidFill>
            <a:schemeClr val="accent1">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05"/>
          </a:p>
        </p:txBody>
      </p:sp>
      <p:grpSp>
        <p:nvGrpSpPr>
          <p:cNvPr id="3" name="组合 11"/>
          <p:cNvGrpSpPr/>
          <p:nvPr/>
        </p:nvGrpSpPr>
        <p:grpSpPr>
          <a:xfrm>
            <a:off x="0" y="201940"/>
            <a:ext cx="3657583" cy="500380"/>
            <a:chOff x="0" y="220990"/>
            <a:chExt cx="3857607" cy="527745"/>
          </a:xfrm>
        </p:grpSpPr>
        <p:sp>
          <p:nvSpPr>
            <p:cNvPr id="15" name="燕尾形 2"/>
            <p:cNvSpPr/>
            <p:nvPr/>
          </p:nvSpPr>
          <p:spPr>
            <a:xfrm>
              <a:off x="335059" y="294640"/>
              <a:ext cx="302371" cy="375920"/>
            </a:xfrm>
            <a:prstGeom prst="chevron">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05">
                <a:solidFill>
                  <a:schemeClr val="tx1"/>
                </a:solidFill>
                <a:latin typeface="逐浪细阁体" panose="03000509000000000000" pitchFamily="65" charset="-122"/>
                <a:ea typeface="微软雅黑 Light" panose="020B0502040204020203" charset="-122"/>
                <a:sym typeface="逐浪细阁体" panose="03000509000000000000" pitchFamily="65" charset="-122"/>
              </a:endParaRPr>
            </a:p>
          </p:txBody>
        </p:sp>
        <p:sp>
          <p:nvSpPr>
            <p:cNvPr id="16" name="燕尾形 3"/>
            <p:cNvSpPr/>
            <p:nvPr/>
          </p:nvSpPr>
          <p:spPr>
            <a:xfrm>
              <a:off x="578181" y="294640"/>
              <a:ext cx="302371" cy="375920"/>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05">
                <a:solidFill>
                  <a:schemeClr val="tx1"/>
                </a:solidFill>
                <a:latin typeface="逐浪细阁体" panose="03000509000000000000" pitchFamily="65" charset="-122"/>
                <a:ea typeface="微软雅黑 Light" panose="020B0502040204020203" charset="-122"/>
                <a:sym typeface="逐浪细阁体" panose="03000509000000000000" pitchFamily="65" charset="-122"/>
              </a:endParaRPr>
            </a:p>
          </p:txBody>
        </p:sp>
        <p:sp>
          <p:nvSpPr>
            <p:cNvPr id="17" name="五边形 4"/>
            <p:cNvSpPr/>
            <p:nvPr/>
          </p:nvSpPr>
          <p:spPr>
            <a:xfrm>
              <a:off x="0" y="294640"/>
              <a:ext cx="416781" cy="375920"/>
            </a:xfrm>
            <a:prstGeom prst="homePlat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05">
                <a:latin typeface="逐浪细阁体" panose="03000509000000000000" pitchFamily="65" charset="-122"/>
                <a:ea typeface="微软雅黑 Light" panose="020B0502040204020203" charset="-122"/>
                <a:sym typeface="逐浪细阁体" panose="03000509000000000000" pitchFamily="65" charset="-122"/>
              </a:endParaRPr>
            </a:p>
          </p:txBody>
        </p:sp>
        <p:sp>
          <p:nvSpPr>
            <p:cNvPr id="18" name="文本框 15"/>
            <p:cNvSpPr txBox="1"/>
            <p:nvPr/>
          </p:nvSpPr>
          <p:spPr>
            <a:xfrm>
              <a:off x="972489" y="220990"/>
              <a:ext cx="2885118" cy="527745"/>
            </a:xfrm>
            <a:prstGeom prst="rect">
              <a:avLst/>
            </a:prstGeom>
            <a:noFill/>
          </p:spPr>
          <p:txBody>
            <a:bodyPr wrap="square" rtlCol="0">
              <a:spAutoFit/>
            </a:bodyPr>
            <a:lstStyle/>
            <a:p>
              <a:r>
                <a:rPr lang="zh-CN" altLang="en-US" sz="2655" dirty="0">
                  <a:solidFill>
                    <a:schemeClr val="tx1">
                      <a:lumMod val="65000"/>
                      <a:lumOff val="3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逐浪细阁体" panose="03000509000000000000" pitchFamily="65" charset="-122"/>
                </a:rPr>
                <a:t>总体技术方案</a:t>
              </a:r>
              <a:endParaRPr lang="zh-CN" altLang="en-US" sz="2655" dirty="0">
                <a:solidFill>
                  <a:schemeClr val="tx1">
                    <a:lumMod val="65000"/>
                    <a:lumOff val="3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逐浪细阁体" panose="03000509000000000000" pitchFamily="65" charset="-122"/>
              </a:endParaRPr>
            </a:p>
          </p:txBody>
        </p:sp>
      </p:grpSp>
      <p:sp>
        <p:nvSpPr>
          <p:cNvPr id="12" name="Content Placeholder 2"/>
          <p:cNvSpPr txBox="1"/>
          <p:nvPr/>
        </p:nvSpPr>
        <p:spPr>
          <a:xfrm>
            <a:off x="498007" y="719648"/>
            <a:ext cx="4709948" cy="614468"/>
          </a:xfrm>
          <a:prstGeom prst="rect">
            <a:avLst/>
          </a:prstGeom>
        </p:spPr>
        <p:txBody>
          <a:bodyPr vert="horz" lIns="91434" tIns="45717" rIns="91434" bIns="45717" rtlCol="0" anchor="t">
            <a:no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just">
              <a:lnSpc>
                <a:spcPct val="150000"/>
              </a:lnSpc>
              <a:spcBef>
                <a:spcPts val="0"/>
              </a:spcBef>
              <a:spcAft>
                <a:spcPts val="0"/>
              </a:spcAft>
            </a:pPr>
            <a:r>
              <a:rPr lang="en-US" altLang="zh-CN" sz="2275" b="1" dirty="0" smtClean="0">
                <a:solidFill>
                  <a:schemeClr val="tx1">
                    <a:lumMod val="75000"/>
                    <a:lumOff val="2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 </a:t>
            </a:r>
            <a:r>
              <a:rPr lang="zh-CN" altLang="en-US" sz="2275" b="1" dirty="0">
                <a:solidFill>
                  <a:schemeClr val="tx1">
                    <a:lumMod val="75000"/>
                    <a:lumOff val="2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称重检测系统升级改造</a:t>
            </a:r>
            <a:endParaRPr lang="zh-CN" altLang="en-US" sz="2275" b="1" dirty="0">
              <a:solidFill>
                <a:schemeClr val="tx1">
                  <a:lumMod val="75000"/>
                  <a:lumOff val="2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endParaRPr>
          </a:p>
        </p:txBody>
      </p:sp>
      <p:sp>
        <p:nvSpPr>
          <p:cNvPr id="13" name="Content Placeholder 2"/>
          <p:cNvSpPr txBox="1"/>
          <p:nvPr/>
        </p:nvSpPr>
        <p:spPr>
          <a:xfrm>
            <a:off x="426871" y="1805808"/>
            <a:ext cx="5516805" cy="614718"/>
          </a:xfrm>
          <a:prstGeom prst="rect">
            <a:avLst/>
          </a:prstGeom>
        </p:spPr>
        <p:txBody>
          <a:bodyPr vert="horz" lIns="91434" tIns="45717" rIns="91434" bIns="45717" rtlCol="0" anchor="t">
            <a:no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just">
              <a:lnSpc>
                <a:spcPct val="150000"/>
              </a:lnSpc>
              <a:spcBef>
                <a:spcPts val="0"/>
              </a:spcBef>
              <a:spcAft>
                <a:spcPts val="0"/>
              </a:spcAft>
            </a:pPr>
            <a:r>
              <a:rPr lang="zh-CN" altLang="en-US" sz="1895"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Arial" panose="020B0604020202020204" pitchFamily="34" charset="0"/>
              </a:rPr>
              <a:t>（</a:t>
            </a:r>
            <a:r>
              <a:rPr lang="en-US" altLang="zh-CN" sz="1895"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Arial" panose="020B0604020202020204" pitchFamily="34" charset="0"/>
              </a:rPr>
              <a:t>1</a:t>
            </a:r>
            <a:r>
              <a:rPr lang="zh-CN" altLang="en-US" sz="1895"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Arial" panose="020B0604020202020204" pitchFamily="34" charset="0"/>
              </a:rPr>
              <a:t>）入口称重检测业务车道改造</a:t>
            </a:r>
            <a:endParaRPr lang="zh-CN" altLang="en-US" sz="1895"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Arial" panose="020B0604020202020204" pitchFamily="34" charset="0"/>
            </a:endParaRPr>
          </a:p>
        </p:txBody>
      </p:sp>
      <p:sp>
        <p:nvSpPr>
          <p:cNvPr id="6" name="矩形 5"/>
          <p:cNvSpPr/>
          <p:nvPr/>
        </p:nvSpPr>
        <p:spPr>
          <a:xfrm>
            <a:off x="536646" y="1926487"/>
            <a:ext cx="6435364" cy="485775"/>
          </a:xfrm>
          <a:prstGeom prst="rect">
            <a:avLst/>
          </a:prstGeom>
        </p:spPr>
        <p:txBody>
          <a:bodyPr wrap="square">
            <a:spAutoFit/>
          </a:bodyPr>
          <a:lstStyle/>
          <a:p>
            <a:pPr algn="just">
              <a:lnSpc>
                <a:spcPct val="150000"/>
              </a:lnSpc>
            </a:pPr>
            <a:r>
              <a:rPr lang="en-US" altLang="zh-CN" sz="1705" dirty="0" smtClean="0">
                <a:solidFill>
                  <a:schemeClr val="bg1"/>
                </a:solidFill>
              </a:rPr>
              <a:t>        </a:t>
            </a:r>
            <a:endParaRPr lang="zh-CN" altLang="en-US" sz="1705" dirty="0">
              <a:solidFill>
                <a:schemeClr val="bg1"/>
              </a:solidFill>
              <a:latin typeface="微软雅黑" panose="020B0503020204020204" pitchFamily="34" charset="-122"/>
              <a:ea typeface="微软雅黑" panose="020B0503020204020204" pitchFamily="34" charset="-122"/>
            </a:endParaRPr>
          </a:p>
        </p:txBody>
      </p:sp>
      <p:sp>
        <p:nvSpPr>
          <p:cNvPr id="2" name="矩形 1"/>
          <p:cNvSpPr/>
          <p:nvPr/>
        </p:nvSpPr>
        <p:spPr>
          <a:xfrm>
            <a:off x="835275" y="2444872"/>
            <a:ext cx="6435364" cy="485775"/>
          </a:xfrm>
          <a:prstGeom prst="rect">
            <a:avLst/>
          </a:prstGeom>
        </p:spPr>
        <p:txBody>
          <a:bodyPr wrap="square">
            <a:spAutoFit/>
          </a:bodyPr>
          <a:p>
            <a:pPr algn="just">
              <a:lnSpc>
                <a:spcPct val="150000"/>
              </a:lnSpc>
            </a:pPr>
            <a:r>
              <a:rPr lang="en-US" altLang="zh-CN" sz="1705" dirty="0" smtClean="0">
                <a:solidFill>
                  <a:schemeClr val="bg1"/>
                </a:solidFill>
              </a:rPr>
              <a:t>        </a:t>
            </a:r>
            <a:endParaRPr lang="zh-CN" altLang="en-US" sz="1705" dirty="0">
              <a:solidFill>
                <a:schemeClr val="bg1"/>
              </a:solidFill>
              <a:latin typeface="微软雅黑" panose="020B0503020204020204" pitchFamily="34" charset="-122"/>
              <a:ea typeface="微软雅黑" panose="020B0503020204020204" pitchFamily="34" charset="-122"/>
            </a:endParaRPr>
          </a:p>
        </p:txBody>
      </p:sp>
      <p:sp>
        <p:nvSpPr>
          <p:cNvPr id="4" name="矩形 3"/>
          <p:cNvSpPr/>
          <p:nvPr/>
        </p:nvSpPr>
        <p:spPr>
          <a:xfrm>
            <a:off x="604482" y="2376575"/>
            <a:ext cx="10663334" cy="3830955"/>
          </a:xfrm>
          <a:prstGeom prst="rect">
            <a:avLst/>
          </a:prstGeom>
        </p:spPr>
        <p:txBody>
          <a:bodyPr wrap="square">
            <a:spAutoFit/>
          </a:bodyPr>
          <a:lstStyle/>
          <a:p>
            <a:pPr algn="just">
              <a:lnSpc>
                <a:spcPct val="150000"/>
              </a:lnSpc>
            </a:pPr>
            <a:r>
              <a:rPr lang="en-US" altLang="zh-CN" dirty="0" smtClean="0">
                <a:solidFill>
                  <a:schemeClr val="bg1"/>
                </a:solidFill>
              </a:rPr>
              <a:t>        </a:t>
            </a:r>
            <a:r>
              <a:rPr lang="en-US" altLang="zh-CN"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利用原有车道摄像机（兼具车牌识别功能），并新增1套一体化摄像机，用于实现入口称重图像数据的抓拍，包括车辆正面照、车辆尾部照、车辆侧面照3张检测照片和长度不小于5秒的视频记录等。如果原有的车道摄像机像素低于300万，需进行更换。</a:t>
            </a:r>
            <a:endParaRPr lang="en-US" altLang="zh-CN"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a:p>
            <a:pPr algn="just">
              <a:lnSpc>
                <a:spcPct val="150000"/>
              </a:lnSpc>
            </a:pPr>
            <a:r>
              <a:rPr lang="en-US" altLang="zh-CN"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       原匝道入口治超业务系统设有完备的视频监控系统，故维持原状，本次不做改造。由于原车道工控机存储容量有限，为每台原车道工控机新增1块硬盘用于临时保存称重检测业务数据、抓拍图片和5秒的视频记录。</a:t>
            </a:r>
            <a:endParaRPr lang="en-US" altLang="zh-CN"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a:p>
            <a:pPr algn="just">
              <a:lnSpc>
                <a:spcPct val="150000"/>
              </a:lnSpc>
            </a:pPr>
            <a:r>
              <a:rPr lang="en-US" altLang="zh-CN"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       本次改造将连接称重检测业务车道控制机的治超广场交换机利用网线接入收费广场交换机，与收费数据一起上传至收费站内交换机，并利用站内设置网络安全设施，实现称重检测数据的安全保护。当治超广场交换机与收费广场交换机距离大于200米时，需增加数据光端机进行数据传输。</a:t>
            </a:r>
            <a:endParaRPr lang="en-US" altLang="zh-CN"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nvSpPr>
        <p:spPr>
          <a:xfrm>
            <a:off x="154733" y="1722120"/>
            <a:ext cx="11881932" cy="4164546"/>
          </a:xfrm>
          <a:prstGeom prst="rect">
            <a:avLst/>
          </a:prstGeom>
          <a:solidFill>
            <a:schemeClr val="accent1">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05"/>
          </a:p>
        </p:txBody>
      </p:sp>
      <p:grpSp>
        <p:nvGrpSpPr>
          <p:cNvPr id="3" name="组合 11"/>
          <p:cNvGrpSpPr/>
          <p:nvPr/>
        </p:nvGrpSpPr>
        <p:grpSpPr>
          <a:xfrm>
            <a:off x="0" y="201940"/>
            <a:ext cx="3657583" cy="500380"/>
            <a:chOff x="0" y="220990"/>
            <a:chExt cx="3857607" cy="527745"/>
          </a:xfrm>
        </p:grpSpPr>
        <p:sp>
          <p:nvSpPr>
            <p:cNvPr id="15" name="燕尾形 2"/>
            <p:cNvSpPr/>
            <p:nvPr/>
          </p:nvSpPr>
          <p:spPr>
            <a:xfrm>
              <a:off x="335059" y="294640"/>
              <a:ext cx="302371" cy="375920"/>
            </a:xfrm>
            <a:prstGeom prst="chevron">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05">
                <a:solidFill>
                  <a:schemeClr val="tx1"/>
                </a:solidFill>
                <a:latin typeface="逐浪细阁体" panose="03000509000000000000" pitchFamily="65" charset="-122"/>
                <a:ea typeface="微软雅黑 Light" panose="020B0502040204020203" charset="-122"/>
                <a:sym typeface="逐浪细阁体" panose="03000509000000000000" pitchFamily="65" charset="-122"/>
              </a:endParaRPr>
            </a:p>
          </p:txBody>
        </p:sp>
        <p:sp>
          <p:nvSpPr>
            <p:cNvPr id="16" name="燕尾形 3"/>
            <p:cNvSpPr/>
            <p:nvPr/>
          </p:nvSpPr>
          <p:spPr>
            <a:xfrm>
              <a:off x="578181" y="294640"/>
              <a:ext cx="302371" cy="375920"/>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05">
                <a:solidFill>
                  <a:schemeClr val="tx1"/>
                </a:solidFill>
                <a:latin typeface="逐浪细阁体" panose="03000509000000000000" pitchFamily="65" charset="-122"/>
                <a:ea typeface="微软雅黑 Light" panose="020B0502040204020203" charset="-122"/>
                <a:sym typeface="逐浪细阁体" panose="03000509000000000000" pitchFamily="65" charset="-122"/>
              </a:endParaRPr>
            </a:p>
          </p:txBody>
        </p:sp>
        <p:sp>
          <p:nvSpPr>
            <p:cNvPr id="17" name="五边形 4"/>
            <p:cNvSpPr/>
            <p:nvPr/>
          </p:nvSpPr>
          <p:spPr>
            <a:xfrm>
              <a:off x="0" y="294640"/>
              <a:ext cx="416781" cy="375920"/>
            </a:xfrm>
            <a:prstGeom prst="homePlat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05">
                <a:latin typeface="逐浪细阁体" panose="03000509000000000000" pitchFamily="65" charset="-122"/>
                <a:ea typeface="微软雅黑 Light" panose="020B0502040204020203" charset="-122"/>
                <a:sym typeface="逐浪细阁体" panose="03000509000000000000" pitchFamily="65" charset="-122"/>
              </a:endParaRPr>
            </a:p>
          </p:txBody>
        </p:sp>
        <p:sp>
          <p:nvSpPr>
            <p:cNvPr id="18" name="文本框 15"/>
            <p:cNvSpPr txBox="1"/>
            <p:nvPr/>
          </p:nvSpPr>
          <p:spPr>
            <a:xfrm>
              <a:off x="972489" y="220990"/>
              <a:ext cx="2885118" cy="527745"/>
            </a:xfrm>
            <a:prstGeom prst="rect">
              <a:avLst/>
            </a:prstGeom>
            <a:noFill/>
          </p:spPr>
          <p:txBody>
            <a:bodyPr wrap="square" rtlCol="0">
              <a:spAutoFit/>
            </a:bodyPr>
            <a:lstStyle/>
            <a:p>
              <a:r>
                <a:rPr lang="zh-CN" altLang="en-US" sz="2655" dirty="0">
                  <a:solidFill>
                    <a:schemeClr val="tx1">
                      <a:lumMod val="65000"/>
                      <a:lumOff val="3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逐浪细阁体" panose="03000509000000000000" pitchFamily="65" charset="-122"/>
                </a:rPr>
                <a:t>总体技术方案</a:t>
              </a:r>
              <a:endParaRPr lang="zh-CN" altLang="en-US" sz="2655" dirty="0">
                <a:solidFill>
                  <a:schemeClr val="tx1">
                    <a:lumMod val="65000"/>
                    <a:lumOff val="3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逐浪细阁体" panose="03000509000000000000" pitchFamily="65" charset="-122"/>
              </a:endParaRPr>
            </a:p>
          </p:txBody>
        </p:sp>
      </p:grpSp>
      <p:sp>
        <p:nvSpPr>
          <p:cNvPr id="12" name="Content Placeholder 2"/>
          <p:cNvSpPr txBox="1"/>
          <p:nvPr/>
        </p:nvSpPr>
        <p:spPr>
          <a:xfrm>
            <a:off x="566042" y="719648"/>
            <a:ext cx="4709948" cy="614468"/>
          </a:xfrm>
          <a:prstGeom prst="rect">
            <a:avLst/>
          </a:prstGeom>
        </p:spPr>
        <p:txBody>
          <a:bodyPr vert="horz" lIns="91434" tIns="45717" rIns="91434" bIns="45717" rtlCol="0" anchor="t">
            <a:no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just">
              <a:lnSpc>
                <a:spcPct val="150000"/>
              </a:lnSpc>
              <a:spcBef>
                <a:spcPts val="0"/>
              </a:spcBef>
              <a:spcAft>
                <a:spcPts val="0"/>
              </a:spcAft>
            </a:pPr>
            <a:r>
              <a:rPr lang="en-US" altLang="zh-CN" sz="2275" b="1" dirty="0" smtClean="0">
                <a:solidFill>
                  <a:schemeClr val="tx1">
                    <a:lumMod val="75000"/>
                    <a:lumOff val="2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 </a:t>
            </a:r>
            <a:r>
              <a:rPr lang="zh-CN" altLang="en-US" sz="2275" b="1" dirty="0">
                <a:solidFill>
                  <a:schemeClr val="tx1">
                    <a:lumMod val="75000"/>
                    <a:lumOff val="2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称重检测系统升级改造</a:t>
            </a:r>
            <a:endParaRPr lang="zh-CN" altLang="en-US" sz="2275" b="1" dirty="0">
              <a:solidFill>
                <a:schemeClr val="tx1">
                  <a:lumMod val="75000"/>
                  <a:lumOff val="2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endParaRPr>
          </a:p>
        </p:txBody>
      </p:sp>
      <p:sp>
        <p:nvSpPr>
          <p:cNvPr id="13" name="Content Placeholder 2"/>
          <p:cNvSpPr txBox="1"/>
          <p:nvPr/>
        </p:nvSpPr>
        <p:spPr>
          <a:xfrm>
            <a:off x="494905" y="1737774"/>
            <a:ext cx="5516805" cy="614718"/>
          </a:xfrm>
          <a:prstGeom prst="rect">
            <a:avLst/>
          </a:prstGeom>
        </p:spPr>
        <p:txBody>
          <a:bodyPr vert="horz" lIns="91434" tIns="45717" rIns="91434" bIns="45717" rtlCol="0" anchor="t">
            <a:no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just">
              <a:lnSpc>
                <a:spcPct val="150000"/>
              </a:lnSpc>
              <a:spcBef>
                <a:spcPts val="0"/>
              </a:spcBef>
              <a:spcAft>
                <a:spcPts val="0"/>
              </a:spcAft>
            </a:pPr>
            <a:r>
              <a:rPr lang="zh-CN" altLang="en-US" sz="1895"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Arial" panose="020B0604020202020204" pitchFamily="34" charset="0"/>
              </a:rPr>
              <a:t>（</a:t>
            </a:r>
            <a:r>
              <a:rPr lang="en-US" altLang="zh-CN" sz="1895"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Arial" panose="020B0604020202020204" pitchFamily="34" charset="0"/>
              </a:rPr>
              <a:t>2</a:t>
            </a:r>
            <a:r>
              <a:rPr lang="zh-CN" altLang="en-US" sz="1895"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Arial" panose="020B0604020202020204" pitchFamily="34" charset="0"/>
              </a:rPr>
              <a:t>）出口称重检测业务车道改造</a:t>
            </a:r>
            <a:endParaRPr lang="zh-CN" altLang="en-US" sz="1895"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Arial" panose="020B0604020202020204" pitchFamily="34" charset="0"/>
            </a:endParaRPr>
          </a:p>
        </p:txBody>
      </p:sp>
      <p:sp>
        <p:nvSpPr>
          <p:cNvPr id="6" name="矩形 5"/>
          <p:cNvSpPr/>
          <p:nvPr/>
        </p:nvSpPr>
        <p:spPr>
          <a:xfrm>
            <a:off x="604681" y="1722384"/>
            <a:ext cx="6435364" cy="485775"/>
          </a:xfrm>
          <a:prstGeom prst="rect">
            <a:avLst/>
          </a:prstGeom>
        </p:spPr>
        <p:txBody>
          <a:bodyPr wrap="square">
            <a:spAutoFit/>
          </a:bodyPr>
          <a:lstStyle/>
          <a:p>
            <a:pPr algn="just">
              <a:lnSpc>
                <a:spcPct val="150000"/>
              </a:lnSpc>
            </a:pPr>
            <a:r>
              <a:rPr lang="en-US" altLang="zh-CN" sz="1705" dirty="0" smtClean="0">
                <a:solidFill>
                  <a:schemeClr val="bg1"/>
                </a:solidFill>
              </a:rPr>
              <a:t>        </a:t>
            </a:r>
            <a:endParaRPr lang="zh-CN" altLang="en-US" sz="1705" dirty="0">
              <a:solidFill>
                <a:schemeClr val="bg1"/>
              </a:solidFill>
              <a:latin typeface="微软雅黑" panose="020B0503020204020204" pitchFamily="34" charset="-122"/>
              <a:ea typeface="微软雅黑" panose="020B0503020204020204" pitchFamily="34" charset="-122"/>
            </a:endParaRPr>
          </a:p>
        </p:txBody>
      </p:sp>
      <p:sp>
        <p:nvSpPr>
          <p:cNvPr id="2" name="矩形 1"/>
          <p:cNvSpPr/>
          <p:nvPr/>
        </p:nvSpPr>
        <p:spPr>
          <a:xfrm>
            <a:off x="835275" y="2444872"/>
            <a:ext cx="6435364" cy="485775"/>
          </a:xfrm>
          <a:prstGeom prst="rect">
            <a:avLst/>
          </a:prstGeom>
        </p:spPr>
        <p:txBody>
          <a:bodyPr wrap="square">
            <a:spAutoFit/>
          </a:bodyPr>
          <a:p>
            <a:pPr algn="just">
              <a:lnSpc>
                <a:spcPct val="150000"/>
              </a:lnSpc>
            </a:pPr>
            <a:r>
              <a:rPr lang="en-US" altLang="zh-CN" sz="1705" dirty="0" smtClean="0">
                <a:solidFill>
                  <a:schemeClr val="bg1"/>
                </a:solidFill>
              </a:rPr>
              <a:t>        </a:t>
            </a:r>
            <a:endParaRPr lang="zh-CN" altLang="en-US" sz="1705" dirty="0">
              <a:solidFill>
                <a:schemeClr val="bg1"/>
              </a:solidFill>
              <a:latin typeface="微软雅黑" panose="020B0503020204020204" pitchFamily="34" charset="-122"/>
              <a:ea typeface="微软雅黑" panose="020B0503020204020204" pitchFamily="34" charset="-122"/>
            </a:endParaRPr>
          </a:p>
        </p:txBody>
      </p:sp>
      <p:sp>
        <p:nvSpPr>
          <p:cNvPr id="4" name="矩形 3"/>
          <p:cNvSpPr/>
          <p:nvPr/>
        </p:nvSpPr>
        <p:spPr>
          <a:xfrm>
            <a:off x="604482" y="2376575"/>
            <a:ext cx="10663334" cy="1753235"/>
          </a:xfrm>
          <a:prstGeom prst="rect">
            <a:avLst/>
          </a:prstGeom>
        </p:spPr>
        <p:txBody>
          <a:bodyPr wrap="square">
            <a:spAutoFit/>
          </a:bodyPr>
          <a:lstStyle/>
          <a:p>
            <a:pPr algn="just">
              <a:lnSpc>
                <a:spcPct val="150000"/>
              </a:lnSpc>
            </a:pPr>
            <a:r>
              <a:rPr lang="en-US" altLang="zh-CN" dirty="0" smtClean="0">
                <a:solidFill>
                  <a:schemeClr val="bg1"/>
                </a:solidFill>
              </a:rPr>
              <a:t>        </a:t>
            </a:r>
            <a:r>
              <a:rPr lang="en-US" altLang="zh-CN"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根据相关要求，结合我省出口车道的布设情况，在出口超宽车道设置出口称重检测设施，在车道新增1套一体化摄像机，结合车道摄像机实现出口称重图像数据的抓拍，包括正面照、车辆尾部照、车辆侧面照3张检测照片和长度不小于5秒的视频记录等；由于原车道工控机存储容量有限，为每台原车道工控机新增1块硬盘用于临时保存称重检测业务数据、抓拍图片和5秒的视频记录。</a:t>
            </a:r>
            <a:endParaRPr lang="en-US" altLang="zh-CN"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5" name="Content Placeholder 2"/>
          <p:cNvSpPr txBox="1"/>
          <p:nvPr/>
        </p:nvSpPr>
        <p:spPr>
          <a:xfrm>
            <a:off x="517784" y="4174970"/>
            <a:ext cx="5516805" cy="614718"/>
          </a:xfrm>
          <a:prstGeom prst="rect">
            <a:avLst/>
          </a:prstGeom>
        </p:spPr>
        <p:txBody>
          <a:bodyPr vert="horz" lIns="91434" tIns="45717" rIns="91434" bIns="45717" rtlCol="0" anchor="t">
            <a:no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just">
              <a:lnSpc>
                <a:spcPct val="150000"/>
              </a:lnSpc>
              <a:spcBef>
                <a:spcPts val="0"/>
              </a:spcBef>
              <a:spcAft>
                <a:spcPts val="0"/>
              </a:spcAft>
            </a:pPr>
            <a:r>
              <a:rPr lang="zh-CN" altLang="en-US" sz="1895"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Arial" panose="020B0604020202020204" pitchFamily="34" charset="0"/>
              </a:rPr>
              <a:t>（</a:t>
            </a:r>
            <a:r>
              <a:rPr lang="en-US" altLang="zh-CN" sz="1895"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Arial" panose="020B0604020202020204" pitchFamily="34" charset="0"/>
              </a:rPr>
              <a:t>3</a:t>
            </a:r>
            <a:r>
              <a:rPr lang="zh-CN" altLang="en-US" sz="1895"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Arial" panose="020B0604020202020204" pitchFamily="34" charset="0"/>
              </a:rPr>
              <a:t>）收费站改造</a:t>
            </a:r>
            <a:endParaRPr lang="zh-CN" altLang="en-US" sz="1895"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Arial" panose="020B0604020202020204" pitchFamily="34" charset="0"/>
            </a:endParaRPr>
          </a:p>
        </p:txBody>
      </p:sp>
      <p:sp>
        <p:nvSpPr>
          <p:cNvPr id="7" name="矩形 6"/>
          <p:cNvSpPr/>
          <p:nvPr/>
        </p:nvSpPr>
        <p:spPr>
          <a:xfrm>
            <a:off x="604482" y="4707805"/>
            <a:ext cx="10663334" cy="922020"/>
          </a:xfrm>
          <a:prstGeom prst="rect">
            <a:avLst/>
          </a:prstGeom>
        </p:spPr>
        <p:txBody>
          <a:bodyPr wrap="square">
            <a:spAutoFit/>
          </a:bodyPr>
          <a:p>
            <a:pPr algn="just">
              <a:lnSpc>
                <a:spcPct val="150000"/>
              </a:lnSpc>
            </a:pPr>
            <a:r>
              <a:rPr lang="en-US" altLang="zh-CN" dirty="0" smtClean="0">
                <a:solidFill>
                  <a:schemeClr val="bg1"/>
                </a:solidFill>
              </a:rPr>
              <a:t>        </a:t>
            </a:r>
            <a:r>
              <a:rPr lang="en-US" altLang="zh-CN"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在收费站新增称重检测服务器1台,实现称重检测业务图像和数据的存储，以及与收费系统数据的联动。</a:t>
            </a:r>
            <a:endParaRPr lang="en-US" altLang="zh-CN"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nvPicPr>
        <p:blipFill>
          <a:blip r:embed="rId1"/>
          <a:stretch>
            <a:fillRect/>
          </a:stretch>
        </p:blipFill>
        <p:spPr>
          <a:xfrm>
            <a:off x="0" y="1471930"/>
            <a:ext cx="12320270" cy="5305425"/>
          </a:xfrm>
          <a:prstGeom prst="rect">
            <a:avLst/>
          </a:prstGeom>
        </p:spPr>
      </p:pic>
      <p:grpSp>
        <p:nvGrpSpPr>
          <p:cNvPr id="3" name="组合 11"/>
          <p:cNvGrpSpPr/>
          <p:nvPr/>
        </p:nvGrpSpPr>
        <p:grpSpPr>
          <a:xfrm>
            <a:off x="0" y="201940"/>
            <a:ext cx="3657583" cy="500380"/>
            <a:chOff x="0" y="220990"/>
            <a:chExt cx="3857607" cy="527745"/>
          </a:xfrm>
        </p:grpSpPr>
        <p:sp>
          <p:nvSpPr>
            <p:cNvPr id="15" name="燕尾形 2"/>
            <p:cNvSpPr/>
            <p:nvPr/>
          </p:nvSpPr>
          <p:spPr>
            <a:xfrm>
              <a:off x="335059" y="294640"/>
              <a:ext cx="302371" cy="375920"/>
            </a:xfrm>
            <a:prstGeom prst="chevron">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05">
                <a:solidFill>
                  <a:schemeClr val="tx1"/>
                </a:solidFill>
                <a:latin typeface="逐浪细阁体" panose="03000509000000000000" pitchFamily="65" charset="-122"/>
                <a:ea typeface="微软雅黑 Light" panose="020B0502040204020203" charset="-122"/>
                <a:sym typeface="逐浪细阁体" panose="03000509000000000000" pitchFamily="65" charset="-122"/>
              </a:endParaRPr>
            </a:p>
          </p:txBody>
        </p:sp>
        <p:sp>
          <p:nvSpPr>
            <p:cNvPr id="16" name="燕尾形 3"/>
            <p:cNvSpPr/>
            <p:nvPr/>
          </p:nvSpPr>
          <p:spPr>
            <a:xfrm>
              <a:off x="578181" y="294640"/>
              <a:ext cx="302371" cy="375920"/>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05">
                <a:solidFill>
                  <a:schemeClr val="tx1"/>
                </a:solidFill>
                <a:latin typeface="逐浪细阁体" panose="03000509000000000000" pitchFamily="65" charset="-122"/>
                <a:ea typeface="微软雅黑 Light" panose="020B0502040204020203" charset="-122"/>
                <a:sym typeface="逐浪细阁体" panose="03000509000000000000" pitchFamily="65" charset="-122"/>
              </a:endParaRPr>
            </a:p>
          </p:txBody>
        </p:sp>
        <p:sp>
          <p:nvSpPr>
            <p:cNvPr id="17" name="五边形 4"/>
            <p:cNvSpPr/>
            <p:nvPr/>
          </p:nvSpPr>
          <p:spPr>
            <a:xfrm>
              <a:off x="0" y="294640"/>
              <a:ext cx="416781" cy="375920"/>
            </a:xfrm>
            <a:prstGeom prst="homePlat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05">
                <a:latin typeface="逐浪细阁体" panose="03000509000000000000" pitchFamily="65" charset="-122"/>
                <a:ea typeface="微软雅黑 Light" panose="020B0502040204020203" charset="-122"/>
                <a:sym typeface="逐浪细阁体" panose="03000509000000000000" pitchFamily="65" charset="-122"/>
              </a:endParaRPr>
            </a:p>
          </p:txBody>
        </p:sp>
        <p:sp>
          <p:nvSpPr>
            <p:cNvPr id="18" name="文本框 15"/>
            <p:cNvSpPr txBox="1"/>
            <p:nvPr/>
          </p:nvSpPr>
          <p:spPr>
            <a:xfrm>
              <a:off x="972489" y="220990"/>
              <a:ext cx="2885118" cy="527745"/>
            </a:xfrm>
            <a:prstGeom prst="rect">
              <a:avLst/>
            </a:prstGeom>
            <a:noFill/>
          </p:spPr>
          <p:txBody>
            <a:bodyPr wrap="square" rtlCol="0">
              <a:spAutoFit/>
            </a:bodyPr>
            <a:lstStyle/>
            <a:p>
              <a:r>
                <a:rPr lang="zh-CN" altLang="en-US" sz="2655" dirty="0">
                  <a:solidFill>
                    <a:schemeClr val="tx1">
                      <a:lumMod val="65000"/>
                      <a:lumOff val="3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逐浪细阁体" panose="03000509000000000000" pitchFamily="65" charset="-122"/>
                </a:rPr>
                <a:t>总体技术方案</a:t>
              </a:r>
              <a:endParaRPr lang="zh-CN" altLang="en-US" sz="2655" dirty="0">
                <a:solidFill>
                  <a:schemeClr val="tx1">
                    <a:lumMod val="65000"/>
                    <a:lumOff val="3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逐浪细阁体" panose="03000509000000000000" pitchFamily="65" charset="-122"/>
              </a:endParaRPr>
            </a:p>
          </p:txBody>
        </p:sp>
      </p:grpSp>
      <p:sp>
        <p:nvSpPr>
          <p:cNvPr id="12" name="Content Placeholder 2"/>
          <p:cNvSpPr txBox="1"/>
          <p:nvPr/>
        </p:nvSpPr>
        <p:spPr>
          <a:xfrm>
            <a:off x="149860" y="702310"/>
            <a:ext cx="7154545" cy="614680"/>
          </a:xfrm>
          <a:prstGeom prst="rect">
            <a:avLst/>
          </a:prstGeom>
        </p:spPr>
        <p:txBody>
          <a:bodyPr vert="horz" lIns="91434" tIns="45717" rIns="91434" bIns="45717" rtlCol="0" anchor="t">
            <a:no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just">
              <a:lnSpc>
                <a:spcPct val="150000"/>
              </a:lnSpc>
              <a:spcBef>
                <a:spcPts val="0"/>
              </a:spcBef>
              <a:spcAft>
                <a:spcPts val="0"/>
              </a:spcAft>
            </a:pPr>
            <a:r>
              <a:rPr lang="zh-CN" altLang="en-US" sz="2275" b="1" dirty="0" smtClean="0">
                <a:solidFill>
                  <a:schemeClr val="tx1">
                    <a:lumMod val="75000"/>
                    <a:lumOff val="2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称重检测</a:t>
            </a:r>
            <a:r>
              <a:rPr lang="zh-CN" altLang="en-US" sz="2275" b="1" dirty="0">
                <a:solidFill>
                  <a:schemeClr val="tx1">
                    <a:lumMod val="75000"/>
                    <a:lumOff val="2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业务流程——ETC货车（普通）</a:t>
            </a:r>
            <a:endParaRPr lang="zh-CN" altLang="en-US" sz="2275" b="1" dirty="0">
              <a:solidFill>
                <a:schemeClr val="tx1">
                  <a:lumMod val="75000"/>
                  <a:lumOff val="2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 name="组合 11"/>
          <p:cNvGrpSpPr/>
          <p:nvPr/>
        </p:nvGrpSpPr>
        <p:grpSpPr>
          <a:xfrm>
            <a:off x="0" y="201940"/>
            <a:ext cx="3657583" cy="500380"/>
            <a:chOff x="0" y="220990"/>
            <a:chExt cx="3857607" cy="527745"/>
          </a:xfrm>
        </p:grpSpPr>
        <p:sp>
          <p:nvSpPr>
            <p:cNvPr id="15" name="燕尾形 2"/>
            <p:cNvSpPr/>
            <p:nvPr/>
          </p:nvSpPr>
          <p:spPr>
            <a:xfrm>
              <a:off x="335059" y="294640"/>
              <a:ext cx="302371" cy="375920"/>
            </a:xfrm>
            <a:prstGeom prst="chevron">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05">
                <a:solidFill>
                  <a:schemeClr val="tx1"/>
                </a:solidFill>
                <a:latin typeface="逐浪细阁体" panose="03000509000000000000" pitchFamily="65" charset="-122"/>
                <a:ea typeface="微软雅黑 Light" panose="020B0502040204020203" charset="-122"/>
                <a:sym typeface="逐浪细阁体" panose="03000509000000000000" pitchFamily="65" charset="-122"/>
              </a:endParaRPr>
            </a:p>
          </p:txBody>
        </p:sp>
        <p:sp>
          <p:nvSpPr>
            <p:cNvPr id="16" name="燕尾形 3"/>
            <p:cNvSpPr/>
            <p:nvPr/>
          </p:nvSpPr>
          <p:spPr>
            <a:xfrm>
              <a:off x="578181" y="294640"/>
              <a:ext cx="302371" cy="375920"/>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05">
                <a:solidFill>
                  <a:schemeClr val="tx1"/>
                </a:solidFill>
                <a:latin typeface="逐浪细阁体" panose="03000509000000000000" pitchFamily="65" charset="-122"/>
                <a:ea typeface="微软雅黑 Light" panose="020B0502040204020203" charset="-122"/>
                <a:sym typeface="逐浪细阁体" panose="03000509000000000000" pitchFamily="65" charset="-122"/>
              </a:endParaRPr>
            </a:p>
          </p:txBody>
        </p:sp>
        <p:sp>
          <p:nvSpPr>
            <p:cNvPr id="17" name="五边形 4"/>
            <p:cNvSpPr/>
            <p:nvPr/>
          </p:nvSpPr>
          <p:spPr>
            <a:xfrm>
              <a:off x="0" y="294640"/>
              <a:ext cx="416781" cy="375920"/>
            </a:xfrm>
            <a:prstGeom prst="homePlat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05">
                <a:latin typeface="逐浪细阁体" panose="03000509000000000000" pitchFamily="65" charset="-122"/>
                <a:ea typeface="微软雅黑 Light" panose="020B0502040204020203" charset="-122"/>
                <a:sym typeface="逐浪细阁体" panose="03000509000000000000" pitchFamily="65" charset="-122"/>
              </a:endParaRPr>
            </a:p>
          </p:txBody>
        </p:sp>
        <p:sp>
          <p:nvSpPr>
            <p:cNvPr id="18" name="文本框 15"/>
            <p:cNvSpPr txBox="1"/>
            <p:nvPr/>
          </p:nvSpPr>
          <p:spPr>
            <a:xfrm>
              <a:off x="972489" y="220990"/>
              <a:ext cx="2885118" cy="527745"/>
            </a:xfrm>
            <a:prstGeom prst="rect">
              <a:avLst/>
            </a:prstGeom>
            <a:noFill/>
          </p:spPr>
          <p:txBody>
            <a:bodyPr wrap="square" rtlCol="0">
              <a:spAutoFit/>
            </a:bodyPr>
            <a:lstStyle/>
            <a:p>
              <a:r>
                <a:rPr lang="zh-CN" altLang="en-US" sz="2655" dirty="0">
                  <a:solidFill>
                    <a:schemeClr val="tx1">
                      <a:lumMod val="65000"/>
                      <a:lumOff val="3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逐浪细阁体" panose="03000509000000000000" pitchFamily="65" charset="-122"/>
                </a:rPr>
                <a:t>总体技术方案</a:t>
              </a:r>
              <a:endParaRPr lang="zh-CN" altLang="en-US" sz="2655" dirty="0">
                <a:solidFill>
                  <a:schemeClr val="tx1">
                    <a:lumMod val="65000"/>
                    <a:lumOff val="3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逐浪细阁体" panose="03000509000000000000" pitchFamily="65" charset="-122"/>
              </a:endParaRPr>
            </a:p>
          </p:txBody>
        </p:sp>
      </p:grpSp>
      <p:sp>
        <p:nvSpPr>
          <p:cNvPr id="12" name="Content Placeholder 2"/>
          <p:cNvSpPr txBox="1"/>
          <p:nvPr/>
        </p:nvSpPr>
        <p:spPr>
          <a:xfrm>
            <a:off x="149860" y="702310"/>
            <a:ext cx="7154545" cy="614680"/>
          </a:xfrm>
          <a:prstGeom prst="rect">
            <a:avLst/>
          </a:prstGeom>
        </p:spPr>
        <p:txBody>
          <a:bodyPr vert="horz" lIns="91434" tIns="45717" rIns="91434" bIns="45717" rtlCol="0" anchor="t">
            <a:no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just">
              <a:lnSpc>
                <a:spcPct val="150000"/>
              </a:lnSpc>
              <a:spcBef>
                <a:spcPts val="0"/>
              </a:spcBef>
              <a:spcAft>
                <a:spcPts val="0"/>
              </a:spcAft>
            </a:pPr>
            <a:r>
              <a:rPr lang="zh-CN" altLang="en-US" sz="2275" b="1" dirty="0" smtClean="0">
                <a:solidFill>
                  <a:schemeClr val="tx1">
                    <a:lumMod val="75000"/>
                    <a:lumOff val="2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称重检测</a:t>
            </a:r>
            <a:r>
              <a:rPr lang="zh-CN" altLang="en-US" sz="2275" b="1" dirty="0">
                <a:solidFill>
                  <a:schemeClr val="tx1">
                    <a:lumMod val="75000"/>
                    <a:lumOff val="2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业务流程——ETC货车（牵引拖挂车</a:t>
            </a:r>
            <a:r>
              <a:rPr lang="zh-CN" altLang="en-US" sz="2275" b="1" dirty="0">
                <a:solidFill>
                  <a:schemeClr val="tx1">
                    <a:lumMod val="75000"/>
                    <a:lumOff val="2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a:t>
            </a:r>
            <a:endParaRPr lang="zh-CN" altLang="en-US" sz="2275" b="1" dirty="0">
              <a:solidFill>
                <a:schemeClr val="tx1">
                  <a:lumMod val="75000"/>
                  <a:lumOff val="2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endParaRPr>
          </a:p>
        </p:txBody>
      </p:sp>
      <p:pic>
        <p:nvPicPr>
          <p:cNvPr id="4" name="图片 3"/>
          <p:cNvPicPr>
            <a:picLocks noChangeAspect="1"/>
          </p:cNvPicPr>
          <p:nvPr/>
        </p:nvPicPr>
        <p:blipFill>
          <a:blip r:embed="rId1"/>
          <a:stretch>
            <a:fillRect/>
          </a:stretch>
        </p:blipFill>
        <p:spPr>
          <a:xfrm>
            <a:off x="57785" y="1237615"/>
            <a:ext cx="12077065" cy="5492750"/>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 name="组合 11"/>
          <p:cNvGrpSpPr/>
          <p:nvPr/>
        </p:nvGrpSpPr>
        <p:grpSpPr>
          <a:xfrm>
            <a:off x="0" y="201940"/>
            <a:ext cx="3657583" cy="500380"/>
            <a:chOff x="0" y="220990"/>
            <a:chExt cx="3857607" cy="527745"/>
          </a:xfrm>
        </p:grpSpPr>
        <p:sp>
          <p:nvSpPr>
            <p:cNvPr id="15" name="燕尾形 2"/>
            <p:cNvSpPr/>
            <p:nvPr/>
          </p:nvSpPr>
          <p:spPr>
            <a:xfrm>
              <a:off x="335059" y="294640"/>
              <a:ext cx="302371" cy="375920"/>
            </a:xfrm>
            <a:prstGeom prst="chevron">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05">
                <a:solidFill>
                  <a:schemeClr val="tx1"/>
                </a:solidFill>
                <a:latin typeface="逐浪细阁体" panose="03000509000000000000" pitchFamily="65" charset="-122"/>
                <a:ea typeface="微软雅黑 Light" panose="020B0502040204020203" charset="-122"/>
                <a:sym typeface="逐浪细阁体" panose="03000509000000000000" pitchFamily="65" charset="-122"/>
              </a:endParaRPr>
            </a:p>
          </p:txBody>
        </p:sp>
        <p:sp>
          <p:nvSpPr>
            <p:cNvPr id="16" name="燕尾形 3"/>
            <p:cNvSpPr/>
            <p:nvPr/>
          </p:nvSpPr>
          <p:spPr>
            <a:xfrm>
              <a:off x="578181" y="294640"/>
              <a:ext cx="302371" cy="375920"/>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05">
                <a:solidFill>
                  <a:schemeClr val="tx1"/>
                </a:solidFill>
                <a:latin typeface="逐浪细阁体" panose="03000509000000000000" pitchFamily="65" charset="-122"/>
                <a:ea typeface="微软雅黑 Light" panose="020B0502040204020203" charset="-122"/>
                <a:sym typeface="逐浪细阁体" panose="03000509000000000000" pitchFamily="65" charset="-122"/>
              </a:endParaRPr>
            </a:p>
          </p:txBody>
        </p:sp>
        <p:sp>
          <p:nvSpPr>
            <p:cNvPr id="17" name="五边形 4"/>
            <p:cNvSpPr/>
            <p:nvPr/>
          </p:nvSpPr>
          <p:spPr>
            <a:xfrm>
              <a:off x="0" y="294640"/>
              <a:ext cx="416781" cy="375920"/>
            </a:xfrm>
            <a:prstGeom prst="homePlat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05">
                <a:latin typeface="逐浪细阁体" panose="03000509000000000000" pitchFamily="65" charset="-122"/>
                <a:ea typeface="微软雅黑 Light" panose="020B0502040204020203" charset="-122"/>
                <a:sym typeface="逐浪细阁体" panose="03000509000000000000" pitchFamily="65" charset="-122"/>
              </a:endParaRPr>
            </a:p>
          </p:txBody>
        </p:sp>
        <p:sp>
          <p:nvSpPr>
            <p:cNvPr id="18" name="文本框 15"/>
            <p:cNvSpPr txBox="1"/>
            <p:nvPr/>
          </p:nvSpPr>
          <p:spPr>
            <a:xfrm>
              <a:off x="972489" y="220990"/>
              <a:ext cx="2885118" cy="527745"/>
            </a:xfrm>
            <a:prstGeom prst="rect">
              <a:avLst/>
            </a:prstGeom>
            <a:noFill/>
          </p:spPr>
          <p:txBody>
            <a:bodyPr wrap="square" rtlCol="0">
              <a:spAutoFit/>
            </a:bodyPr>
            <a:lstStyle/>
            <a:p>
              <a:r>
                <a:rPr lang="zh-CN" altLang="en-US" sz="2655" dirty="0">
                  <a:solidFill>
                    <a:schemeClr val="tx1">
                      <a:lumMod val="65000"/>
                      <a:lumOff val="3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逐浪细阁体" panose="03000509000000000000" pitchFamily="65" charset="-122"/>
                </a:rPr>
                <a:t>总体技术方案</a:t>
              </a:r>
              <a:endParaRPr lang="zh-CN" altLang="en-US" sz="2655" dirty="0">
                <a:solidFill>
                  <a:schemeClr val="tx1">
                    <a:lumMod val="65000"/>
                    <a:lumOff val="3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逐浪细阁体" panose="03000509000000000000" pitchFamily="65" charset="-122"/>
              </a:endParaRPr>
            </a:p>
          </p:txBody>
        </p:sp>
      </p:grpSp>
      <p:sp>
        <p:nvSpPr>
          <p:cNvPr id="12" name="Content Placeholder 2"/>
          <p:cNvSpPr txBox="1"/>
          <p:nvPr/>
        </p:nvSpPr>
        <p:spPr>
          <a:xfrm>
            <a:off x="149860" y="702310"/>
            <a:ext cx="7154545" cy="614680"/>
          </a:xfrm>
          <a:prstGeom prst="rect">
            <a:avLst/>
          </a:prstGeom>
        </p:spPr>
        <p:txBody>
          <a:bodyPr vert="horz" lIns="91434" tIns="45717" rIns="91434" bIns="45717" rtlCol="0" anchor="t">
            <a:no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just">
              <a:lnSpc>
                <a:spcPct val="150000"/>
              </a:lnSpc>
              <a:spcBef>
                <a:spcPts val="0"/>
              </a:spcBef>
              <a:spcAft>
                <a:spcPts val="0"/>
              </a:spcAft>
            </a:pPr>
            <a:r>
              <a:rPr lang="zh-CN" altLang="en-US" sz="2275" b="1" dirty="0" smtClean="0">
                <a:solidFill>
                  <a:schemeClr val="tx1">
                    <a:lumMod val="75000"/>
                    <a:lumOff val="2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称重检测</a:t>
            </a:r>
            <a:r>
              <a:rPr lang="zh-CN" altLang="en-US" sz="2275" b="1" dirty="0">
                <a:solidFill>
                  <a:schemeClr val="tx1">
                    <a:lumMod val="75000"/>
                    <a:lumOff val="2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业务流程——ETC货车（大件运输车</a:t>
            </a:r>
            <a:r>
              <a:rPr lang="zh-CN" altLang="en-US" sz="2275" b="1" dirty="0">
                <a:solidFill>
                  <a:schemeClr val="tx1">
                    <a:lumMod val="75000"/>
                    <a:lumOff val="2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a:t>
            </a:r>
            <a:endParaRPr lang="zh-CN" altLang="en-US" sz="2275" b="1" dirty="0">
              <a:solidFill>
                <a:schemeClr val="tx1">
                  <a:lumMod val="75000"/>
                  <a:lumOff val="2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endParaRPr>
          </a:p>
        </p:txBody>
      </p:sp>
      <p:pic>
        <p:nvPicPr>
          <p:cNvPr id="2" name="图片 1"/>
          <p:cNvPicPr>
            <a:picLocks noChangeAspect="1"/>
          </p:cNvPicPr>
          <p:nvPr/>
        </p:nvPicPr>
        <p:blipFill>
          <a:blip r:embed="rId1"/>
          <a:stretch>
            <a:fillRect/>
          </a:stretch>
        </p:blipFill>
        <p:spPr>
          <a:xfrm>
            <a:off x="0" y="1463040"/>
            <a:ext cx="11615420" cy="5431155"/>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0" y="-174437"/>
            <a:ext cx="299720" cy="349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86698" tIns="43349" rIns="86698" bIns="43349" numCol="1" anchor="ctr" anchorCtr="0" compatLnSpc="1">
            <a:spAutoFit/>
          </a:bodyPr>
          <a:lstStyle/>
          <a:p>
            <a:endParaRPr lang="zh-CN" altLang="en-US" sz="1705"/>
          </a:p>
        </p:txBody>
      </p:sp>
      <p:grpSp>
        <p:nvGrpSpPr>
          <p:cNvPr id="12" name="组合 11"/>
          <p:cNvGrpSpPr/>
          <p:nvPr/>
        </p:nvGrpSpPr>
        <p:grpSpPr>
          <a:xfrm>
            <a:off x="0" y="201940"/>
            <a:ext cx="3657583" cy="500380"/>
            <a:chOff x="0" y="220990"/>
            <a:chExt cx="3857607" cy="527745"/>
          </a:xfrm>
        </p:grpSpPr>
        <p:sp>
          <p:nvSpPr>
            <p:cNvPr id="18" name="燕尾形 2"/>
            <p:cNvSpPr/>
            <p:nvPr/>
          </p:nvSpPr>
          <p:spPr>
            <a:xfrm>
              <a:off x="335059" y="294640"/>
              <a:ext cx="302371" cy="375920"/>
            </a:xfrm>
            <a:prstGeom prst="chevron">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05">
                <a:solidFill>
                  <a:schemeClr val="tx1"/>
                </a:solidFill>
                <a:latin typeface="逐浪细阁体" panose="03000509000000000000" pitchFamily="65" charset="-122"/>
                <a:ea typeface="微软雅黑 Light" panose="020B0502040204020203" charset="-122"/>
                <a:sym typeface="逐浪细阁体" panose="03000509000000000000" pitchFamily="65" charset="-122"/>
              </a:endParaRPr>
            </a:p>
          </p:txBody>
        </p:sp>
        <p:sp>
          <p:nvSpPr>
            <p:cNvPr id="19" name="燕尾形 3"/>
            <p:cNvSpPr/>
            <p:nvPr/>
          </p:nvSpPr>
          <p:spPr>
            <a:xfrm>
              <a:off x="578181" y="294640"/>
              <a:ext cx="302371" cy="375920"/>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05">
                <a:solidFill>
                  <a:schemeClr val="tx1"/>
                </a:solidFill>
                <a:latin typeface="逐浪细阁体" panose="03000509000000000000" pitchFamily="65" charset="-122"/>
                <a:ea typeface="微软雅黑 Light" panose="020B0502040204020203" charset="-122"/>
                <a:sym typeface="逐浪细阁体" panose="03000509000000000000" pitchFamily="65" charset="-122"/>
              </a:endParaRPr>
            </a:p>
          </p:txBody>
        </p:sp>
        <p:sp>
          <p:nvSpPr>
            <p:cNvPr id="20" name="五边形 4"/>
            <p:cNvSpPr/>
            <p:nvPr/>
          </p:nvSpPr>
          <p:spPr>
            <a:xfrm>
              <a:off x="0" y="294640"/>
              <a:ext cx="416781" cy="375920"/>
            </a:xfrm>
            <a:prstGeom prst="homePlat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05">
                <a:latin typeface="逐浪细阁体" panose="03000509000000000000" pitchFamily="65" charset="-122"/>
                <a:ea typeface="微软雅黑 Light" panose="020B0502040204020203" charset="-122"/>
                <a:sym typeface="逐浪细阁体" panose="03000509000000000000" pitchFamily="65" charset="-122"/>
              </a:endParaRPr>
            </a:p>
          </p:txBody>
        </p:sp>
        <p:sp>
          <p:nvSpPr>
            <p:cNvPr id="21" name="文本框 15"/>
            <p:cNvSpPr txBox="1"/>
            <p:nvPr/>
          </p:nvSpPr>
          <p:spPr>
            <a:xfrm>
              <a:off x="972489" y="220990"/>
              <a:ext cx="2885118" cy="527745"/>
            </a:xfrm>
            <a:prstGeom prst="rect">
              <a:avLst/>
            </a:prstGeom>
            <a:noFill/>
          </p:spPr>
          <p:txBody>
            <a:bodyPr wrap="square" rtlCol="0">
              <a:spAutoFit/>
            </a:bodyPr>
            <a:lstStyle/>
            <a:p>
              <a:r>
                <a:rPr lang="zh-CN" altLang="en-US" sz="2655" dirty="0">
                  <a:solidFill>
                    <a:schemeClr val="tx1">
                      <a:lumMod val="65000"/>
                      <a:lumOff val="3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逐浪细阁体" panose="03000509000000000000" pitchFamily="65" charset="-122"/>
                </a:rPr>
                <a:t>总体技术路径</a:t>
              </a:r>
              <a:endParaRPr lang="zh-CN" altLang="en-US" sz="2655" dirty="0">
                <a:solidFill>
                  <a:schemeClr val="tx1">
                    <a:lumMod val="65000"/>
                    <a:lumOff val="3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逐浪细阁体" panose="03000509000000000000" pitchFamily="65" charset="-122"/>
              </a:endParaRPr>
            </a:p>
          </p:txBody>
        </p:sp>
      </p:grpSp>
      <p:sp>
        <p:nvSpPr>
          <p:cNvPr id="5123" name="Rectangle 3"/>
          <p:cNvSpPr>
            <a:spLocks noChangeArrowheads="1"/>
          </p:cNvSpPr>
          <p:nvPr/>
        </p:nvSpPr>
        <p:spPr bwMode="auto">
          <a:xfrm>
            <a:off x="548199" y="3978251"/>
            <a:ext cx="10972834" cy="2279015"/>
          </a:xfrm>
          <a:prstGeom prst="rect">
            <a:avLst/>
          </a:prstGeom>
          <a:solidFill>
            <a:schemeClr val="accent1">
              <a:lumMod val="75000"/>
            </a:schemeClr>
          </a:solidFill>
          <a:ln w="9525">
            <a:noFill/>
            <a:miter lim="800000"/>
          </a:ln>
          <a:effectLst/>
        </p:spPr>
        <p:txBody>
          <a:bodyPr vert="horz" wrap="square" lIns="86698" tIns="43349" rIns="86698" bIns="43349" numCol="1" anchor="ctr" anchorCtr="0" compatLnSpc="1">
            <a:spAutoFit/>
          </a:bodyPr>
          <a:lstStyle/>
          <a:p>
            <a:pPr lvl="0">
              <a:lnSpc>
                <a:spcPct val="150000"/>
              </a:lnSpc>
              <a:tabLst>
                <a:tab pos="266700" algn="l"/>
              </a:tabLst>
            </a:pPr>
            <a:endParaRPr kumimoji="0" lang="en-US" altLang="zh-CN" sz="1895" b="0" i="0" u="none" strike="noStrike" cap="none" normalizeH="0" baseline="0" dirty="0">
              <a:ln>
                <a:noFill/>
              </a:ln>
              <a:effectLst/>
              <a:latin typeface="微软雅黑" panose="020B0503020204020204" pitchFamily="34" charset="-122"/>
              <a:ea typeface="微软雅黑" panose="020B0503020204020204" pitchFamily="34" charset="-122"/>
              <a:cs typeface="Times New Roman" panose="02020603050405020304" pitchFamily="18" charset="0"/>
            </a:endParaRPr>
          </a:p>
          <a:p>
            <a:pPr lvl="0" indent="304800">
              <a:lnSpc>
                <a:spcPct val="150000"/>
              </a:lnSpc>
              <a:buFontTx/>
              <a:buChar char="•"/>
              <a:tabLst>
                <a:tab pos="266700" algn="l"/>
              </a:tabLst>
            </a:pPr>
            <a:r>
              <a:rPr kumimoji="0" lang="zh-CN" altLang="en-US" sz="1895" b="0"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rPr>
              <a:t>在</a:t>
            </a:r>
            <a:r>
              <a:rPr kumimoji="0" lang="zh-CN" altLang="en-US" sz="1895" b="0" i="0" u="none" strike="noStrike" cap="none" normalizeH="0" baseline="0" dirty="0">
                <a:ln>
                  <a:noFill/>
                </a:ln>
                <a:solidFill>
                  <a:srgbClr val="FF0000"/>
                </a:solidFill>
                <a:effectLst/>
                <a:latin typeface="微软雅黑" panose="020B0503020204020204" pitchFamily="34" charset="-122"/>
                <a:ea typeface="微软雅黑" panose="020B0503020204020204" pitchFamily="34" charset="-122"/>
                <a:cs typeface="Times New Roman" panose="02020603050405020304" pitchFamily="18" charset="0"/>
              </a:rPr>
              <a:t>交通流发生变化（如入</a:t>
            </a:r>
            <a:r>
              <a:rPr kumimoji="0" lang="en-US" altLang="zh-CN" sz="1895" b="0" i="0" u="none" strike="noStrike" cap="none" normalizeH="0" baseline="0" dirty="0">
                <a:ln>
                  <a:noFill/>
                </a:ln>
                <a:solidFill>
                  <a:srgbClr val="FF0000"/>
                </a:solidFill>
                <a:effectLst/>
                <a:latin typeface="微软雅黑" panose="020B0503020204020204" pitchFamily="34" charset="-122"/>
                <a:ea typeface="微软雅黑" panose="020B0503020204020204" pitchFamily="34" charset="-122"/>
                <a:cs typeface="Times New Roman" panose="02020603050405020304" pitchFamily="18" charset="0"/>
              </a:rPr>
              <a:t>/</a:t>
            </a:r>
            <a:r>
              <a:rPr kumimoji="0" lang="zh-CN" altLang="en-US" sz="1895" b="0" i="0" u="none" strike="noStrike" cap="none" normalizeH="0" baseline="0" dirty="0">
                <a:ln>
                  <a:noFill/>
                </a:ln>
                <a:solidFill>
                  <a:srgbClr val="FF0000"/>
                </a:solidFill>
                <a:effectLst/>
                <a:latin typeface="微软雅黑" panose="020B0503020204020204" pitchFamily="34" charset="-122"/>
                <a:ea typeface="微软雅黑" panose="020B0503020204020204" pitchFamily="34" charset="-122"/>
                <a:cs typeface="Times New Roman" panose="02020603050405020304" pitchFamily="18" charset="0"/>
              </a:rPr>
              <a:t>出口匝道、互通立交）前的路段区间设置</a:t>
            </a:r>
            <a:r>
              <a:rPr kumimoji="0" lang="en-US" altLang="zh-CN" sz="1895" b="0" i="0" u="none" strike="noStrike" cap="none" normalizeH="0" baseline="0" dirty="0">
                <a:ln>
                  <a:noFill/>
                </a:ln>
                <a:solidFill>
                  <a:srgbClr val="FF0000"/>
                </a:solidFill>
                <a:effectLst/>
                <a:latin typeface="微软雅黑" panose="020B0503020204020204" pitchFamily="34" charset="-122"/>
                <a:ea typeface="微软雅黑" panose="020B0503020204020204" pitchFamily="34" charset="-122"/>
                <a:cs typeface="Times New Roman" panose="02020603050405020304" pitchFamily="18" charset="0"/>
              </a:rPr>
              <a:t>ETC</a:t>
            </a:r>
            <a:r>
              <a:rPr kumimoji="0" lang="zh-CN" altLang="en-US" sz="1895" b="0" i="0" u="none" strike="noStrike" cap="none" normalizeH="0" baseline="0" dirty="0">
                <a:ln>
                  <a:noFill/>
                </a:ln>
                <a:solidFill>
                  <a:srgbClr val="FF0000"/>
                </a:solidFill>
                <a:effectLst/>
                <a:latin typeface="微软雅黑" panose="020B0503020204020204" pitchFamily="34" charset="-122"/>
                <a:ea typeface="微软雅黑" panose="020B0503020204020204" pitchFamily="34" charset="-122"/>
                <a:cs typeface="Times New Roman" panose="02020603050405020304" pitchFamily="18" charset="0"/>
              </a:rPr>
              <a:t>门架</a:t>
            </a:r>
            <a:r>
              <a:rPr kumimoji="0" lang="zh-CN" altLang="en-US" sz="1895" b="0" i="0" u="none" strike="noStrike" cap="none" normalizeH="0" baseline="0" dirty="0">
                <a:ln>
                  <a:noFill/>
                </a:ln>
                <a:effectLst/>
                <a:latin typeface="微软雅黑" panose="020B0503020204020204" pitchFamily="34" charset="-122"/>
                <a:ea typeface="微软雅黑" panose="020B0503020204020204" pitchFamily="34" charset="-122"/>
                <a:cs typeface="Times New Roman" panose="02020603050405020304" pitchFamily="18" charset="0"/>
              </a:rPr>
              <a:t>，</a:t>
            </a:r>
            <a:r>
              <a:rPr kumimoji="0" lang="zh-CN" altLang="en-US" sz="1895" b="0"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rPr>
              <a:t>省界收费站上下行方向各设置</a:t>
            </a:r>
            <a:r>
              <a:rPr kumimoji="0" lang="en-US" altLang="zh-CN" sz="1895" b="0"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rPr>
              <a:t>1</a:t>
            </a:r>
            <a:r>
              <a:rPr kumimoji="0" lang="zh-CN" altLang="en-US" sz="1895" b="0"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rPr>
              <a:t>个门架（每个门架</a:t>
            </a:r>
            <a:r>
              <a:rPr lang="en-US" altLang="zh-CN" sz="1895"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2</a:t>
            </a:r>
            <a:r>
              <a:rPr lang="zh-CN" altLang="en-US" sz="1895"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套设备</a:t>
            </a:r>
            <a:r>
              <a:rPr kumimoji="0" lang="zh-CN" altLang="en-US" sz="1895" b="0"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rPr>
              <a:t>）</a:t>
            </a:r>
            <a:r>
              <a:rPr lang="zh-CN" altLang="en-US" sz="1895"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，非省界路段上下行方向各设置</a:t>
            </a:r>
            <a:r>
              <a:rPr lang="en-US" altLang="zh-CN" sz="1895"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1</a:t>
            </a:r>
            <a:r>
              <a:rPr lang="zh-CN" altLang="en-US" sz="1895"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个门架（每个门架按冗余方案配置设备）</a:t>
            </a:r>
            <a:r>
              <a:rPr kumimoji="0" lang="zh-CN" altLang="en-US" sz="1895" b="0"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rPr>
              <a:t>。</a:t>
            </a:r>
            <a:endParaRPr kumimoji="0" lang="zh-CN" altLang="en-US" sz="1895" b="0"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cs typeface="宋体" panose="02010600030101010101" pitchFamily="2" charset="-122"/>
            </a:endParaRPr>
          </a:p>
          <a:p>
            <a:pPr marL="0" marR="0" lvl="0" indent="304800" algn="l" defTabSz="914400" rtl="0" eaLnBrk="0" fontAlgn="base" latinLnBrk="0" hangingPunct="0">
              <a:lnSpc>
                <a:spcPct val="150000"/>
              </a:lnSpc>
              <a:spcBef>
                <a:spcPct val="0"/>
              </a:spcBef>
              <a:spcAft>
                <a:spcPct val="0"/>
              </a:spcAft>
              <a:buClrTx/>
              <a:buSzTx/>
              <a:buFontTx/>
              <a:buChar char="•"/>
              <a:tabLst>
                <a:tab pos="266700" algn="l"/>
              </a:tabLst>
            </a:pPr>
            <a:r>
              <a:rPr kumimoji="0" lang="en-US" altLang="zh-CN" sz="1895" b="0"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rPr>
              <a:t>ETC</a:t>
            </a:r>
            <a:r>
              <a:rPr kumimoji="0" lang="zh-CN" altLang="en-US" sz="1895" b="0"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rPr>
              <a:t>门架应布设在直线段。</a:t>
            </a:r>
            <a:endParaRPr kumimoji="0" lang="zh-CN" altLang="en-US" sz="1895" b="0"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endParaRPr>
          </a:p>
        </p:txBody>
      </p:sp>
      <p:pic>
        <p:nvPicPr>
          <p:cNvPr id="5124" name="Picture 4"/>
          <p:cNvPicPr>
            <a:picLocks noChangeAspect="1" noChangeArrowheads="1"/>
          </p:cNvPicPr>
          <p:nvPr/>
        </p:nvPicPr>
        <p:blipFill>
          <a:blip r:embed="rId1"/>
          <a:srcRect/>
          <a:stretch>
            <a:fillRect/>
          </a:stretch>
        </p:blipFill>
        <p:spPr bwMode="auto">
          <a:xfrm>
            <a:off x="609562" y="1449047"/>
            <a:ext cx="10972834" cy="2616006"/>
          </a:xfrm>
          <a:prstGeom prst="rect">
            <a:avLst/>
          </a:prstGeom>
          <a:noFill/>
          <a:ln w="9525">
            <a:noFill/>
            <a:miter lim="800000"/>
            <a:headEnd/>
            <a:tailEnd/>
          </a:ln>
          <a:effectLst/>
        </p:spPr>
      </p:pic>
      <p:sp>
        <p:nvSpPr>
          <p:cNvPr id="5" name="矩形 4"/>
          <p:cNvSpPr/>
          <p:nvPr/>
        </p:nvSpPr>
        <p:spPr>
          <a:xfrm>
            <a:off x="1718381" y="2355186"/>
            <a:ext cx="68274" cy="409646"/>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05"/>
          </a:p>
        </p:txBody>
      </p:sp>
      <p:sp>
        <p:nvSpPr>
          <p:cNvPr id="14" name="矩形 13"/>
          <p:cNvSpPr/>
          <p:nvPr/>
        </p:nvSpPr>
        <p:spPr>
          <a:xfrm>
            <a:off x="1521625" y="2757049"/>
            <a:ext cx="68274" cy="40964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05"/>
          </a:p>
        </p:txBody>
      </p:sp>
      <p:sp>
        <p:nvSpPr>
          <p:cNvPr id="17" name="矩形 16"/>
          <p:cNvSpPr/>
          <p:nvPr/>
        </p:nvSpPr>
        <p:spPr>
          <a:xfrm>
            <a:off x="3598975" y="2355186"/>
            <a:ext cx="68274" cy="409646"/>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05"/>
          </a:p>
        </p:txBody>
      </p:sp>
      <p:sp>
        <p:nvSpPr>
          <p:cNvPr id="22" name="矩形 21"/>
          <p:cNvSpPr/>
          <p:nvPr/>
        </p:nvSpPr>
        <p:spPr>
          <a:xfrm>
            <a:off x="3420281" y="2757049"/>
            <a:ext cx="68274" cy="40964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05"/>
          </a:p>
        </p:txBody>
      </p:sp>
      <p:sp>
        <p:nvSpPr>
          <p:cNvPr id="24" name="矩形 23"/>
          <p:cNvSpPr/>
          <p:nvPr/>
        </p:nvSpPr>
        <p:spPr>
          <a:xfrm>
            <a:off x="5853971" y="2358197"/>
            <a:ext cx="68274" cy="409646"/>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05"/>
          </a:p>
        </p:txBody>
      </p:sp>
      <p:sp>
        <p:nvSpPr>
          <p:cNvPr id="25" name="矩形 24"/>
          <p:cNvSpPr/>
          <p:nvPr/>
        </p:nvSpPr>
        <p:spPr>
          <a:xfrm>
            <a:off x="5681298" y="2760060"/>
            <a:ext cx="68274" cy="40964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05"/>
          </a:p>
        </p:txBody>
      </p:sp>
      <p:sp>
        <p:nvSpPr>
          <p:cNvPr id="30" name="矩形 29"/>
          <p:cNvSpPr/>
          <p:nvPr/>
        </p:nvSpPr>
        <p:spPr>
          <a:xfrm>
            <a:off x="8321218" y="2358197"/>
            <a:ext cx="68274" cy="409646"/>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05"/>
          </a:p>
        </p:txBody>
      </p:sp>
      <p:sp>
        <p:nvSpPr>
          <p:cNvPr id="31" name="矩形 30"/>
          <p:cNvSpPr/>
          <p:nvPr/>
        </p:nvSpPr>
        <p:spPr>
          <a:xfrm>
            <a:off x="8007679" y="2760060"/>
            <a:ext cx="68274" cy="40964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05"/>
          </a:p>
        </p:txBody>
      </p:sp>
      <p:sp>
        <p:nvSpPr>
          <p:cNvPr id="32" name="矩形 31"/>
          <p:cNvSpPr/>
          <p:nvPr/>
        </p:nvSpPr>
        <p:spPr>
          <a:xfrm>
            <a:off x="8483085" y="2358197"/>
            <a:ext cx="68274" cy="409646"/>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05"/>
          </a:p>
        </p:txBody>
      </p:sp>
      <p:sp>
        <p:nvSpPr>
          <p:cNvPr id="33" name="矩形 32"/>
          <p:cNvSpPr/>
          <p:nvPr/>
        </p:nvSpPr>
        <p:spPr>
          <a:xfrm>
            <a:off x="8164449" y="2760060"/>
            <a:ext cx="68274" cy="40964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05"/>
          </a:p>
        </p:txBody>
      </p:sp>
      <p:sp>
        <p:nvSpPr>
          <p:cNvPr id="35" name="矩形 34"/>
          <p:cNvSpPr/>
          <p:nvPr/>
        </p:nvSpPr>
        <p:spPr>
          <a:xfrm>
            <a:off x="4388405" y="2355186"/>
            <a:ext cx="68274" cy="40964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05"/>
          </a:p>
        </p:txBody>
      </p:sp>
      <p:sp>
        <p:nvSpPr>
          <p:cNvPr id="36" name="矩形 35"/>
          <p:cNvSpPr/>
          <p:nvPr/>
        </p:nvSpPr>
        <p:spPr>
          <a:xfrm>
            <a:off x="4197670" y="2757049"/>
            <a:ext cx="68274" cy="40964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05"/>
          </a:p>
        </p:txBody>
      </p:sp>
      <p:pic>
        <p:nvPicPr>
          <p:cNvPr id="86018" name="Picture 2" descr="D:\Users\Desktop\webwxgetmsgimg.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H="1">
            <a:off x="-86036" y="2818150"/>
            <a:ext cx="1268471" cy="1268471"/>
          </a:xfrm>
          <a:prstGeom prst="rect">
            <a:avLst/>
          </a:prstGeom>
          <a:noFill/>
          <a:extLst>
            <a:ext uri="{909E8E84-426E-40DD-AFC4-6F175D3DCCD1}">
              <a14:hiddenFill xmlns:a14="http://schemas.microsoft.com/office/drawing/2010/main">
                <a:solidFill>
                  <a:srgbClr val="FFFFFF"/>
                </a:solidFill>
              </a14:hiddenFill>
            </a:ext>
          </a:extLst>
        </p:spPr>
      </p:pic>
      <p:sp>
        <p:nvSpPr>
          <p:cNvPr id="3" name="矩形 2"/>
          <p:cNvSpPr/>
          <p:nvPr/>
        </p:nvSpPr>
        <p:spPr>
          <a:xfrm>
            <a:off x="880497" y="4241806"/>
            <a:ext cx="7904480" cy="383540"/>
          </a:xfrm>
          <a:prstGeom prst="rect">
            <a:avLst/>
          </a:prstGeom>
        </p:spPr>
        <p:txBody>
          <a:bodyPr wrap="none">
            <a:spAutoFit/>
          </a:bodyPr>
          <a:lstStyle/>
          <a:p>
            <a:r>
              <a:rPr lang="zh-CN" altLang="en-US" sz="1895" b="1" dirty="0">
                <a:solidFill>
                  <a:schemeClr val="bg1"/>
                </a:solidFill>
                <a:latin typeface="微软雅黑" panose="020B0503020204020204" pitchFamily="34" charset="-122"/>
                <a:ea typeface="微软雅黑" panose="020B0503020204020204" pitchFamily="34" charset="-122"/>
                <a:sym typeface="Arial" panose="020B0604020202020204" pitchFamily="34" charset="0"/>
              </a:rPr>
              <a:t>高速公路收费系统由原有按行驶路径联网收费调整为主线不停车分段收费</a:t>
            </a:r>
            <a:endParaRPr lang="zh-CN" altLang="en-US" sz="1895" b="1" dirty="0">
              <a:solidFill>
                <a:schemeClr val="bg1"/>
              </a:solidFill>
              <a:latin typeface="微软雅黑" panose="020B0503020204020204" pitchFamily="34" charset="-122"/>
              <a:ea typeface="微软雅黑" panose="020B0503020204020204" pitchFamily="34" charset="-122"/>
              <a:sym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nodeType="clickEffect">
                                  <p:stCondLst>
                                    <p:cond delay="0"/>
                                  </p:stCondLst>
                                  <p:childTnLst>
                                    <p:animMotion origin="layout" path="M 1.7284E-6 -2.36172E-6 L 0.0737 -2.36172E-6 " pathEditMode="relative" rAng="0" ptsTypes="AA">
                                      <p:cBhvr>
                                        <p:cTn id="6" dur="1000" fill="hold"/>
                                        <p:tgtEl>
                                          <p:spTgt spid="86018"/>
                                        </p:tgtEl>
                                        <p:attrNameLst>
                                          <p:attrName>ppt_x</p:attrName>
                                          <p:attrName>ppt_y</p:attrName>
                                        </p:attrNameLst>
                                      </p:cBhvr>
                                      <p:rCtr x="3679" y="0"/>
                                    </p:animMotion>
                                  </p:childTnLst>
                                </p:cTn>
                              </p:par>
                            </p:childTnLst>
                          </p:cTn>
                        </p:par>
                        <p:par>
                          <p:cTn id="7" fill="hold">
                            <p:stCondLst>
                              <p:cond delay="1000"/>
                            </p:stCondLst>
                            <p:childTnLst>
                              <p:par>
                                <p:cTn id="8" presetID="35" presetClass="emph" presetSubtype="0" repeatCount="3000" fill="hold" grpId="0" nodeType="afterEffect">
                                  <p:stCondLst>
                                    <p:cond delay="0"/>
                                  </p:stCondLst>
                                  <p:childTnLst>
                                    <p:anim calcmode="discrete" valueType="str">
                                      <p:cBhvr>
                                        <p:cTn id="9" dur="1000" fill="hold"/>
                                        <p:tgtEl>
                                          <p:spTgt spid="14"/>
                                        </p:tgtEl>
                                        <p:attrNameLst>
                                          <p:attrName>style.visibility</p:attrName>
                                        </p:attrNameLst>
                                      </p:cBhvr>
                                      <p:tavLst>
                                        <p:tav tm="0">
                                          <p:val>
                                            <p:strVal val="hidden"/>
                                          </p:val>
                                        </p:tav>
                                        <p:tav tm="50000">
                                          <p:val>
                                            <p:strVal val="visible"/>
                                          </p:val>
                                        </p:tav>
                                      </p:tavLst>
                                    </p:anim>
                                  </p:childTnLst>
                                </p:cTn>
                              </p:par>
                            </p:childTnLst>
                          </p:cTn>
                        </p:par>
                        <p:par>
                          <p:cTn id="10" fill="hold">
                            <p:stCondLst>
                              <p:cond delay="2000"/>
                            </p:stCondLst>
                            <p:childTnLst>
                              <p:par>
                                <p:cTn id="11" presetID="19" presetClass="emph" presetSubtype="0" fill="hold" grpId="1" nodeType="afterEffect">
                                  <p:stCondLst>
                                    <p:cond delay="0"/>
                                  </p:stCondLst>
                                  <p:childTnLst>
                                    <p:animClr clrSpc="rgb" dir="cw">
                                      <p:cBhvr override="childStyle">
                                        <p:cTn id="12" dur="500" fill="hold"/>
                                        <p:tgtEl>
                                          <p:spTgt spid="14"/>
                                        </p:tgtEl>
                                        <p:attrNameLst>
                                          <p:attrName>style.color</p:attrName>
                                        </p:attrNameLst>
                                      </p:cBhvr>
                                      <p:to>
                                        <a:srgbClr val="0000FF"/>
                                      </p:to>
                                    </p:animClr>
                                    <p:animClr clrSpc="rgb" dir="cw">
                                      <p:cBhvr>
                                        <p:cTn id="13" dur="500" fill="hold"/>
                                        <p:tgtEl>
                                          <p:spTgt spid="14"/>
                                        </p:tgtEl>
                                        <p:attrNameLst>
                                          <p:attrName>fillcolor</p:attrName>
                                        </p:attrNameLst>
                                      </p:cBhvr>
                                      <p:to>
                                        <a:srgbClr val="0000FF"/>
                                      </p:to>
                                    </p:animClr>
                                    <p:set>
                                      <p:cBhvr>
                                        <p:cTn id="14" dur="500" fill="hold"/>
                                        <p:tgtEl>
                                          <p:spTgt spid="14"/>
                                        </p:tgtEl>
                                        <p:attrNameLst>
                                          <p:attrName>fill.type</p:attrName>
                                        </p:attrNameLst>
                                      </p:cBhvr>
                                      <p:to>
                                        <p:strVal val="solid"/>
                                      </p:to>
                                    </p:set>
                                    <p:set>
                                      <p:cBhvr>
                                        <p:cTn id="15" dur="500" fill="hold"/>
                                        <p:tgtEl>
                                          <p:spTgt spid="14"/>
                                        </p:tgtEl>
                                        <p:attrNameLst>
                                          <p:attrName>fill.on</p:attrName>
                                        </p:attrNameLst>
                                      </p:cBhvr>
                                      <p:to>
                                        <p:strVal val="true"/>
                                      </p:to>
                                    </p:set>
                                  </p:childTnLst>
                                </p:cTn>
                              </p:par>
                            </p:childTnLst>
                          </p:cTn>
                        </p:par>
                      </p:childTnLst>
                    </p:cTn>
                  </p:par>
                  <p:par>
                    <p:cTn id="16" fill="hold">
                      <p:stCondLst>
                        <p:cond delay="indefinite"/>
                      </p:stCondLst>
                      <p:childTnLst>
                        <p:par>
                          <p:cTn id="17" fill="hold">
                            <p:stCondLst>
                              <p:cond delay="0"/>
                            </p:stCondLst>
                            <p:childTnLst>
                              <p:par>
                                <p:cTn id="18" presetID="63" presetClass="path" presetSubtype="0" accel="50000" decel="50000" fill="hold" nodeType="clickEffect">
                                  <p:stCondLst>
                                    <p:cond delay="0"/>
                                  </p:stCondLst>
                                  <p:childTnLst>
                                    <p:animMotion origin="layout" path="M 0.0737 -2.36172E-6 L 0.23666 -2.36172E-6 " pathEditMode="relative" rAng="0" ptsTypes="AA">
                                      <p:cBhvr>
                                        <p:cTn id="19" dur="1000" fill="hold"/>
                                        <p:tgtEl>
                                          <p:spTgt spid="86018"/>
                                        </p:tgtEl>
                                        <p:attrNameLst>
                                          <p:attrName>ppt_x</p:attrName>
                                          <p:attrName>ppt_y</p:attrName>
                                        </p:attrNameLst>
                                      </p:cBhvr>
                                      <p:rCtr x="8148" y="0"/>
                                    </p:animMotion>
                                  </p:childTnLst>
                                </p:cTn>
                              </p:par>
                            </p:childTnLst>
                          </p:cTn>
                        </p:par>
                        <p:par>
                          <p:cTn id="20" fill="hold">
                            <p:stCondLst>
                              <p:cond delay="1000"/>
                            </p:stCondLst>
                            <p:childTnLst>
                              <p:par>
                                <p:cTn id="21" presetID="35" presetClass="emph" presetSubtype="0" repeatCount="3000" fill="hold" grpId="0" nodeType="afterEffect">
                                  <p:stCondLst>
                                    <p:cond delay="0"/>
                                  </p:stCondLst>
                                  <p:childTnLst>
                                    <p:anim calcmode="discrete" valueType="str">
                                      <p:cBhvr>
                                        <p:cTn id="22" dur="1000" fill="hold"/>
                                        <p:tgtEl>
                                          <p:spTgt spid="22"/>
                                        </p:tgtEl>
                                        <p:attrNameLst>
                                          <p:attrName>style.visibility</p:attrName>
                                        </p:attrNameLst>
                                      </p:cBhvr>
                                      <p:tavLst>
                                        <p:tav tm="0">
                                          <p:val>
                                            <p:strVal val="hidden"/>
                                          </p:val>
                                        </p:tav>
                                        <p:tav tm="50000">
                                          <p:val>
                                            <p:strVal val="visible"/>
                                          </p:val>
                                        </p:tav>
                                      </p:tavLst>
                                    </p:anim>
                                  </p:childTnLst>
                                </p:cTn>
                              </p:par>
                            </p:childTnLst>
                          </p:cTn>
                        </p:par>
                        <p:par>
                          <p:cTn id="23" fill="hold">
                            <p:stCondLst>
                              <p:cond delay="2000"/>
                            </p:stCondLst>
                            <p:childTnLst>
                              <p:par>
                                <p:cTn id="24" presetID="19" presetClass="emph" presetSubtype="0" fill="hold" grpId="1" nodeType="afterEffect">
                                  <p:stCondLst>
                                    <p:cond delay="0"/>
                                  </p:stCondLst>
                                  <p:childTnLst>
                                    <p:animClr clrSpc="rgb" dir="cw">
                                      <p:cBhvr override="childStyle">
                                        <p:cTn id="25" dur="500" fill="hold"/>
                                        <p:tgtEl>
                                          <p:spTgt spid="22"/>
                                        </p:tgtEl>
                                        <p:attrNameLst>
                                          <p:attrName>style.color</p:attrName>
                                        </p:attrNameLst>
                                      </p:cBhvr>
                                      <p:to>
                                        <a:srgbClr val="0000FF"/>
                                      </p:to>
                                    </p:animClr>
                                    <p:animClr clrSpc="rgb" dir="cw">
                                      <p:cBhvr>
                                        <p:cTn id="26" dur="500" fill="hold"/>
                                        <p:tgtEl>
                                          <p:spTgt spid="22"/>
                                        </p:tgtEl>
                                        <p:attrNameLst>
                                          <p:attrName>fillcolor</p:attrName>
                                        </p:attrNameLst>
                                      </p:cBhvr>
                                      <p:to>
                                        <a:srgbClr val="0000FF"/>
                                      </p:to>
                                    </p:animClr>
                                    <p:set>
                                      <p:cBhvr>
                                        <p:cTn id="27" dur="500" fill="hold"/>
                                        <p:tgtEl>
                                          <p:spTgt spid="22"/>
                                        </p:tgtEl>
                                        <p:attrNameLst>
                                          <p:attrName>fill.type</p:attrName>
                                        </p:attrNameLst>
                                      </p:cBhvr>
                                      <p:to>
                                        <p:strVal val="solid"/>
                                      </p:to>
                                    </p:set>
                                    <p:set>
                                      <p:cBhvr>
                                        <p:cTn id="28" dur="500" fill="hold"/>
                                        <p:tgtEl>
                                          <p:spTgt spid="22"/>
                                        </p:tgtEl>
                                        <p:attrNameLst>
                                          <p:attrName>fill.on</p:attrName>
                                        </p:attrNameLst>
                                      </p:cBhvr>
                                      <p:to>
                                        <p:strVal val="true"/>
                                      </p:to>
                                    </p:set>
                                  </p:childTnLst>
                                </p:cTn>
                              </p:par>
                            </p:childTnLst>
                          </p:cTn>
                        </p:par>
                      </p:childTnLst>
                    </p:cTn>
                  </p:par>
                  <p:par>
                    <p:cTn id="29" fill="hold">
                      <p:stCondLst>
                        <p:cond delay="indefinite"/>
                      </p:stCondLst>
                      <p:childTnLst>
                        <p:par>
                          <p:cTn id="30" fill="hold">
                            <p:stCondLst>
                              <p:cond delay="0"/>
                            </p:stCondLst>
                            <p:childTnLst>
                              <p:par>
                                <p:cTn id="31" presetID="63" presetClass="path" presetSubtype="0" accel="50000" decel="50000" fill="hold" nodeType="clickEffect">
                                  <p:stCondLst>
                                    <p:cond delay="0"/>
                                  </p:stCondLst>
                                  <p:childTnLst>
                                    <p:animMotion origin="layout" path="M 0.23666 -2.36172E-6 L 0.30383 -0.00022 " pathEditMode="relative" rAng="0" ptsTypes="AA">
                                      <p:cBhvr>
                                        <p:cTn id="32" dur="1000" fill="hold"/>
                                        <p:tgtEl>
                                          <p:spTgt spid="86018"/>
                                        </p:tgtEl>
                                        <p:attrNameLst>
                                          <p:attrName>ppt_x</p:attrName>
                                          <p:attrName>ppt_y</p:attrName>
                                        </p:attrNameLst>
                                      </p:cBhvr>
                                      <p:rCtr x="3358" y="-22"/>
                                    </p:animMotion>
                                  </p:childTnLst>
                                </p:cTn>
                              </p:par>
                            </p:childTnLst>
                          </p:cTn>
                        </p:par>
                        <p:par>
                          <p:cTn id="33" fill="hold">
                            <p:stCondLst>
                              <p:cond delay="1000"/>
                            </p:stCondLst>
                            <p:childTnLst>
                              <p:par>
                                <p:cTn id="34" presetID="35" presetClass="emph" presetSubtype="0" repeatCount="3000" fill="hold" grpId="0" nodeType="afterEffect">
                                  <p:stCondLst>
                                    <p:cond delay="0"/>
                                  </p:stCondLst>
                                  <p:childTnLst>
                                    <p:anim calcmode="discrete" valueType="str">
                                      <p:cBhvr>
                                        <p:cTn id="35" dur="1000" fill="hold"/>
                                        <p:tgtEl>
                                          <p:spTgt spid="36"/>
                                        </p:tgtEl>
                                        <p:attrNameLst>
                                          <p:attrName>style.visibility</p:attrName>
                                        </p:attrNameLst>
                                      </p:cBhvr>
                                      <p:tavLst>
                                        <p:tav tm="0">
                                          <p:val>
                                            <p:strVal val="hidden"/>
                                          </p:val>
                                        </p:tav>
                                        <p:tav tm="50000">
                                          <p:val>
                                            <p:strVal val="visible"/>
                                          </p:val>
                                        </p:tav>
                                      </p:tavLst>
                                    </p:anim>
                                  </p:childTnLst>
                                </p:cTn>
                              </p:par>
                            </p:childTnLst>
                          </p:cTn>
                        </p:par>
                        <p:par>
                          <p:cTn id="36" fill="hold">
                            <p:stCondLst>
                              <p:cond delay="2000"/>
                            </p:stCondLst>
                            <p:childTnLst>
                              <p:par>
                                <p:cTn id="37" presetID="19" presetClass="emph" presetSubtype="0" fill="hold" grpId="1" nodeType="afterEffect">
                                  <p:stCondLst>
                                    <p:cond delay="0"/>
                                  </p:stCondLst>
                                  <p:childTnLst>
                                    <p:animClr clrSpc="rgb" dir="cw">
                                      <p:cBhvr override="childStyle">
                                        <p:cTn id="38" dur="500" fill="hold"/>
                                        <p:tgtEl>
                                          <p:spTgt spid="36"/>
                                        </p:tgtEl>
                                        <p:attrNameLst>
                                          <p:attrName>style.color</p:attrName>
                                        </p:attrNameLst>
                                      </p:cBhvr>
                                      <p:to>
                                        <a:srgbClr val="0000FF"/>
                                      </p:to>
                                    </p:animClr>
                                    <p:animClr clrSpc="rgb" dir="cw">
                                      <p:cBhvr>
                                        <p:cTn id="39" dur="500" fill="hold"/>
                                        <p:tgtEl>
                                          <p:spTgt spid="36"/>
                                        </p:tgtEl>
                                        <p:attrNameLst>
                                          <p:attrName>fillcolor</p:attrName>
                                        </p:attrNameLst>
                                      </p:cBhvr>
                                      <p:to>
                                        <a:srgbClr val="0000FF"/>
                                      </p:to>
                                    </p:animClr>
                                    <p:set>
                                      <p:cBhvr>
                                        <p:cTn id="40" dur="500" fill="hold"/>
                                        <p:tgtEl>
                                          <p:spTgt spid="36"/>
                                        </p:tgtEl>
                                        <p:attrNameLst>
                                          <p:attrName>fill.type</p:attrName>
                                        </p:attrNameLst>
                                      </p:cBhvr>
                                      <p:to>
                                        <p:strVal val="solid"/>
                                      </p:to>
                                    </p:set>
                                    <p:set>
                                      <p:cBhvr>
                                        <p:cTn id="41" dur="500" fill="hold"/>
                                        <p:tgtEl>
                                          <p:spTgt spid="36"/>
                                        </p:tgtEl>
                                        <p:attrNameLst>
                                          <p:attrName>fill.on</p:attrName>
                                        </p:attrNameLst>
                                      </p:cBhvr>
                                      <p:to>
                                        <p:strVal val="true"/>
                                      </p:to>
                                    </p:set>
                                  </p:childTnLst>
                                </p:cTn>
                              </p:par>
                            </p:childTnLst>
                          </p:cTn>
                        </p:par>
                      </p:childTnLst>
                    </p:cTn>
                  </p:par>
                  <p:par>
                    <p:cTn id="42" fill="hold">
                      <p:stCondLst>
                        <p:cond delay="indefinite"/>
                      </p:stCondLst>
                      <p:childTnLst>
                        <p:par>
                          <p:cTn id="43" fill="hold">
                            <p:stCondLst>
                              <p:cond delay="0"/>
                            </p:stCondLst>
                            <p:childTnLst>
                              <p:par>
                                <p:cTn id="44" presetID="63" presetClass="path" presetSubtype="0" accel="50000" decel="50000" fill="hold" nodeType="clickEffect">
                                  <p:stCondLst>
                                    <p:cond delay="0"/>
                                  </p:stCondLst>
                                  <p:childTnLst>
                                    <p:animMotion origin="layout" path="M 0.30395 -0.00022 L 0.42148 -0.00022 " pathEditMode="relative" rAng="0" ptsTypes="AA">
                                      <p:cBhvr>
                                        <p:cTn id="45" dur="1000" fill="hold"/>
                                        <p:tgtEl>
                                          <p:spTgt spid="86018"/>
                                        </p:tgtEl>
                                        <p:attrNameLst>
                                          <p:attrName>ppt_x</p:attrName>
                                          <p:attrName>ppt_y</p:attrName>
                                        </p:attrNameLst>
                                      </p:cBhvr>
                                      <p:rCtr x="5877" y="0"/>
                                    </p:animMotion>
                                  </p:childTnLst>
                                </p:cTn>
                              </p:par>
                            </p:childTnLst>
                          </p:cTn>
                        </p:par>
                        <p:par>
                          <p:cTn id="46" fill="hold">
                            <p:stCondLst>
                              <p:cond delay="1000"/>
                            </p:stCondLst>
                            <p:childTnLst>
                              <p:par>
                                <p:cTn id="47" presetID="35" presetClass="emph" presetSubtype="0" repeatCount="3000" fill="hold" grpId="0" nodeType="afterEffect">
                                  <p:stCondLst>
                                    <p:cond delay="0"/>
                                  </p:stCondLst>
                                  <p:childTnLst>
                                    <p:anim calcmode="discrete" valueType="str">
                                      <p:cBhvr>
                                        <p:cTn id="48" dur="1000" fill="hold"/>
                                        <p:tgtEl>
                                          <p:spTgt spid="25"/>
                                        </p:tgtEl>
                                        <p:attrNameLst>
                                          <p:attrName>style.visibility</p:attrName>
                                        </p:attrNameLst>
                                      </p:cBhvr>
                                      <p:tavLst>
                                        <p:tav tm="0">
                                          <p:val>
                                            <p:strVal val="hidden"/>
                                          </p:val>
                                        </p:tav>
                                        <p:tav tm="50000">
                                          <p:val>
                                            <p:strVal val="visible"/>
                                          </p:val>
                                        </p:tav>
                                      </p:tavLst>
                                    </p:anim>
                                  </p:childTnLst>
                                </p:cTn>
                              </p:par>
                            </p:childTnLst>
                          </p:cTn>
                        </p:par>
                        <p:par>
                          <p:cTn id="49" fill="hold">
                            <p:stCondLst>
                              <p:cond delay="2000"/>
                            </p:stCondLst>
                            <p:childTnLst>
                              <p:par>
                                <p:cTn id="50" presetID="19" presetClass="emph" presetSubtype="0" fill="hold" grpId="1" nodeType="afterEffect">
                                  <p:stCondLst>
                                    <p:cond delay="0"/>
                                  </p:stCondLst>
                                  <p:childTnLst>
                                    <p:animClr clrSpc="rgb" dir="cw">
                                      <p:cBhvr override="childStyle">
                                        <p:cTn id="51" dur="500" fill="hold"/>
                                        <p:tgtEl>
                                          <p:spTgt spid="25"/>
                                        </p:tgtEl>
                                        <p:attrNameLst>
                                          <p:attrName>style.color</p:attrName>
                                        </p:attrNameLst>
                                      </p:cBhvr>
                                      <p:to>
                                        <a:srgbClr val="0000FF"/>
                                      </p:to>
                                    </p:animClr>
                                    <p:animClr clrSpc="rgb" dir="cw">
                                      <p:cBhvr>
                                        <p:cTn id="52" dur="500" fill="hold"/>
                                        <p:tgtEl>
                                          <p:spTgt spid="25"/>
                                        </p:tgtEl>
                                        <p:attrNameLst>
                                          <p:attrName>fillcolor</p:attrName>
                                        </p:attrNameLst>
                                      </p:cBhvr>
                                      <p:to>
                                        <a:srgbClr val="0000FF"/>
                                      </p:to>
                                    </p:animClr>
                                    <p:set>
                                      <p:cBhvr>
                                        <p:cTn id="53" dur="500" fill="hold"/>
                                        <p:tgtEl>
                                          <p:spTgt spid="25"/>
                                        </p:tgtEl>
                                        <p:attrNameLst>
                                          <p:attrName>fill.type</p:attrName>
                                        </p:attrNameLst>
                                      </p:cBhvr>
                                      <p:to>
                                        <p:strVal val="solid"/>
                                      </p:to>
                                    </p:set>
                                    <p:set>
                                      <p:cBhvr>
                                        <p:cTn id="54" dur="500" fill="hold"/>
                                        <p:tgtEl>
                                          <p:spTgt spid="25"/>
                                        </p:tgtEl>
                                        <p:attrNameLst>
                                          <p:attrName>fill.on</p:attrName>
                                        </p:attrNameLst>
                                      </p:cBhvr>
                                      <p:to>
                                        <p:strVal val="true"/>
                                      </p:to>
                                    </p:set>
                                  </p:childTnLst>
                                </p:cTn>
                              </p:par>
                            </p:childTnLst>
                          </p:cTn>
                        </p:par>
                      </p:childTnLst>
                    </p:cTn>
                  </p:par>
                  <p:par>
                    <p:cTn id="55" fill="hold">
                      <p:stCondLst>
                        <p:cond delay="indefinite"/>
                      </p:stCondLst>
                      <p:childTnLst>
                        <p:par>
                          <p:cTn id="56" fill="hold">
                            <p:stCondLst>
                              <p:cond delay="0"/>
                            </p:stCondLst>
                            <p:childTnLst>
                              <p:par>
                                <p:cTn id="57" presetID="63" presetClass="path" presetSubtype="0" accel="50000" decel="50000" fill="hold" nodeType="clickEffect">
                                  <p:stCondLst>
                                    <p:cond delay="0"/>
                                  </p:stCondLst>
                                  <p:childTnLst>
                                    <p:animMotion origin="layout" path="M 0.42148 -0.00022 L 0.61728 -0.00022 " pathEditMode="relative" rAng="0" ptsTypes="AA">
                                      <p:cBhvr>
                                        <p:cTn id="58" dur="1000" fill="hold"/>
                                        <p:tgtEl>
                                          <p:spTgt spid="86018"/>
                                        </p:tgtEl>
                                        <p:attrNameLst>
                                          <p:attrName>ppt_x</p:attrName>
                                          <p:attrName>ppt_y</p:attrName>
                                        </p:attrNameLst>
                                      </p:cBhvr>
                                      <p:rCtr x="9790" y="0"/>
                                    </p:animMotion>
                                  </p:childTnLst>
                                </p:cTn>
                              </p:par>
                            </p:childTnLst>
                          </p:cTn>
                        </p:par>
                        <p:par>
                          <p:cTn id="59" fill="hold">
                            <p:stCondLst>
                              <p:cond delay="1000"/>
                            </p:stCondLst>
                            <p:childTnLst>
                              <p:par>
                                <p:cTn id="60" presetID="35" presetClass="emph" presetSubtype="0" repeatCount="3000" fill="hold" grpId="0" nodeType="afterEffect">
                                  <p:stCondLst>
                                    <p:cond delay="0"/>
                                  </p:stCondLst>
                                  <p:childTnLst>
                                    <p:anim calcmode="discrete" valueType="str">
                                      <p:cBhvr>
                                        <p:cTn id="61" dur="1000" fill="hold"/>
                                        <p:tgtEl>
                                          <p:spTgt spid="31"/>
                                        </p:tgtEl>
                                        <p:attrNameLst>
                                          <p:attrName>style.visibility</p:attrName>
                                        </p:attrNameLst>
                                      </p:cBhvr>
                                      <p:tavLst>
                                        <p:tav tm="0">
                                          <p:val>
                                            <p:strVal val="hidden"/>
                                          </p:val>
                                        </p:tav>
                                        <p:tav tm="50000">
                                          <p:val>
                                            <p:strVal val="visible"/>
                                          </p:val>
                                        </p:tav>
                                      </p:tavLst>
                                    </p:anim>
                                  </p:childTnLst>
                                </p:cTn>
                              </p:par>
                              <p:par>
                                <p:cTn id="62" presetID="35" presetClass="emph" presetSubtype="0" repeatCount="3000" fill="hold" grpId="0" nodeType="withEffect">
                                  <p:stCondLst>
                                    <p:cond delay="0"/>
                                  </p:stCondLst>
                                  <p:childTnLst>
                                    <p:anim calcmode="discrete" valueType="str">
                                      <p:cBhvr>
                                        <p:cTn id="63" dur="1000" fill="hold"/>
                                        <p:tgtEl>
                                          <p:spTgt spid="33"/>
                                        </p:tgtEl>
                                        <p:attrNameLst>
                                          <p:attrName>style.visibility</p:attrName>
                                        </p:attrNameLst>
                                      </p:cBhvr>
                                      <p:tavLst>
                                        <p:tav tm="0">
                                          <p:val>
                                            <p:strVal val="hidden"/>
                                          </p:val>
                                        </p:tav>
                                        <p:tav tm="50000">
                                          <p:val>
                                            <p:strVal val="visible"/>
                                          </p:val>
                                        </p:tav>
                                      </p:tavLst>
                                    </p:anim>
                                  </p:childTnLst>
                                </p:cTn>
                              </p:par>
                            </p:childTnLst>
                          </p:cTn>
                        </p:par>
                        <p:par>
                          <p:cTn id="64" fill="hold">
                            <p:stCondLst>
                              <p:cond delay="2000"/>
                            </p:stCondLst>
                            <p:childTnLst>
                              <p:par>
                                <p:cTn id="65" presetID="19" presetClass="emph" presetSubtype="0" fill="hold" grpId="1" nodeType="afterEffect">
                                  <p:stCondLst>
                                    <p:cond delay="0"/>
                                  </p:stCondLst>
                                  <p:childTnLst>
                                    <p:animClr clrSpc="rgb" dir="cw">
                                      <p:cBhvr override="childStyle">
                                        <p:cTn id="66" dur="500" fill="hold"/>
                                        <p:tgtEl>
                                          <p:spTgt spid="31"/>
                                        </p:tgtEl>
                                        <p:attrNameLst>
                                          <p:attrName>style.color</p:attrName>
                                        </p:attrNameLst>
                                      </p:cBhvr>
                                      <p:to>
                                        <a:srgbClr val="0000FF"/>
                                      </p:to>
                                    </p:animClr>
                                    <p:animClr clrSpc="rgb" dir="cw">
                                      <p:cBhvr>
                                        <p:cTn id="67" dur="500" fill="hold"/>
                                        <p:tgtEl>
                                          <p:spTgt spid="31"/>
                                        </p:tgtEl>
                                        <p:attrNameLst>
                                          <p:attrName>fillcolor</p:attrName>
                                        </p:attrNameLst>
                                      </p:cBhvr>
                                      <p:to>
                                        <a:srgbClr val="0000FF"/>
                                      </p:to>
                                    </p:animClr>
                                    <p:set>
                                      <p:cBhvr>
                                        <p:cTn id="68" dur="500" fill="hold"/>
                                        <p:tgtEl>
                                          <p:spTgt spid="31"/>
                                        </p:tgtEl>
                                        <p:attrNameLst>
                                          <p:attrName>fill.type</p:attrName>
                                        </p:attrNameLst>
                                      </p:cBhvr>
                                      <p:to>
                                        <p:strVal val="solid"/>
                                      </p:to>
                                    </p:set>
                                    <p:set>
                                      <p:cBhvr>
                                        <p:cTn id="69" dur="500" fill="hold"/>
                                        <p:tgtEl>
                                          <p:spTgt spid="31"/>
                                        </p:tgtEl>
                                        <p:attrNameLst>
                                          <p:attrName>fill.on</p:attrName>
                                        </p:attrNameLst>
                                      </p:cBhvr>
                                      <p:to>
                                        <p:strVal val="true"/>
                                      </p:to>
                                    </p:set>
                                  </p:childTnLst>
                                </p:cTn>
                              </p:par>
                              <p:par>
                                <p:cTn id="70" presetID="19" presetClass="emph" presetSubtype="0" fill="hold" grpId="1" nodeType="withEffect">
                                  <p:stCondLst>
                                    <p:cond delay="0"/>
                                  </p:stCondLst>
                                  <p:childTnLst>
                                    <p:animClr clrSpc="rgb" dir="cw">
                                      <p:cBhvr override="childStyle">
                                        <p:cTn id="71" dur="500" fill="hold"/>
                                        <p:tgtEl>
                                          <p:spTgt spid="33"/>
                                        </p:tgtEl>
                                        <p:attrNameLst>
                                          <p:attrName>style.color</p:attrName>
                                        </p:attrNameLst>
                                      </p:cBhvr>
                                      <p:to>
                                        <a:srgbClr val="0000FF"/>
                                      </p:to>
                                    </p:animClr>
                                    <p:animClr clrSpc="rgb" dir="cw">
                                      <p:cBhvr>
                                        <p:cTn id="72" dur="500" fill="hold"/>
                                        <p:tgtEl>
                                          <p:spTgt spid="33"/>
                                        </p:tgtEl>
                                        <p:attrNameLst>
                                          <p:attrName>fillcolor</p:attrName>
                                        </p:attrNameLst>
                                      </p:cBhvr>
                                      <p:to>
                                        <a:srgbClr val="0000FF"/>
                                      </p:to>
                                    </p:animClr>
                                    <p:set>
                                      <p:cBhvr>
                                        <p:cTn id="73" dur="500" fill="hold"/>
                                        <p:tgtEl>
                                          <p:spTgt spid="33"/>
                                        </p:tgtEl>
                                        <p:attrNameLst>
                                          <p:attrName>fill.type</p:attrName>
                                        </p:attrNameLst>
                                      </p:cBhvr>
                                      <p:to>
                                        <p:strVal val="solid"/>
                                      </p:to>
                                    </p:set>
                                    <p:set>
                                      <p:cBhvr>
                                        <p:cTn id="74" dur="500" fill="hold"/>
                                        <p:tgtEl>
                                          <p:spTgt spid="33"/>
                                        </p:tgtEl>
                                        <p:attrNameLst>
                                          <p:attrName>fill.on</p:attrName>
                                        </p:attrNameLst>
                                      </p:cBhvr>
                                      <p:to>
                                        <p:strVal val="true"/>
                                      </p:to>
                                    </p:set>
                                  </p:childTnLst>
                                </p:cTn>
                              </p:par>
                            </p:childTnLst>
                          </p:cTn>
                        </p:par>
                      </p:childTnLst>
                    </p:cTn>
                  </p:par>
                  <p:par>
                    <p:cTn id="75" fill="hold">
                      <p:stCondLst>
                        <p:cond delay="indefinite"/>
                      </p:stCondLst>
                      <p:childTnLst>
                        <p:par>
                          <p:cTn id="76" fill="hold">
                            <p:stCondLst>
                              <p:cond delay="0"/>
                            </p:stCondLst>
                            <p:childTnLst>
                              <p:par>
                                <p:cTn id="77" presetID="63" presetClass="path" presetSubtype="0" accel="50000" decel="50000" fill="hold" nodeType="clickEffect">
                                  <p:stCondLst>
                                    <p:cond delay="0"/>
                                  </p:stCondLst>
                                  <p:childTnLst>
                                    <p:animMotion origin="layout" path="M 0.61728 -0.00022 L 1.1495 -0.00022 " pathEditMode="relative" rAng="0" ptsTypes="AA">
                                      <p:cBhvr>
                                        <p:cTn id="78" dur="2000" fill="hold"/>
                                        <p:tgtEl>
                                          <p:spTgt spid="86018"/>
                                        </p:tgtEl>
                                        <p:attrNameLst>
                                          <p:attrName>ppt_x</p:attrName>
                                          <p:attrName>ppt_y</p:attrName>
                                        </p:attrNameLst>
                                      </p:cBhvr>
                                      <p:rCtr x="26605"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ldLvl="0" animBg="1"/>
      <p:bldP spid="14" grpId="1" bldLvl="0" animBg="1"/>
      <p:bldP spid="22" grpId="0" bldLvl="0" animBg="1"/>
      <p:bldP spid="22" grpId="1" bldLvl="0" animBg="1"/>
      <p:bldP spid="25" grpId="0" bldLvl="0" animBg="1"/>
      <p:bldP spid="25" grpId="1" bldLvl="0" animBg="1"/>
      <p:bldP spid="31" grpId="0" bldLvl="0" animBg="1"/>
      <p:bldP spid="31" grpId="1" bldLvl="0" animBg="1"/>
      <p:bldP spid="33" grpId="0" bldLvl="0" animBg="1"/>
      <p:bldP spid="33" grpId="1" bldLvl="0" animBg="1"/>
      <p:bldP spid="36" grpId="0" bldLvl="0" animBg="1"/>
      <p:bldP spid="36" grpId="1" bldLvl="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 name="组合 11"/>
          <p:cNvGrpSpPr/>
          <p:nvPr/>
        </p:nvGrpSpPr>
        <p:grpSpPr>
          <a:xfrm>
            <a:off x="-10160" y="201940"/>
            <a:ext cx="3657583" cy="500380"/>
            <a:chOff x="0" y="220990"/>
            <a:chExt cx="3857607" cy="527745"/>
          </a:xfrm>
        </p:grpSpPr>
        <p:sp>
          <p:nvSpPr>
            <p:cNvPr id="15" name="燕尾形 2"/>
            <p:cNvSpPr/>
            <p:nvPr/>
          </p:nvSpPr>
          <p:spPr>
            <a:xfrm>
              <a:off x="335059" y="294640"/>
              <a:ext cx="302371" cy="375920"/>
            </a:xfrm>
            <a:prstGeom prst="chevron">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05">
                <a:solidFill>
                  <a:schemeClr val="tx1"/>
                </a:solidFill>
                <a:latin typeface="逐浪细阁体" panose="03000509000000000000" pitchFamily="65" charset="-122"/>
                <a:ea typeface="微软雅黑 Light" panose="020B0502040204020203" charset="-122"/>
                <a:sym typeface="逐浪细阁体" panose="03000509000000000000" pitchFamily="65" charset="-122"/>
              </a:endParaRPr>
            </a:p>
          </p:txBody>
        </p:sp>
        <p:sp>
          <p:nvSpPr>
            <p:cNvPr id="16" name="燕尾形 3"/>
            <p:cNvSpPr/>
            <p:nvPr/>
          </p:nvSpPr>
          <p:spPr>
            <a:xfrm>
              <a:off x="578181" y="294640"/>
              <a:ext cx="302371" cy="375920"/>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05">
                <a:solidFill>
                  <a:schemeClr val="tx1"/>
                </a:solidFill>
                <a:latin typeface="逐浪细阁体" panose="03000509000000000000" pitchFamily="65" charset="-122"/>
                <a:ea typeface="微软雅黑 Light" panose="020B0502040204020203" charset="-122"/>
                <a:sym typeface="逐浪细阁体" panose="03000509000000000000" pitchFamily="65" charset="-122"/>
              </a:endParaRPr>
            </a:p>
          </p:txBody>
        </p:sp>
        <p:sp>
          <p:nvSpPr>
            <p:cNvPr id="17" name="五边形 4"/>
            <p:cNvSpPr/>
            <p:nvPr/>
          </p:nvSpPr>
          <p:spPr>
            <a:xfrm>
              <a:off x="0" y="294640"/>
              <a:ext cx="416781" cy="375920"/>
            </a:xfrm>
            <a:prstGeom prst="homePlat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05">
                <a:latin typeface="逐浪细阁体" panose="03000509000000000000" pitchFamily="65" charset="-122"/>
                <a:ea typeface="微软雅黑 Light" panose="020B0502040204020203" charset="-122"/>
                <a:sym typeface="逐浪细阁体" panose="03000509000000000000" pitchFamily="65" charset="-122"/>
              </a:endParaRPr>
            </a:p>
          </p:txBody>
        </p:sp>
        <p:sp>
          <p:nvSpPr>
            <p:cNvPr id="18" name="文本框 15"/>
            <p:cNvSpPr txBox="1"/>
            <p:nvPr/>
          </p:nvSpPr>
          <p:spPr>
            <a:xfrm>
              <a:off x="972489" y="220990"/>
              <a:ext cx="2885118" cy="527745"/>
            </a:xfrm>
            <a:prstGeom prst="rect">
              <a:avLst/>
            </a:prstGeom>
            <a:noFill/>
          </p:spPr>
          <p:txBody>
            <a:bodyPr wrap="square" rtlCol="0">
              <a:spAutoFit/>
            </a:bodyPr>
            <a:lstStyle/>
            <a:p>
              <a:r>
                <a:rPr lang="zh-CN" altLang="en-US" sz="2655" dirty="0">
                  <a:solidFill>
                    <a:schemeClr val="tx1">
                      <a:lumMod val="65000"/>
                      <a:lumOff val="3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逐浪细阁体" panose="03000509000000000000" pitchFamily="65" charset="-122"/>
                </a:rPr>
                <a:t>总体技术方案</a:t>
              </a:r>
              <a:endParaRPr lang="zh-CN" altLang="en-US" sz="2655" dirty="0">
                <a:solidFill>
                  <a:schemeClr val="tx1">
                    <a:lumMod val="65000"/>
                    <a:lumOff val="3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逐浪细阁体" panose="03000509000000000000" pitchFamily="65" charset="-122"/>
              </a:endParaRPr>
            </a:p>
          </p:txBody>
        </p:sp>
      </p:grpSp>
      <p:sp>
        <p:nvSpPr>
          <p:cNvPr id="12" name="Content Placeholder 2"/>
          <p:cNvSpPr txBox="1"/>
          <p:nvPr/>
        </p:nvSpPr>
        <p:spPr>
          <a:xfrm>
            <a:off x="149860" y="702310"/>
            <a:ext cx="7154545" cy="614680"/>
          </a:xfrm>
          <a:prstGeom prst="rect">
            <a:avLst/>
          </a:prstGeom>
        </p:spPr>
        <p:txBody>
          <a:bodyPr vert="horz" lIns="91434" tIns="45717" rIns="91434" bIns="45717" rtlCol="0" anchor="t">
            <a:no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just">
              <a:lnSpc>
                <a:spcPct val="150000"/>
              </a:lnSpc>
              <a:spcBef>
                <a:spcPts val="0"/>
              </a:spcBef>
              <a:spcAft>
                <a:spcPts val="0"/>
              </a:spcAft>
            </a:pPr>
            <a:r>
              <a:rPr lang="zh-CN" altLang="en-US" sz="2275" b="1" dirty="0" smtClean="0">
                <a:solidFill>
                  <a:schemeClr val="tx1">
                    <a:lumMod val="75000"/>
                    <a:lumOff val="2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称重检测</a:t>
            </a:r>
            <a:r>
              <a:rPr lang="zh-CN" altLang="en-US" sz="2275" b="1" dirty="0">
                <a:solidFill>
                  <a:schemeClr val="tx1">
                    <a:lumMod val="75000"/>
                    <a:lumOff val="2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业务流程——</a:t>
            </a:r>
            <a:r>
              <a:rPr lang="en-US" altLang="zh-CN" sz="2275" b="1" dirty="0">
                <a:solidFill>
                  <a:schemeClr val="tx1">
                    <a:lumMod val="75000"/>
                    <a:lumOff val="2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M</a:t>
            </a:r>
            <a:r>
              <a:rPr lang="zh-CN" altLang="en-US" sz="2275" b="1" dirty="0">
                <a:solidFill>
                  <a:schemeClr val="tx1">
                    <a:lumMod val="75000"/>
                    <a:lumOff val="2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TC货车</a:t>
            </a:r>
            <a:endParaRPr lang="zh-CN" altLang="en-US" sz="2275" b="1" dirty="0">
              <a:solidFill>
                <a:schemeClr val="tx1">
                  <a:lumMod val="75000"/>
                  <a:lumOff val="2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endParaRPr>
          </a:p>
        </p:txBody>
      </p:sp>
      <p:pic>
        <p:nvPicPr>
          <p:cNvPr id="2" name="图片 1"/>
          <p:cNvPicPr>
            <a:picLocks noChangeAspect="1"/>
          </p:cNvPicPr>
          <p:nvPr/>
        </p:nvPicPr>
        <p:blipFill>
          <a:blip r:embed="rId1"/>
          <a:stretch>
            <a:fillRect/>
          </a:stretch>
        </p:blipFill>
        <p:spPr>
          <a:xfrm>
            <a:off x="130175" y="1316990"/>
            <a:ext cx="11931650" cy="5455920"/>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nvPicPr>
        <p:blipFill>
          <a:blip r:embed="rId1"/>
          <a:stretch>
            <a:fillRect/>
          </a:stretch>
        </p:blipFill>
        <p:spPr>
          <a:xfrm>
            <a:off x="95250" y="1416685"/>
            <a:ext cx="12001500" cy="5464175"/>
          </a:xfrm>
          <a:prstGeom prst="rect">
            <a:avLst/>
          </a:prstGeom>
        </p:spPr>
      </p:pic>
      <p:grpSp>
        <p:nvGrpSpPr>
          <p:cNvPr id="3" name="组合 11"/>
          <p:cNvGrpSpPr/>
          <p:nvPr/>
        </p:nvGrpSpPr>
        <p:grpSpPr>
          <a:xfrm>
            <a:off x="-10160" y="201940"/>
            <a:ext cx="3657583" cy="500380"/>
            <a:chOff x="0" y="220990"/>
            <a:chExt cx="3857607" cy="527745"/>
          </a:xfrm>
        </p:grpSpPr>
        <p:sp>
          <p:nvSpPr>
            <p:cNvPr id="15" name="燕尾形 2"/>
            <p:cNvSpPr/>
            <p:nvPr/>
          </p:nvSpPr>
          <p:spPr>
            <a:xfrm>
              <a:off x="335059" y="294640"/>
              <a:ext cx="302371" cy="375920"/>
            </a:xfrm>
            <a:prstGeom prst="chevron">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05">
                <a:solidFill>
                  <a:schemeClr val="tx1"/>
                </a:solidFill>
                <a:latin typeface="逐浪细阁体" panose="03000509000000000000" pitchFamily="65" charset="-122"/>
                <a:ea typeface="微软雅黑 Light" panose="020B0502040204020203" charset="-122"/>
                <a:sym typeface="逐浪细阁体" panose="03000509000000000000" pitchFamily="65" charset="-122"/>
              </a:endParaRPr>
            </a:p>
          </p:txBody>
        </p:sp>
        <p:sp>
          <p:nvSpPr>
            <p:cNvPr id="16" name="燕尾形 3"/>
            <p:cNvSpPr/>
            <p:nvPr/>
          </p:nvSpPr>
          <p:spPr>
            <a:xfrm>
              <a:off x="578181" y="294640"/>
              <a:ext cx="302371" cy="375920"/>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05">
                <a:solidFill>
                  <a:schemeClr val="tx1"/>
                </a:solidFill>
                <a:latin typeface="逐浪细阁体" panose="03000509000000000000" pitchFamily="65" charset="-122"/>
                <a:ea typeface="微软雅黑 Light" panose="020B0502040204020203" charset="-122"/>
                <a:sym typeface="逐浪细阁体" panose="03000509000000000000" pitchFamily="65" charset="-122"/>
              </a:endParaRPr>
            </a:p>
          </p:txBody>
        </p:sp>
        <p:sp>
          <p:nvSpPr>
            <p:cNvPr id="17" name="五边形 4"/>
            <p:cNvSpPr/>
            <p:nvPr/>
          </p:nvSpPr>
          <p:spPr>
            <a:xfrm>
              <a:off x="0" y="294640"/>
              <a:ext cx="416781" cy="375920"/>
            </a:xfrm>
            <a:prstGeom prst="homePlat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05">
                <a:latin typeface="逐浪细阁体" panose="03000509000000000000" pitchFamily="65" charset="-122"/>
                <a:ea typeface="微软雅黑 Light" panose="020B0502040204020203" charset="-122"/>
                <a:sym typeface="逐浪细阁体" panose="03000509000000000000" pitchFamily="65" charset="-122"/>
              </a:endParaRPr>
            </a:p>
          </p:txBody>
        </p:sp>
        <p:sp>
          <p:nvSpPr>
            <p:cNvPr id="18" name="文本框 15"/>
            <p:cNvSpPr txBox="1"/>
            <p:nvPr/>
          </p:nvSpPr>
          <p:spPr>
            <a:xfrm>
              <a:off x="972489" y="220990"/>
              <a:ext cx="2885118" cy="527745"/>
            </a:xfrm>
            <a:prstGeom prst="rect">
              <a:avLst/>
            </a:prstGeom>
            <a:noFill/>
          </p:spPr>
          <p:txBody>
            <a:bodyPr wrap="square" rtlCol="0">
              <a:spAutoFit/>
            </a:bodyPr>
            <a:lstStyle/>
            <a:p>
              <a:r>
                <a:rPr lang="zh-CN" altLang="en-US" sz="2655" dirty="0">
                  <a:solidFill>
                    <a:schemeClr val="tx1">
                      <a:lumMod val="65000"/>
                      <a:lumOff val="3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逐浪细阁体" panose="03000509000000000000" pitchFamily="65" charset="-122"/>
                </a:rPr>
                <a:t>总体技术方案</a:t>
              </a:r>
              <a:endParaRPr lang="zh-CN" altLang="en-US" sz="2655" dirty="0">
                <a:solidFill>
                  <a:schemeClr val="tx1">
                    <a:lumMod val="65000"/>
                    <a:lumOff val="3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逐浪细阁体" panose="03000509000000000000" pitchFamily="65" charset="-122"/>
              </a:endParaRPr>
            </a:p>
          </p:txBody>
        </p:sp>
      </p:grpSp>
      <p:sp>
        <p:nvSpPr>
          <p:cNvPr id="12" name="Content Placeholder 2"/>
          <p:cNvSpPr txBox="1"/>
          <p:nvPr/>
        </p:nvSpPr>
        <p:spPr>
          <a:xfrm>
            <a:off x="149860" y="702310"/>
            <a:ext cx="7154545" cy="614680"/>
          </a:xfrm>
          <a:prstGeom prst="rect">
            <a:avLst/>
          </a:prstGeom>
        </p:spPr>
        <p:txBody>
          <a:bodyPr vert="horz" lIns="91434" tIns="45717" rIns="91434" bIns="45717" rtlCol="0" anchor="t">
            <a:no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just">
              <a:lnSpc>
                <a:spcPct val="150000"/>
              </a:lnSpc>
              <a:spcBef>
                <a:spcPts val="0"/>
              </a:spcBef>
              <a:spcAft>
                <a:spcPts val="0"/>
              </a:spcAft>
            </a:pPr>
            <a:r>
              <a:rPr lang="zh-CN" altLang="en-US" sz="2275" b="1" dirty="0" smtClean="0">
                <a:solidFill>
                  <a:schemeClr val="tx1">
                    <a:lumMod val="75000"/>
                    <a:lumOff val="2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称重检测</a:t>
            </a:r>
            <a:r>
              <a:rPr lang="zh-CN" altLang="en-US" sz="2275" b="1" dirty="0">
                <a:solidFill>
                  <a:schemeClr val="tx1">
                    <a:lumMod val="75000"/>
                    <a:lumOff val="2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业务流程——</a:t>
            </a:r>
            <a:r>
              <a:rPr lang="en-US" altLang="zh-CN" sz="2275" b="1" dirty="0">
                <a:solidFill>
                  <a:schemeClr val="tx1">
                    <a:lumMod val="75000"/>
                    <a:lumOff val="2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M</a:t>
            </a:r>
            <a:r>
              <a:rPr lang="zh-CN" altLang="en-US" sz="2275" b="1" dirty="0">
                <a:solidFill>
                  <a:schemeClr val="tx1">
                    <a:lumMod val="75000"/>
                    <a:lumOff val="2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TC大件运输车</a:t>
            </a:r>
            <a:endParaRPr lang="zh-CN" altLang="en-US" sz="2275" b="1" dirty="0">
              <a:solidFill>
                <a:schemeClr val="tx1">
                  <a:lumMod val="75000"/>
                  <a:lumOff val="2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矩形 17"/>
          <p:cNvSpPr/>
          <p:nvPr/>
        </p:nvSpPr>
        <p:spPr>
          <a:xfrm>
            <a:off x="0" y="1995241"/>
            <a:ext cx="12192000" cy="4298007"/>
          </a:xfrm>
          <a:prstGeom prst="rect">
            <a:avLst/>
          </a:prstGeom>
          <a:solidFill>
            <a:schemeClr val="accent1">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05"/>
          </a:p>
        </p:txBody>
      </p:sp>
      <p:grpSp>
        <p:nvGrpSpPr>
          <p:cNvPr id="2" name="组合 11"/>
          <p:cNvGrpSpPr/>
          <p:nvPr/>
        </p:nvGrpSpPr>
        <p:grpSpPr>
          <a:xfrm>
            <a:off x="0" y="201940"/>
            <a:ext cx="3657583" cy="500380"/>
            <a:chOff x="0" y="220990"/>
            <a:chExt cx="3857607" cy="527745"/>
          </a:xfrm>
        </p:grpSpPr>
        <p:sp>
          <p:nvSpPr>
            <p:cNvPr id="13" name="燕尾形 2"/>
            <p:cNvSpPr/>
            <p:nvPr/>
          </p:nvSpPr>
          <p:spPr>
            <a:xfrm>
              <a:off x="335059" y="294640"/>
              <a:ext cx="302371" cy="375920"/>
            </a:xfrm>
            <a:prstGeom prst="chevron">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05">
                <a:solidFill>
                  <a:schemeClr val="tx1"/>
                </a:solidFill>
                <a:latin typeface="逐浪细阁体" panose="03000509000000000000" pitchFamily="65" charset="-122"/>
                <a:ea typeface="微软雅黑 Light" panose="020B0502040204020203" charset="-122"/>
                <a:sym typeface="逐浪细阁体" panose="03000509000000000000" pitchFamily="65" charset="-122"/>
              </a:endParaRPr>
            </a:p>
          </p:txBody>
        </p:sp>
        <p:sp>
          <p:nvSpPr>
            <p:cNvPr id="14" name="燕尾形 3"/>
            <p:cNvSpPr/>
            <p:nvPr/>
          </p:nvSpPr>
          <p:spPr>
            <a:xfrm>
              <a:off x="578181" y="294640"/>
              <a:ext cx="302371" cy="375920"/>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05">
                <a:solidFill>
                  <a:schemeClr val="tx1"/>
                </a:solidFill>
                <a:latin typeface="逐浪细阁体" panose="03000509000000000000" pitchFamily="65" charset="-122"/>
                <a:ea typeface="微软雅黑 Light" panose="020B0502040204020203" charset="-122"/>
                <a:sym typeface="逐浪细阁体" panose="03000509000000000000" pitchFamily="65" charset="-122"/>
              </a:endParaRPr>
            </a:p>
          </p:txBody>
        </p:sp>
        <p:sp>
          <p:nvSpPr>
            <p:cNvPr id="15" name="五边形 4"/>
            <p:cNvSpPr/>
            <p:nvPr/>
          </p:nvSpPr>
          <p:spPr>
            <a:xfrm>
              <a:off x="0" y="294640"/>
              <a:ext cx="416781" cy="375920"/>
            </a:xfrm>
            <a:prstGeom prst="homePlat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05">
                <a:latin typeface="逐浪细阁体" panose="03000509000000000000" pitchFamily="65" charset="-122"/>
                <a:ea typeface="微软雅黑 Light" panose="020B0502040204020203" charset="-122"/>
                <a:sym typeface="逐浪细阁体" panose="03000509000000000000" pitchFamily="65" charset="-122"/>
              </a:endParaRPr>
            </a:p>
          </p:txBody>
        </p:sp>
        <p:sp>
          <p:nvSpPr>
            <p:cNvPr id="16" name="文本框 15"/>
            <p:cNvSpPr txBox="1"/>
            <p:nvPr/>
          </p:nvSpPr>
          <p:spPr>
            <a:xfrm>
              <a:off x="972489" y="220990"/>
              <a:ext cx="2885118" cy="527745"/>
            </a:xfrm>
            <a:prstGeom prst="rect">
              <a:avLst/>
            </a:prstGeom>
            <a:noFill/>
          </p:spPr>
          <p:txBody>
            <a:bodyPr wrap="square" rtlCol="0">
              <a:spAutoFit/>
            </a:bodyPr>
            <a:lstStyle/>
            <a:p>
              <a:r>
                <a:rPr lang="zh-CN" altLang="en-US" sz="2655" dirty="0" smtClean="0">
                  <a:solidFill>
                    <a:schemeClr val="tx1">
                      <a:lumMod val="65000"/>
                      <a:lumOff val="3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逐浪细阁体" panose="03000509000000000000" pitchFamily="65" charset="-122"/>
                </a:rPr>
                <a:t>总体技术方案</a:t>
              </a:r>
              <a:endParaRPr lang="zh-CN" altLang="en-US" sz="2655" dirty="0">
                <a:solidFill>
                  <a:schemeClr val="tx1">
                    <a:lumMod val="65000"/>
                    <a:lumOff val="3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逐浪细阁体" panose="03000509000000000000" pitchFamily="65" charset="-122"/>
              </a:endParaRPr>
            </a:p>
          </p:txBody>
        </p:sp>
      </p:grpSp>
      <p:sp>
        <p:nvSpPr>
          <p:cNvPr id="10" name="矩形 9"/>
          <p:cNvSpPr>
            <a:spLocks noChangeArrowheads="1"/>
          </p:cNvSpPr>
          <p:nvPr/>
        </p:nvSpPr>
        <p:spPr bwMode="auto">
          <a:xfrm>
            <a:off x="461031" y="1526718"/>
            <a:ext cx="5566694" cy="4432935"/>
          </a:xfrm>
          <a:prstGeom prst="rect">
            <a:avLst/>
          </a:prstGeom>
          <a:noFill/>
          <a:ln w="9525" cmpd="sng">
            <a:noFill/>
            <a:miter lim="800000"/>
          </a:ln>
          <a:effectLst/>
        </p:spPr>
        <p:txBody>
          <a:bodyPr wrap="square">
            <a:spAutoFit/>
          </a:bodyPr>
          <a:lstStyle/>
          <a:p>
            <a:pPr>
              <a:lnSpc>
                <a:spcPct val="150000"/>
              </a:lnSpc>
              <a:defRPr/>
            </a:pPr>
            <a:r>
              <a:rPr lang="zh-CN" altLang="en-US" sz="1895" b="1" kern="100" dirty="0">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mn-ea"/>
              </a:rPr>
              <a:t>（</a:t>
            </a:r>
            <a:r>
              <a:rPr lang="en-US" altLang="zh-CN" sz="1895" b="1" kern="100" dirty="0">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mn-ea"/>
              </a:rPr>
              <a:t>1</a:t>
            </a:r>
            <a:r>
              <a:rPr lang="zh-CN" altLang="en-US" sz="1895" b="1" kern="100" dirty="0">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mn-ea"/>
              </a:rPr>
              <a:t>）省中心功能要求</a:t>
            </a:r>
            <a:endParaRPr lang="zh-CN" altLang="en-US" sz="1895" b="1" kern="100" dirty="0">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mn-ea"/>
            </a:endParaRPr>
          </a:p>
          <a:p>
            <a:pPr>
              <a:lnSpc>
                <a:spcPct val="150000"/>
              </a:lnSpc>
              <a:tabLst>
                <a:tab pos="630555" algn="l"/>
              </a:tabLst>
              <a:defRPr/>
            </a:pPr>
            <a:r>
              <a:rPr lang="zh-CN" altLang="en-US" sz="1705" b="1" kern="100" dirty="0">
                <a:solidFill>
                  <a:schemeClr val="bg1"/>
                </a:solidFill>
                <a:latin typeface="微软雅黑" panose="020B0503020204020204" pitchFamily="34" charset="-122"/>
                <a:ea typeface="微软雅黑" panose="020B0503020204020204" pitchFamily="34" charset="-122"/>
                <a:sym typeface="+mn-ea"/>
              </a:rPr>
              <a:t>   </a:t>
            </a:r>
            <a:r>
              <a:rPr lang="en-US" altLang="zh-CN" sz="1705" b="1" kern="100" dirty="0">
                <a:solidFill>
                  <a:schemeClr val="bg1"/>
                </a:solidFill>
                <a:latin typeface="微软雅黑" panose="020B0503020204020204" pitchFamily="34" charset="-122"/>
                <a:ea typeface="微软雅黑" panose="020B0503020204020204" pitchFamily="34" charset="-122"/>
                <a:sym typeface="+mn-ea"/>
              </a:rPr>
              <a:t>1</a:t>
            </a:r>
            <a:r>
              <a:rPr lang="zh-CN" altLang="en-US" sz="1705" b="1" kern="100" dirty="0">
                <a:solidFill>
                  <a:schemeClr val="bg1"/>
                </a:solidFill>
                <a:latin typeface="微软雅黑" panose="020B0503020204020204" pitchFamily="34" charset="-122"/>
                <a:ea typeface="微软雅黑" panose="020B0503020204020204" pitchFamily="34" charset="-122"/>
                <a:sym typeface="+mn-ea"/>
              </a:rPr>
              <a:t>）配合部路网中心完成的业务</a:t>
            </a:r>
            <a:endParaRPr lang="zh-CN" altLang="en-US" sz="1705" b="1" kern="100" dirty="0">
              <a:solidFill>
                <a:schemeClr val="bg1"/>
              </a:solidFill>
              <a:latin typeface="微软雅黑" panose="020B0503020204020204" pitchFamily="34" charset="-122"/>
              <a:ea typeface="微软雅黑" panose="020B0503020204020204" pitchFamily="34" charset="-122"/>
              <a:sym typeface="+mn-ea"/>
            </a:endParaRPr>
          </a:p>
          <a:p>
            <a:pPr marL="342900" lvl="0" indent="-342900">
              <a:lnSpc>
                <a:spcPct val="150000"/>
              </a:lnSpc>
              <a:buFont typeface="Wingdings" panose="05000000000000000000" charset="0"/>
              <a:buChar char="Ø"/>
              <a:tabLst>
                <a:tab pos="630555" algn="l"/>
              </a:tabLst>
              <a:defRPr/>
            </a:pPr>
            <a:r>
              <a:rPr lang="zh-CN" altLang="en-US" sz="1895" kern="100" dirty="0" smtClean="0">
                <a:solidFill>
                  <a:schemeClr val="bg1"/>
                </a:solidFill>
                <a:latin typeface="微软雅黑" panose="020B0503020204020204" pitchFamily="34" charset="-122"/>
                <a:ea typeface="微软雅黑" panose="020B0503020204020204" pitchFamily="34" charset="-122"/>
              </a:rPr>
              <a:t>配合</a:t>
            </a:r>
            <a:r>
              <a:rPr lang="zh-CN" altLang="en-US" sz="1895" kern="100" dirty="0">
                <a:solidFill>
                  <a:schemeClr val="bg1"/>
                </a:solidFill>
                <a:latin typeface="微软雅黑" panose="020B0503020204020204" pitchFamily="34" charset="-122"/>
                <a:ea typeface="微软雅黑" panose="020B0503020204020204" pitchFamily="34" charset="-122"/>
              </a:rPr>
              <a:t>部联网中心完成跨省（区、市）现金和非现金拆分结算业务，以及跨省收费数据上传、接收、验证和结算等业务。</a:t>
            </a:r>
            <a:endParaRPr lang="zh-CN" altLang="en-US" sz="1895" kern="100" dirty="0">
              <a:solidFill>
                <a:schemeClr val="bg1"/>
              </a:solidFill>
              <a:latin typeface="微软雅黑" panose="020B0503020204020204" pitchFamily="34" charset="-122"/>
              <a:ea typeface="微软雅黑" panose="020B0503020204020204" pitchFamily="34" charset="-122"/>
            </a:endParaRPr>
          </a:p>
          <a:p>
            <a:pPr marL="342900" lvl="0" indent="-342900">
              <a:lnSpc>
                <a:spcPct val="150000"/>
              </a:lnSpc>
              <a:buFont typeface="Wingdings" panose="05000000000000000000" charset="0"/>
              <a:buChar char="Ø"/>
              <a:tabLst>
                <a:tab pos="630555" algn="l"/>
              </a:tabLst>
              <a:defRPr/>
            </a:pPr>
            <a:r>
              <a:rPr lang="zh-CN" altLang="en-US" sz="1895" kern="100" dirty="0" smtClean="0">
                <a:solidFill>
                  <a:schemeClr val="bg1"/>
                </a:solidFill>
                <a:latin typeface="微软雅黑" panose="020B0503020204020204" pitchFamily="34" charset="-122"/>
                <a:ea typeface="微软雅黑" panose="020B0503020204020204" pitchFamily="34" charset="-122"/>
              </a:rPr>
              <a:t>配合</a:t>
            </a:r>
            <a:r>
              <a:rPr lang="zh-CN" altLang="en-US" sz="1895" kern="100" dirty="0">
                <a:solidFill>
                  <a:schemeClr val="bg1"/>
                </a:solidFill>
                <a:latin typeface="微软雅黑" panose="020B0503020204020204" pitchFamily="34" charset="-122"/>
                <a:ea typeface="微软雅黑" panose="020B0503020204020204" pitchFamily="34" charset="-122"/>
              </a:rPr>
              <a:t>部联网中心完成跨省（区、市）</a:t>
            </a:r>
            <a:r>
              <a:rPr lang="en-US" altLang="zh-CN" sz="1895" kern="100" dirty="0">
                <a:solidFill>
                  <a:schemeClr val="bg1"/>
                </a:solidFill>
                <a:latin typeface="微软雅黑" panose="020B0503020204020204" pitchFamily="34" charset="-122"/>
                <a:ea typeface="微软雅黑" panose="020B0503020204020204" pitchFamily="34" charset="-122"/>
              </a:rPr>
              <a:t>MTC </a:t>
            </a:r>
            <a:r>
              <a:rPr lang="zh-CN" altLang="en-US" sz="1895" kern="100" dirty="0">
                <a:solidFill>
                  <a:schemeClr val="bg1"/>
                </a:solidFill>
                <a:latin typeface="微软雅黑" panose="020B0503020204020204" pitchFamily="34" charset="-122"/>
                <a:ea typeface="微软雅黑" panose="020B0503020204020204" pitchFamily="34" charset="-122"/>
              </a:rPr>
              <a:t>车辆的通行费计算和转发。</a:t>
            </a:r>
            <a:endParaRPr lang="zh-CN" altLang="en-US" sz="1895" kern="100" dirty="0">
              <a:solidFill>
                <a:schemeClr val="bg1"/>
              </a:solidFill>
              <a:latin typeface="微软雅黑" panose="020B0503020204020204" pitchFamily="34" charset="-122"/>
              <a:ea typeface="微软雅黑" panose="020B0503020204020204" pitchFamily="34" charset="-122"/>
            </a:endParaRPr>
          </a:p>
          <a:p>
            <a:pPr marL="342900" lvl="0" indent="-342900">
              <a:lnSpc>
                <a:spcPct val="150000"/>
              </a:lnSpc>
              <a:buFont typeface="Wingdings" panose="05000000000000000000" charset="0"/>
              <a:buChar char="Ø"/>
              <a:tabLst>
                <a:tab pos="630555" algn="l"/>
              </a:tabLst>
              <a:defRPr/>
            </a:pPr>
            <a:r>
              <a:rPr lang="zh-CN" altLang="en-US" sz="1895" kern="100" dirty="0" smtClean="0">
                <a:solidFill>
                  <a:schemeClr val="bg1"/>
                </a:solidFill>
                <a:latin typeface="微软雅黑" panose="020B0503020204020204" pitchFamily="34" charset="-122"/>
                <a:ea typeface="微软雅黑" panose="020B0503020204020204" pitchFamily="34" charset="-122"/>
              </a:rPr>
              <a:t>负责</a:t>
            </a:r>
            <a:r>
              <a:rPr lang="zh-CN" altLang="en-US" sz="1895" kern="100" dirty="0">
                <a:solidFill>
                  <a:schemeClr val="bg1"/>
                </a:solidFill>
                <a:latin typeface="微软雅黑" panose="020B0503020204020204" pitchFamily="34" charset="-122"/>
                <a:ea typeface="微软雅黑" panose="020B0503020204020204" pitchFamily="34" charset="-122"/>
              </a:rPr>
              <a:t>本省（区、市）内联网收费网络安全监测与防护，对接部联网中心安全预警和态势感知系统，共享安全监测数据。</a:t>
            </a:r>
            <a:endParaRPr lang="zh-CN" altLang="en-US" sz="1895" kern="100" dirty="0">
              <a:solidFill>
                <a:schemeClr val="bg1"/>
              </a:solidFill>
              <a:latin typeface="微软雅黑" panose="020B0503020204020204" pitchFamily="34" charset="-122"/>
              <a:ea typeface="微软雅黑" panose="020B0503020204020204" pitchFamily="34" charset="-122"/>
            </a:endParaRPr>
          </a:p>
        </p:txBody>
      </p:sp>
      <p:sp>
        <p:nvSpPr>
          <p:cNvPr id="11" name="Content Placeholder 2"/>
          <p:cNvSpPr txBox="1"/>
          <p:nvPr/>
        </p:nvSpPr>
        <p:spPr>
          <a:xfrm>
            <a:off x="361938" y="902854"/>
            <a:ext cx="4709948" cy="614468"/>
          </a:xfrm>
          <a:prstGeom prst="rect">
            <a:avLst/>
          </a:prstGeom>
        </p:spPr>
        <p:txBody>
          <a:bodyPr vert="horz" lIns="91434" tIns="45717" rIns="91434" bIns="45717" rtlCol="0" anchor="t">
            <a:no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just">
              <a:lnSpc>
                <a:spcPct val="150000"/>
              </a:lnSpc>
              <a:spcBef>
                <a:spcPts val="0"/>
              </a:spcBef>
              <a:spcAft>
                <a:spcPts val="0"/>
              </a:spcAft>
            </a:pPr>
            <a:r>
              <a:rPr lang="en-US" altLang="zh-CN" sz="2275" b="1" dirty="0">
                <a:solidFill>
                  <a:schemeClr val="tx1">
                    <a:lumMod val="75000"/>
                    <a:lumOff val="2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 </a:t>
            </a:r>
            <a:r>
              <a:rPr lang="zh-CN" altLang="en-US" sz="2275" b="1" dirty="0">
                <a:solidFill>
                  <a:schemeClr val="tx1">
                    <a:lumMod val="75000"/>
                    <a:lumOff val="2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省中心升级改造</a:t>
            </a:r>
            <a:endParaRPr lang="zh-CN" altLang="en-US" sz="2275" b="1" dirty="0">
              <a:solidFill>
                <a:schemeClr val="tx1">
                  <a:lumMod val="75000"/>
                  <a:lumOff val="2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endParaRPr>
          </a:p>
        </p:txBody>
      </p:sp>
      <p:sp>
        <p:nvSpPr>
          <p:cNvPr id="12" name="矩形 11"/>
          <p:cNvSpPr>
            <a:spLocks noChangeArrowheads="1"/>
          </p:cNvSpPr>
          <p:nvPr/>
        </p:nvSpPr>
        <p:spPr bwMode="auto">
          <a:xfrm>
            <a:off x="6027966" y="1502965"/>
            <a:ext cx="5854568" cy="4472940"/>
          </a:xfrm>
          <a:prstGeom prst="rect">
            <a:avLst/>
          </a:prstGeom>
          <a:noFill/>
          <a:ln w="9525" cmpd="sng">
            <a:noFill/>
            <a:miter lim="800000"/>
          </a:ln>
          <a:effectLst/>
        </p:spPr>
        <p:txBody>
          <a:bodyPr wrap="square">
            <a:spAutoFit/>
          </a:bodyPr>
          <a:lstStyle/>
          <a:p>
            <a:pPr>
              <a:lnSpc>
                <a:spcPct val="150000"/>
              </a:lnSpc>
              <a:defRPr/>
            </a:pPr>
            <a:r>
              <a:rPr lang="zh-CN" altLang="en-US" sz="1895" b="1" kern="100" dirty="0">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mn-ea"/>
              </a:rPr>
              <a:t>（</a:t>
            </a:r>
            <a:r>
              <a:rPr lang="en-US" altLang="zh-CN" sz="1895" b="1" kern="100" dirty="0">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mn-ea"/>
              </a:rPr>
              <a:t>1</a:t>
            </a:r>
            <a:r>
              <a:rPr lang="zh-CN" altLang="en-US" sz="1895" b="1" kern="100" dirty="0">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mn-ea"/>
              </a:rPr>
              <a:t>）省中心功能要求</a:t>
            </a:r>
            <a:endParaRPr lang="zh-CN" altLang="en-US" sz="1895" b="1" kern="100" dirty="0">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mn-ea"/>
            </a:endParaRPr>
          </a:p>
          <a:p>
            <a:pPr>
              <a:lnSpc>
                <a:spcPct val="150000"/>
              </a:lnSpc>
              <a:tabLst>
                <a:tab pos="630555" algn="l"/>
              </a:tabLst>
              <a:defRPr/>
            </a:pPr>
            <a:r>
              <a:rPr lang="en-US" altLang="zh-CN" sz="1705" b="1" kern="100" dirty="0">
                <a:latin typeface="微软雅黑" panose="020B0503020204020204" pitchFamily="34" charset="-122"/>
                <a:ea typeface="微软雅黑" panose="020B0503020204020204" pitchFamily="34" charset="-122"/>
                <a:sym typeface="+mn-ea"/>
              </a:rPr>
              <a:t>   </a:t>
            </a:r>
            <a:r>
              <a:rPr lang="en-US" altLang="zh-CN" sz="1705" b="1" kern="100" dirty="0">
                <a:solidFill>
                  <a:schemeClr val="bg1"/>
                </a:solidFill>
                <a:latin typeface="微软雅黑" panose="020B0503020204020204" pitchFamily="34" charset="-122"/>
                <a:ea typeface="微软雅黑" panose="020B0503020204020204" pitchFamily="34" charset="-122"/>
                <a:sym typeface="+mn-ea"/>
              </a:rPr>
              <a:t>2</a:t>
            </a:r>
            <a:r>
              <a:rPr lang="zh-CN" altLang="en-US" sz="1705" b="1" kern="100" dirty="0">
                <a:solidFill>
                  <a:schemeClr val="bg1"/>
                </a:solidFill>
                <a:latin typeface="微软雅黑" panose="020B0503020204020204" pitchFamily="34" charset="-122"/>
                <a:ea typeface="微软雅黑" panose="020B0503020204020204" pitchFamily="34" charset="-122"/>
                <a:sym typeface="+mn-ea"/>
              </a:rPr>
              <a:t>）省内完成的业务</a:t>
            </a:r>
            <a:endParaRPr lang="en-US" altLang="zh-CN" sz="1705" kern="100" dirty="0">
              <a:solidFill>
                <a:schemeClr val="bg1"/>
              </a:solidFill>
              <a:latin typeface="微软雅黑" panose="020B0503020204020204" pitchFamily="34" charset="-122"/>
              <a:ea typeface="微软雅黑" panose="020B0503020204020204" pitchFamily="34" charset="-122"/>
              <a:sym typeface="+mn-ea"/>
            </a:endParaRPr>
          </a:p>
          <a:p>
            <a:pPr marL="342900" indent="-342900" algn="just">
              <a:lnSpc>
                <a:spcPct val="150000"/>
              </a:lnSpc>
              <a:buFont typeface="Wingdings" panose="05000000000000000000" charset="0"/>
              <a:buChar char="Ø"/>
              <a:tabLst>
                <a:tab pos="630555" algn="l"/>
              </a:tabLst>
              <a:defRPr/>
            </a:pPr>
            <a:r>
              <a:rPr lang="zh-CN" altLang="en-US" sz="1705" kern="100" dirty="0" smtClean="0">
                <a:solidFill>
                  <a:schemeClr val="bg1"/>
                </a:solidFill>
                <a:latin typeface="微软雅黑" panose="020B0503020204020204" pitchFamily="34" charset="-122"/>
                <a:ea typeface="微软雅黑" panose="020B0503020204020204" pitchFamily="34" charset="-122"/>
                <a:sym typeface="+mn-ea"/>
              </a:rPr>
              <a:t>负责本省</a:t>
            </a:r>
            <a:r>
              <a:rPr lang="zh-CN" altLang="en-US" sz="1705" kern="100" dirty="0">
                <a:solidFill>
                  <a:schemeClr val="bg1"/>
                </a:solidFill>
                <a:latin typeface="微软雅黑" panose="020B0503020204020204" pitchFamily="34" charset="-122"/>
                <a:ea typeface="微软雅黑" panose="020B0503020204020204" pitchFamily="34" charset="-122"/>
                <a:sym typeface="+mn-ea"/>
              </a:rPr>
              <a:t>（区、市）内路段费率管理。</a:t>
            </a:r>
            <a:endParaRPr lang="zh-CN" altLang="en-US" sz="1705" kern="100" dirty="0">
              <a:solidFill>
                <a:schemeClr val="bg1"/>
              </a:solidFill>
              <a:latin typeface="微软雅黑" panose="020B0503020204020204" pitchFamily="34" charset="-122"/>
              <a:ea typeface="微软雅黑" panose="020B0503020204020204" pitchFamily="34" charset="-122"/>
              <a:sym typeface="+mn-ea"/>
            </a:endParaRPr>
          </a:p>
          <a:p>
            <a:pPr marL="342900" indent="-342900" algn="just">
              <a:lnSpc>
                <a:spcPct val="150000"/>
              </a:lnSpc>
              <a:buFont typeface="Wingdings" panose="05000000000000000000" charset="0"/>
              <a:buChar char="Ø"/>
              <a:tabLst>
                <a:tab pos="630555" algn="l"/>
              </a:tabLst>
              <a:defRPr/>
            </a:pPr>
            <a:r>
              <a:rPr lang="zh-CN" altLang="en-US" sz="1705" kern="100" dirty="0" smtClean="0">
                <a:solidFill>
                  <a:schemeClr val="bg1"/>
                </a:solidFill>
                <a:latin typeface="微软雅黑" panose="020B0503020204020204" pitchFamily="34" charset="-122"/>
                <a:ea typeface="微软雅黑" panose="020B0503020204020204" pitchFamily="34" charset="-122"/>
                <a:sym typeface="+mn-ea"/>
              </a:rPr>
              <a:t>负责</a:t>
            </a:r>
            <a:r>
              <a:rPr lang="zh-CN" altLang="en-US" sz="1705" kern="100" dirty="0">
                <a:solidFill>
                  <a:schemeClr val="bg1"/>
                </a:solidFill>
                <a:latin typeface="微软雅黑" panose="020B0503020204020204" pitchFamily="34" charset="-122"/>
                <a:ea typeface="微软雅黑" panose="020B0503020204020204" pitchFamily="34" charset="-122"/>
                <a:sym typeface="+mn-ea"/>
              </a:rPr>
              <a:t>本省（区、市）路网 </a:t>
            </a:r>
            <a:r>
              <a:rPr lang="en-US" altLang="zh-CN" sz="1705" kern="100" dirty="0">
                <a:solidFill>
                  <a:schemeClr val="bg1"/>
                </a:solidFill>
                <a:latin typeface="微软雅黑" panose="020B0503020204020204" pitchFamily="34" charset="-122"/>
                <a:ea typeface="微软雅黑" panose="020B0503020204020204" pitchFamily="34" charset="-122"/>
                <a:sym typeface="+mn-ea"/>
              </a:rPr>
              <a:t>CPC </a:t>
            </a:r>
            <a:r>
              <a:rPr lang="zh-CN" altLang="en-US" sz="1705" kern="100" dirty="0">
                <a:solidFill>
                  <a:schemeClr val="bg1"/>
                </a:solidFill>
                <a:latin typeface="微软雅黑" panose="020B0503020204020204" pitchFamily="34" charset="-122"/>
                <a:ea typeface="微软雅黑" panose="020B0503020204020204" pitchFamily="34" charset="-122"/>
                <a:sym typeface="+mn-ea"/>
              </a:rPr>
              <a:t>卡业务管理。</a:t>
            </a:r>
            <a:endParaRPr lang="zh-CN" altLang="en-US" sz="1705" kern="100" dirty="0">
              <a:solidFill>
                <a:schemeClr val="bg1"/>
              </a:solidFill>
              <a:latin typeface="微软雅黑" panose="020B0503020204020204" pitchFamily="34" charset="-122"/>
              <a:ea typeface="微软雅黑" panose="020B0503020204020204" pitchFamily="34" charset="-122"/>
              <a:sym typeface="+mn-ea"/>
            </a:endParaRPr>
          </a:p>
          <a:p>
            <a:pPr marL="342900" indent="-342900" algn="just">
              <a:lnSpc>
                <a:spcPct val="150000"/>
              </a:lnSpc>
              <a:buFont typeface="Wingdings" panose="05000000000000000000" charset="0"/>
              <a:buChar char="Ø"/>
              <a:tabLst>
                <a:tab pos="630555" algn="l"/>
              </a:tabLst>
              <a:defRPr/>
            </a:pPr>
            <a:r>
              <a:rPr lang="zh-CN" altLang="en-US" sz="1705" kern="100" dirty="0" smtClean="0">
                <a:solidFill>
                  <a:schemeClr val="bg1"/>
                </a:solidFill>
                <a:latin typeface="微软雅黑" panose="020B0503020204020204" pitchFamily="34" charset="-122"/>
                <a:ea typeface="微软雅黑" panose="020B0503020204020204" pitchFamily="34" charset="-122"/>
                <a:sym typeface="+mn-ea"/>
              </a:rPr>
              <a:t>与</a:t>
            </a:r>
            <a:r>
              <a:rPr lang="zh-CN" altLang="en-US" sz="1705" kern="100" dirty="0">
                <a:solidFill>
                  <a:schemeClr val="bg1"/>
                </a:solidFill>
                <a:latin typeface="微软雅黑" panose="020B0503020204020204" pitchFamily="34" charset="-122"/>
                <a:ea typeface="微软雅黑" panose="020B0503020204020204" pitchFamily="34" charset="-122"/>
                <a:sym typeface="+mn-ea"/>
              </a:rPr>
              <a:t>省（区、市）内发行及服务机构完成收费数据及用户状态信息的交互。对接部联网中心 </a:t>
            </a:r>
            <a:r>
              <a:rPr lang="en-US" altLang="zh-CN" sz="1705" kern="100" dirty="0">
                <a:solidFill>
                  <a:schemeClr val="bg1"/>
                </a:solidFill>
                <a:latin typeface="微软雅黑" panose="020B0503020204020204" pitchFamily="34" charset="-122"/>
                <a:ea typeface="微软雅黑" panose="020B0503020204020204" pitchFamily="34" charset="-122"/>
                <a:sym typeface="+mn-ea"/>
              </a:rPr>
              <a:t>ETC </a:t>
            </a:r>
            <a:r>
              <a:rPr lang="zh-CN" altLang="en-US" sz="1705" kern="100" dirty="0">
                <a:solidFill>
                  <a:schemeClr val="bg1"/>
                </a:solidFill>
                <a:latin typeface="微软雅黑" panose="020B0503020204020204" pitchFamily="34" charset="-122"/>
                <a:ea typeface="微软雅黑" panose="020B0503020204020204" pitchFamily="34" charset="-122"/>
                <a:sym typeface="+mn-ea"/>
              </a:rPr>
              <a:t>客户发行认证和监管系统。</a:t>
            </a:r>
            <a:endParaRPr lang="zh-CN" altLang="en-US" sz="1705" kern="100" dirty="0">
              <a:solidFill>
                <a:schemeClr val="bg1"/>
              </a:solidFill>
              <a:latin typeface="微软雅黑" panose="020B0503020204020204" pitchFamily="34" charset="-122"/>
              <a:ea typeface="微软雅黑" panose="020B0503020204020204" pitchFamily="34" charset="-122"/>
              <a:sym typeface="+mn-ea"/>
            </a:endParaRPr>
          </a:p>
          <a:p>
            <a:pPr marL="342900" indent="-342900" algn="just">
              <a:lnSpc>
                <a:spcPct val="150000"/>
              </a:lnSpc>
              <a:buFont typeface="Wingdings" panose="05000000000000000000" charset="0"/>
              <a:buChar char="Ø"/>
              <a:tabLst>
                <a:tab pos="630555" algn="l"/>
              </a:tabLst>
              <a:defRPr/>
            </a:pPr>
            <a:r>
              <a:rPr lang="zh-CN" altLang="en-US" sz="1705" kern="100" dirty="0" smtClean="0">
                <a:solidFill>
                  <a:schemeClr val="bg1"/>
                </a:solidFill>
                <a:latin typeface="微软雅黑" panose="020B0503020204020204" pitchFamily="34" charset="-122"/>
                <a:ea typeface="微软雅黑" panose="020B0503020204020204" pitchFamily="34" charset="-122"/>
                <a:sym typeface="+mn-ea"/>
              </a:rPr>
              <a:t>负责</a:t>
            </a:r>
            <a:r>
              <a:rPr lang="zh-CN" altLang="en-US" sz="1705" kern="100" dirty="0">
                <a:solidFill>
                  <a:schemeClr val="bg1"/>
                </a:solidFill>
                <a:latin typeface="微软雅黑" panose="020B0503020204020204" pitchFamily="34" charset="-122"/>
                <a:ea typeface="微软雅黑" panose="020B0503020204020204" pitchFamily="34" charset="-122"/>
                <a:sym typeface="+mn-ea"/>
              </a:rPr>
              <a:t>本省（区、市）内联网收费系统运行监测。</a:t>
            </a:r>
            <a:endParaRPr lang="zh-CN" altLang="en-US" sz="1705" kern="100" dirty="0">
              <a:solidFill>
                <a:schemeClr val="bg1"/>
              </a:solidFill>
              <a:latin typeface="微软雅黑" panose="020B0503020204020204" pitchFamily="34" charset="-122"/>
              <a:ea typeface="微软雅黑" panose="020B0503020204020204" pitchFamily="34" charset="-122"/>
              <a:sym typeface="+mn-ea"/>
            </a:endParaRPr>
          </a:p>
          <a:p>
            <a:pPr marL="342900" indent="-342900" algn="just">
              <a:lnSpc>
                <a:spcPct val="150000"/>
              </a:lnSpc>
              <a:buFont typeface="Wingdings" panose="05000000000000000000" charset="0"/>
              <a:buChar char="Ø"/>
              <a:tabLst>
                <a:tab pos="630555" algn="l"/>
              </a:tabLst>
              <a:defRPr/>
            </a:pPr>
            <a:r>
              <a:rPr lang="zh-CN" altLang="en-US" sz="1705" kern="100" dirty="0">
                <a:solidFill>
                  <a:schemeClr val="bg1"/>
                </a:solidFill>
                <a:latin typeface="微软雅黑" panose="020B0503020204020204" pitchFamily="34" charset="-122"/>
                <a:ea typeface="微软雅黑" panose="020B0503020204020204" pitchFamily="34" charset="-122"/>
                <a:sym typeface="+mn-ea"/>
              </a:rPr>
              <a:t>负责本省（区、市）对接部联网中心稽查和信用建设。</a:t>
            </a:r>
            <a:endParaRPr lang="zh-CN" altLang="en-US" sz="1705" kern="100" dirty="0">
              <a:solidFill>
                <a:schemeClr val="bg1"/>
              </a:solidFill>
              <a:latin typeface="微软雅黑" panose="020B0503020204020204" pitchFamily="34" charset="-122"/>
              <a:ea typeface="微软雅黑" panose="020B0503020204020204" pitchFamily="34" charset="-122"/>
              <a:sym typeface="+mn-ea"/>
            </a:endParaRPr>
          </a:p>
          <a:p>
            <a:pPr marL="342900" indent="-342900" algn="just">
              <a:lnSpc>
                <a:spcPct val="150000"/>
              </a:lnSpc>
              <a:buFont typeface="Wingdings" panose="05000000000000000000" charset="0"/>
              <a:buChar char="Ø"/>
              <a:tabLst>
                <a:tab pos="630555" algn="l"/>
              </a:tabLst>
              <a:defRPr/>
            </a:pPr>
            <a:r>
              <a:rPr lang="zh-CN" altLang="en-US" sz="1705" kern="100" dirty="0" smtClean="0">
                <a:solidFill>
                  <a:schemeClr val="bg1"/>
                </a:solidFill>
                <a:latin typeface="微软雅黑" panose="020B0503020204020204" pitchFamily="34" charset="-122"/>
                <a:ea typeface="微软雅黑" panose="020B0503020204020204" pitchFamily="34" charset="-122"/>
                <a:sym typeface="+mn-ea"/>
              </a:rPr>
              <a:t>负责</a:t>
            </a:r>
            <a:r>
              <a:rPr lang="zh-CN" altLang="en-US" sz="1705" kern="100" dirty="0">
                <a:solidFill>
                  <a:schemeClr val="bg1"/>
                </a:solidFill>
                <a:latin typeface="微软雅黑" panose="020B0503020204020204" pitchFamily="34" charset="-122"/>
                <a:ea typeface="微软雅黑" panose="020B0503020204020204" pitchFamily="34" charset="-122"/>
                <a:sym typeface="+mn-ea"/>
              </a:rPr>
              <a:t>本省（区、市）对接部安全预警和态势感知系统，共享安全监测数据。</a:t>
            </a:r>
            <a:endParaRPr lang="zh-CN" altLang="en-US" sz="1705" kern="100" dirty="0">
              <a:solidFill>
                <a:schemeClr val="bg1"/>
              </a:solidFill>
              <a:latin typeface="微软雅黑" panose="020B0503020204020204" pitchFamily="34" charset="-122"/>
              <a:ea typeface="微软雅黑" panose="020B0503020204020204" pitchFamily="34" charset="-122"/>
              <a:sym typeface="+mn-ea"/>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nvSpPr>
        <p:spPr>
          <a:xfrm>
            <a:off x="0" y="2200063"/>
            <a:ext cx="12192000" cy="1991719"/>
          </a:xfrm>
          <a:prstGeom prst="rect">
            <a:avLst/>
          </a:prstGeom>
          <a:solidFill>
            <a:schemeClr val="accent1">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05"/>
          </a:p>
        </p:txBody>
      </p:sp>
      <p:sp>
        <p:nvSpPr>
          <p:cNvPr id="2" name="Rectangle 2"/>
          <p:cNvSpPr>
            <a:spLocks noChangeArrowheads="1"/>
          </p:cNvSpPr>
          <p:nvPr/>
        </p:nvSpPr>
        <p:spPr bwMode="auto">
          <a:xfrm>
            <a:off x="0" y="-174437"/>
            <a:ext cx="299720" cy="349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86698" tIns="43349" rIns="86698" bIns="43349" numCol="1" anchor="ctr" anchorCtr="0" compatLnSpc="1">
            <a:spAutoFit/>
          </a:bodyPr>
          <a:lstStyle/>
          <a:p>
            <a:endParaRPr lang="zh-CN" altLang="en-US" sz="1705"/>
          </a:p>
        </p:txBody>
      </p:sp>
      <p:grpSp>
        <p:nvGrpSpPr>
          <p:cNvPr id="12" name="组合 11"/>
          <p:cNvGrpSpPr/>
          <p:nvPr/>
        </p:nvGrpSpPr>
        <p:grpSpPr>
          <a:xfrm>
            <a:off x="0" y="201940"/>
            <a:ext cx="3657583" cy="500380"/>
            <a:chOff x="0" y="220990"/>
            <a:chExt cx="3857607" cy="527745"/>
          </a:xfrm>
        </p:grpSpPr>
        <p:sp>
          <p:nvSpPr>
            <p:cNvPr id="18" name="燕尾形 2"/>
            <p:cNvSpPr/>
            <p:nvPr/>
          </p:nvSpPr>
          <p:spPr>
            <a:xfrm>
              <a:off x="335059" y="294640"/>
              <a:ext cx="302371" cy="375920"/>
            </a:xfrm>
            <a:prstGeom prst="chevron">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05">
                <a:solidFill>
                  <a:schemeClr val="tx1"/>
                </a:solidFill>
                <a:latin typeface="逐浪细阁体" panose="03000509000000000000" pitchFamily="65" charset="-122"/>
                <a:ea typeface="微软雅黑 Light" panose="020B0502040204020203" charset="-122"/>
                <a:sym typeface="逐浪细阁体" panose="03000509000000000000" pitchFamily="65" charset="-122"/>
              </a:endParaRPr>
            </a:p>
          </p:txBody>
        </p:sp>
        <p:sp>
          <p:nvSpPr>
            <p:cNvPr id="19" name="燕尾形 3"/>
            <p:cNvSpPr/>
            <p:nvPr/>
          </p:nvSpPr>
          <p:spPr>
            <a:xfrm>
              <a:off x="578181" y="294640"/>
              <a:ext cx="302371" cy="375920"/>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05">
                <a:solidFill>
                  <a:schemeClr val="tx1"/>
                </a:solidFill>
                <a:latin typeface="逐浪细阁体" panose="03000509000000000000" pitchFamily="65" charset="-122"/>
                <a:ea typeface="微软雅黑 Light" panose="020B0502040204020203" charset="-122"/>
                <a:sym typeface="逐浪细阁体" panose="03000509000000000000" pitchFamily="65" charset="-122"/>
              </a:endParaRPr>
            </a:p>
          </p:txBody>
        </p:sp>
        <p:sp>
          <p:nvSpPr>
            <p:cNvPr id="20" name="五边形 4"/>
            <p:cNvSpPr/>
            <p:nvPr/>
          </p:nvSpPr>
          <p:spPr>
            <a:xfrm>
              <a:off x="0" y="294640"/>
              <a:ext cx="416781" cy="375920"/>
            </a:xfrm>
            <a:prstGeom prst="homePlat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05">
                <a:latin typeface="逐浪细阁体" panose="03000509000000000000" pitchFamily="65" charset="-122"/>
                <a:ea typeface="微软雅黑 Light" panose="020B0502040204020203" charset="-122"/>
                <a:sym typeface="逐浪细阁体" panose="03000509000000000000" pitchFamily="65" charset="-122"/>
              </a:endParaRPr>
            </a:p>
          </p:txBody>
        </p:sp>
        <p:sp>
          <p:nvSpPr>
            <p:cNvPr id="21" name="文本框 15"/>
            <p:cNvSpPr txBox="1"/>
            <p:nvPr/>
          </p:nvSpPr>
          <p:spPr>
            <a:xfrm>
              <a:off x="972489" y="220990"/>
              <a:ext cx="2885118" cy="527745"/>
            </a:xfrm>
            <a:prstGeom prst="rect">
              <a:avLst/>
            </a:prstGeom>
            <a:noFill/>
          </p:spPr>
          <p:txBody>
            <a:bodyPr wrap="square" rtlCol="0">
              <a:spAutoFit/>
            </a:bodyPr>
            <a:lstStyle/>
            <a:p>
              <a:r>
                <a:rPr lang="zh-CN" altLang="en-US" sz="2655" dirty="0" smtClean="0">
                  <a:solidFill>
                    <a:schemeClr val="tx1">
                      <a:lumMod val="65000"/>
                      <a:lumOff val="3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逐浪细阁体" panose="03000509000000000000" pitchFamily="65" charset="-122"/>
                </a:rPr>
                <a:t>总体技术方案</a:t>
              </a:r>
              <a:endParaRPr lang="zh-CN" altLang="en-US" sz="2655" dirty="0">
                <a:solidFill>
                  <a:schemeClr val="tx1">
                    <a:lumMod val="65000"/>
                    <a:lumOff val="3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逐浪细阁体" panose="03000509000000000000" pitchFamily="65" charset="-122"/>
              </a:endParaRPr>
            </a:p>
          </p:txBody>
        </p:sp>
      </p:grpSp>
      <p:sp>
        <p:nvSpPr>
          <p:cNvPr id="17" name="Content Placeholder 2"/>
          <p:cNvSpPr txBox="1"/>
          <p:nvPr/>
        </p:nvSpPr>
        <p:spPr>
          <a:xfrm>
            <a:off x="361938" y="902854"/>
            <a:ext cx="4709948" cy="614468"/>
          </a:xfrm>
          <a:prstGeom prst="rect">
            <a:avLst/>
          </a:prstGeom>
        </p:spPr>
        <p:txBody>
          <a:bodyPr vert="horz" lIns="91434" tIns="45717" rIns="91434" bIns="45717" rtlCol="0" anchor="t">
            <a:no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just">
              <a:lnSpc>
                <a:spcPct val="150000"/>
              </a:lnSpc>
              <a:spcBef>
                <a:spcPts val="0"/>
              </a:spcBef>
              <a:spcAft>
                <a:spcPts val="0"/>
              </a:spcAft>
            </a:pPr>
            <a:r>
              <a:rPr lang="zh-CN" altLang="en-US" sz="2275" b="1" dirty="0">
                <a:solidFill>
                  <a:schemeClr val="tx1">
                    <a:lumMod val="75000"/>
                    <a:lumOff val="2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省中心升级改造</a:t>
            </a:r>
            <a:endParaRPr lang="zh-CN" altLang="en-US" sz="2275" b="1" dirty="0">
              <a:solidFill>
                <a:schemeClr val="tx1">
                  <a:lumMod val="75000"/>
                  <a:lumOff val="2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endParaRPr>
          </a:p>
        </p:txBody>
      </p:sp>
      <p:sp>
        <p:nvSpPr>
          <p:cNvPr id="22" name="Rectangle 3"/>
          <p:cNvSpPr>
            <a:spLocks noChangeArrowheads="1"/>
          </p:cNvSpPr>
          <p:nvPr/>
        </p:nvSpPr>
        <p:spPr bwMode="auto">
          <a:xfrm>
            <a:off x="589309" y="1707265"/>
            <a:ext cx="5151758" cy="2301875"/>
          </a:xfrm>
          <a:prstGeom prst="rect">
            <a:avLst/>
          </a:prstGeom>
          <a:noFill/>
          <a:ln w="9525">
            <a:noFill/>
            <a:miter lim="800000"/>
          </a:ln>
          <a:effectLst/>
        </p:spPr>
        <p:txBody>
          <a:bodyPr vert="horz" wrap="square" lIns="86698" tIns="43349" rIns="86698" bIns="43349" numCol="1" anchor="ctr" anchorCtr="0" compatLnSpc="1">
            <a:spAutoFit/>
          </a:bodyPr>
          <a:lstStyle/>
          <a:p>
            <a:pPr indent="304800">
              <a:lnSpc>
                <a:spcPct val="150000"/>
              </a:lnSpc>
            </a:pPr>
            <a:r>
              <a:rPr lang="zh-CN" altLang="en-US" sz="1895" b="1" kern="100" dirty="0">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省联网收费中心功能要求：</a:t>
            </a:r>
            <a:endParaRPr lang="en-US" altLang="zh-CN" sz="1895" kern="100" dirty="0">
              <a:solidFill>
                <a:srgbClr val="FF0000"/>
              </a:solidFill>
              <a:latin typeface="微软雅黑" panose="020B0503020204020204" pitchFamily="34" charset="-122"/>
              <a:ea typeface="微软雅黑" panose="020B0503020204020204" pitchFamily="34" charset="-122"/>
            </a:endParaRPr>
          </a:p>
          <a:p>
            <a:pPr marL="342900" lvl="0" indent="467995">
              <a:lnSpc>
                <a:spcPct val="150000"/>
              </a:lnSpc>
              <a:spcBef>
                <a:spcPts val="1200"/>
              </a:spcBef>
              <a:buFont typeface="Wingdings" panose="05000000000000000000" pitchFamily="2" charset="2"/>
              <a:buChar char="l"/>
            </a:pPr>
            <a:r>
              <a:rPr lang="zh-CN" altLang="en-US" sz="1895" kern="100" dirty="0">
                <a:solidFill>
                  <a:schemeClr val="bg1"/>
                </a:solidFill>
                <a:latin typeface="微软雅黑" panose="020B0503020204020204" pitchFamily="34" charset="-122"/>
                <a:ea typeface="微软雅黑" panose="020B0503020204020204" pitchFamily="34" charset="-122"/>
              </a:rPr>
              <a:t>清分结算系统功能升级</a:t>
            </a:r>
            <a:endParaRPr lang="zh-CN" altLang="en-US" sz="1895" kern="100" dirty="0">
              <a:solidFill>
                <a:schemeClr val="bg1"/>
              </a:solidFill>
              <a:latin typeface="微软雅黑" panose="020B0503020204020204" pitchFamily="34" charset="-122"/>
              <a:ea typeface="微软雅黑" panose="020B0503020204020204" pitchFamily="34" charset="-122"/>
            </a:endParaRPr>
          </a:p>
          <a:p>
            <a:pPr marL="342900" lvl="0" indent="467995">
              <a:lnSpc>
                <a:spcPct val="150000"/>
              </a:lnSpc>
              <a:spcBef>
                <a:spcPts val="1200"/>
              </a:spcBef>
              <a:buFont typeface="Wingdings" panose="05000000000000000000" pitchFamily="2" charset="2"/>
              <a:buChar char="l"/>
            </a:pPr>
            <a:r>
              <a:rPr lang="zh-CN" altLang="en-US" sz="1895" kern="100" dirty="0">
                <a:solidFill>
                  <a:schemeClr val="bg1"/>
                </a:solidFill>
                <a:latin typeface="微软雅黑" panose="020B0503020204020204" pitchFamily="34" charset="-122"/>
                <a:ea typeface="微软雅黑" panose="020B0503020204020204" pitchFamily="34" charset="-122"/>
              </a:rPr>
              <a:t>省级稽查业务系统建设</a:t>
            </a:r>
            <a:endParaRPr lang="zh-CN" altLang="en-US" sz="1895" kern="100" dirty="0">
              <a:solidFill>
                <a:schemeClr val="bg1"/>
              </a:solidFill>
              <a:latin typeface="微软雅黑" panose="020B0503020204020204" pitchFamily="34" charset="-122"/>
              <a:ea typeface="微软雅黑" panose="020B0503020204020204" pitchFamily="34" charset="-122"/>
            </a:endParaRPr>
          </a:p>
          <a:p>
            <a:pPr marL="342900" lvl="0" indent="467995">
              <a:lnSpc>
                <a:spcPct val="150000"/>
              </a:lnSpc>
              <a:spcBef>
                <a:spcPts val="1200"/>
              </a:spcBef>
              <a:buFont typeface="Wingdings" panose="05000000000000000000" pitchFamily="2" charset="2"/>
              <a:buChar char="l"/>
            </a:pPr>
            <a:r>
              <a:rPr lang="zh-CN" altLang="en-US" sz="1895" kern="100" dirty="0">
                <a:solidFill>
                  <a:schemeClr val="bg1"/>
                </a:solidFill>
                <a:latin typeface="微软雅黑" panose="020B0503020204020204" pitchFamily="34" charset="-122"/>
                <a:ea typeface="微软雅黑" panose="020B0503020204020204" pitchFamily="34" charset="-122"/>
              </a:rPr>
              <a:t> CPC卡发行管理系统</a:t>
            </a:r>
            <a:endParaRPr lang="zh-CN" altLang="en-US" sz="1895" kern="100" dirty="0">
              <a:solidFill>
                <a:schemeClr val="bg1"/>
              </a:solidFill>
              <a:latin typeface="微软雅黑" panose="020B0503020204020204" pitchFamily="34" charset="-122"/>
              <a:ea typeface="微软雅黑" panose="020B0503020204020204" pitchFamily="34" charset="-122"/>
            </a:endParaRPr>
          </a:p>
        </p:txBody>
      </p:sp>
      <p:pic>
        <p:nvPicPr>
          <p:cNvPr id="13" name="Picture 2" descr="C:\Users\Administrator\Desktop\微信图片_20190613114954.jp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flipH="1">
            <a:off x="1252219" y="4191782"/>
            <a:ext cx="4693830" cy="266603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C:\Users\Administrator\Desktop\微信图片_2019061311500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959451" y="4191782"/>
            <a:ext cx="4739609" cy="266603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4287248" y="1707265"/>
            <a:ext cx="5151758" cy="2301875"/>
          </a:xfrm>
          <a:prstGeom prst="rect">
            <a:avLst/>
          </a:prstGeom>
          <a:noFill/>
          <a:ln w="9525">
            <a:noFill/>
            <a:miter lim="800000"/>
          </a:ln>
          <a:effectLst/>
        </p:spPr>
        <p:txBody>
          <a:bodyPr vert="horz" wrap="square" lIns="86698" tIns="43349" rIns="86698" bIns="43349" numCol="1" anchor="ctr" anchorCtr="0" compatLnSpc="1">
            <a:spAutoFit/>
          </a:bodyPr>
          <a:lstStyle/>
          <a:p>
            <a:pPr indent="304800">
              <a:lnSpc>
                <a:spcPct val="150000"/>
              </a:lnSpc>
            </a:pPr>
            <a:endParaRPr lang="en-US" altLang="zh-CN" sz="1895" kern="100" dirty="0">
              <a:solidFill>
                <a:srgbClr val="FF0000"/>
              </a:solidFill>
              <a:latin typeface="微软雅黑" panose="020B0503020204020204" pitchFamily="34" charset="-122"/>
              <a:ea typeface="微软雅黑" panose="020B0503020204020204" pitchFamily="34" charset="-122"/>
            </a:endParaRPr>
          </a:p>
          <a:p>
            <a:pPr marL="342900" lvl="0" indent="467995">
              <a:lnSpc>
                <a:spcPct val="150000"/>
              </a:lnSpc>
              <a:spcBef>
                <a:spcPts val="1200"/>
              </a:spcBef>
              <a:buFont typeface="Wingdings" panose="05000000000000000000" pitchFamily="2" charset="2"/>
              <a:buChar char="l"/>
            </a:pPr>
            <a:r>
              <a:rPr lang="zh-CN" altLang="en-US" sz="1895" kern="100" dirty="0">
                <a:solidFill>
                  <a:schemeClr val="bg1"/>
                </a:solidFill>
                <a:latin typeface="微软雅黑" panose="020B0503020204020204" pitchFamily="34" charset="-122"/>
                <a:ea typeface="微软雅黑" panose="020B0503020204020204" pitchFamily="34" charset="-122"/>
                <a:sym typeface="+mn-ea"/>
              </a:rPr>
              <a:t>运行与监测系统建设</a:t>
            </a:r>
            <a:endParaRPr lang="zh-CN" altLang="en-US" sz="1895" kern="100" dirty="0">
              <a:solidFill>
                <a:schemeClr val="bg1"/>
              </a:solidFill>
              <a:latin typeface="微软雅黑" panose="020B0503020204020204" pitchFamily="34" charset="-122"/>
              <a:ea typeface="微软雅黑" panose="020B0503020204020204" pitchFamily="34" charset="-122"/>
              <a:sym typeface="+mn-ea"/>
            </a:endParaRPr>
          </a:p>
          <a:p>
            <a:pPr marL="342900" lvl="0" indent="467995">
              <a:lnSpc>
                <a:spcPct val="150000"/>
              </a:lnSpc>
              <a:spcBef>
                <a:spcPts val="1200"/>
              </a:spcBef>
              <a:buFont typeface="Wingdings" panose="05000000000000000000" pitchFamily="2" charset="2"/>
              <a:buChar char="l"/>
            </a:pPr>
            <a:r>
              <a:rPr lang="zh-CN" altLang="en-US" sz="1895" kern="100" dirty="0">
                <a:solidFill>
                  <a:schemeClr val="bg1"/>
                </a:solidFill>
                <a:latin typeface="微软雅黑" panose="020B0503020204020204" pitchFamily="34" charset="-122"/>
                <a:ea typeface="微软雅黑" panose="020B0503020204020204" pitchFamily="34" charset="-122"/>
                <a:sym typeface="+mn-ea"/>
              </a:rPr>
              <a:t>数据存储及预处理平台升级</a:t>
            </a:r>
            <a:endParaRPr lang="zh-CN" altLang="en-US" sz="1895" kern="100" dirty="0">
              <a:solidFill>
                <a:schemeClr val="bg1"/>
              </a:solidFill>
              <a:latin typeface="微软雅黑" panose="020B0503020204020204" pitchFamily="34" charset="-122"/>
              <a:ea typeface="微软雅黑" panose="020B0503020204020204" pitchFamily="34" charset="-122"/>
              <a:sym typeface="+mn-ea"/>
            </a:endParaRPr>
          </a:p>
          <a:p>
            <a:pPr marL="342900" lvl="0" indent="467995">
              <a:lnSpc>
                <a:spcPct val="150000"/>
              </a:lnSpc>
              <a:spcBef>
                <a:spcPts val="1200"/>
              </a:spcBef>
              <a:buFont typeface="Wingdings" panose="05000000000000000000" pitchFamily="2" charset="2"/>
              <a:buChar char="l"/>
            </a:pPr>
            <a:r>
              <a:rPr lang="zh-CN" altLang="en-US" sz="1895" kern="100" dirty="0">
                <a:solidFill>
                  <a:schemeClr val="bg1"/>
                </a:solidFill>
                <a:latin typeface="微软雅黑" panose="020B0503020204020204" pitchFamily="34" charset="-122"/>
                <a:ea typeface="微软雅黑" panose="020B0503020204020204" pitchFamily="34" charset="-122"/>
              </a:rPr>
              <a:t>数据传输及监测系统</a:t>
            </a:r>
            <a:endParaRPr lang="zh-CN" altLang="en-US" sz="1895" kern="100" dirty="0">
              <a:solidFill>
                <a:schemeClr val="bg1"/>
              </a:solidFill>
              <a:latin typeface="微软雅黑" panose="020B0503020204020204" pitchFamily="34" charset="-122"/>
              <a:ea typeface="微软雅黑" panose="020B0503020204020204" pitchFamily="34" charset="-122"/>
            </a:endParaRPr>
          </a:p>
        </p:txBody>
      </p:sp>
      <p:sp>
        <p:nvSpPr>
          <p:cNvPr id="4" name="Rectangle 3"/>
          <p:cNvSpPr>
            <a:spLocks noChangeArrowheads="1"/>
          </p:cNvSpPr>
          <p:nvPr/>
        </p:nvSpPr>
        <p:spPr bwMode="auto">
          <a:xfrm>
            <a:off x="8131491" y="1707265"/>
            <a:ext cx="5151758" cy="2301875"/>
          </a:xfrm>
          <a:prstGeom prst="rect">
            <a:avLst/>
          </a:prstGeom>
          <a:noFill/>
          <a:ln w="9525">
            <a:noFill/>
            <a:miter lim="800000"/>
          </a:ln>
          <a:effectLst/>
        </p:spPr>
        <p:txBody>
          <a:bodyPr vert="horz" wrap="square" lIns="86698" tIns="43349" rIns="86698" bIns="43349" numCol="1" anchor="ctr" anchorCtr="0" compatLnSpc="1">
            <a:spAutoFit/>
          </a:bodyPr>
          <a:p>
            <a:pPr indent="304800">
              <a:lnSpc>
                <a:spcPct val="150000"/>
              </a:lnSpc>
            </a:pPr>
            <a:endParaRPr lang="en-US" altLang="zh-CN" sz="1895" kern="100" dirty="0">
              <a:solidFill>
                <a:srgbClr val="FF0000"/>
              </a:solidFill>
              <a:latin typeface="微软雅黑" panose="020B0503020204020204" pitchFamily="34" charset="-122"/>
              <a:ea typeface="微软雅黑" panose="020B0503020204020204" pitchFamily="34" charset="-122"/>
            </a:endParaRPr>
          </a:p>
          <a:p>
            <a:pPr marL="342900" lvl="0" indent="467995">
              <a:lnSpc>
                <a:spcPct val="150000"/>
              </a:lnSpc>
              <a:spcBef>
                <a:spcPts val="1200"/>
              </a:spcBef>
              <a:buFont typeface="Wingdings" panose="05000000000000000000" pitchFamily="2" charset="2"/>
              <a:buChar char="l"/>
            </a:pPr>
            <a:r>
              <a:rPr lang="zh-CN" altLang="en-US" sz="1895" kern="100" dirty="0">
                <a:solidFill>
                  <a:schemeClr val="bg1"/>
                </a:solidFill>
                <a:latin typeface="微软雅黑" panose="020B0503020204020204" pitchFamily="34" charset="-122"/>
                <a:ea typeface="微软雅黑" panose="020B0503020204020204" pitchFamily="34" charset="-122"/>
                <a:sym typeface="+mn-ea"/>
              </a:rPr>
              <a:t>费率及名单管理</a:t>
            </a:r>
            <a:endParaRPr lang="zh-CN" altLang="en-US" sz="1895" kern="100" dirty="0">
              <a:solidFill>
                <a:schemeClr val="bg1"/>
              </a:solidFill>
              <a:latin typeface="微软雅黑" panose="020B0503020204020204" pitchFamily="34" charset="-122"/>
              <a:ea typeface="微软雅黑" panose="020B0503020204020204" pitchFamily="34" charset="-122"/>
              <a:sym typeface="+mn-ea"/>
            </a:endParaRPr>
          </a:p>
          <a:p>
            <a:pPr marL="342900" lvl="0" indent="467995">
              <a:lnSpc>
                <a:spcPct val="150000"/>
              </a:lnSpc>
              <a:spcBef>
                <a:spcPts val="1200"/>
              </a:spcBef>
              <a:buFont typeface="Wingdings" panose="05000000000000000000" pitchFamily="2" charset="2"/>
              <a:buChar char="l"/>
            </a:pPr>
            <a:endParaRPr lang="zh-CN" altLang="en-US" sz="1895" kern="100" dirty="0">
              <a:solidFill>
                <a:schemeClr val="bg1"/>
              </a:solidFill>
              <a:latin typeface="微软雅黑" panose="020B0503020204020204" pitchFamily="34" charset="-122"/>
              <a:ea typeface="微软雅黑" panose="020B0503020204020204" pitchFamily="34" charset="-122"/>
              <a:sym typeface="+mn-ea"/>
            </a:endParaRPr>
          </a:p>
          <a:p>
            <a:pPr marL="342900" lvl="0" indent="467995">
              <a:lnSpc>
                <a:spcPct val="150000"/>
              </a:lnSpc>
              <a:spcBef>
                <a:spcPts val="1200"/>
              </a:spcBef>
              <a:buFont typeface="Wingdings" panose="05000000000000000000" pitchFamily="2" charset="2"/>
              <a:buChar char="l"/>
            </a:pPr>
            <a:endParaRPr lang="zh-CN" altLang="en-US" sz="1895" kern="100"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0" y="1780521"/>
            <a:ext cx="12170927" cy="4524587"/>
          </a:xfrm>
          <a:prstGeom prst="rect">
            <a:avLst/>
          </a:prstGeom>
          <a:solidFill>
            <a:schemeClr val="accent1">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05"/>
          </a:p>
        </p:txBody>
      </p:sp>
      <p:sp>
        <p:nvSpPr>
          <p:cNvPr id="2" name="燕尾形 2"/>
          <p:cNvSpPr/>
          <p:nvPr/>
        </p:nvSpPr>
        <p:spPr>
          <a:xfrm>
            <a:off x="317686" y="271771"/>
            <a:ext cx="286693" cy="356428"/>
          </a:xfrm>
          <a:prstGeom prst="chevron">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05">
              <a:solidFill>
                <a:schemeClr val="tx1"/>
              </a:solidFill>
              <a:latin typeface="逐浪细阁体" panose="03000509000000000000" pitchFamily="65" charset="-122"/>
              <a:ea typeface="微软雅黑 Light" panose="020B0502040204020203" charset="-122"/>
              <a:sym typeface="逐浪细阁体" panose="03000509000000000000" pitchFamily="65" charset="-122"/>
            </a:endParaRPr>
          </a:p>
        </p:txBody>
      </p:sp>
      <p:sp>
        <p:nvSpPr>
          <p:cNvPr id="3" name="燕尾形 3"/>
          <p:cNvSpPr/>
          <p:nvPr/>
        </p:nvSpPr>
        <p:spPr>
          <a:xfrm>
            <a:off x="548201" y="271771"/>
            <a:ext cx="286693" cy="356428"/>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05">
              <a:solidFill>
                <a:schemeClr val="tx1"/>
              </a:solidFill>
              <a:latin typeface="逐浪细阁体" panose="03000509000000000000" pitchFamily="65" charset="-122"/>
              <a:ea typeface="微软雅黑 Light" panose="020B0502040204020203" charset="-122"/>
              <a:sym typeface="逐浪细阁体" panose="03000509000000000000" pitchFamily="65" charset="-122"/>
            </a:endParaRPr>
          </a:p>
        </p:txBody>
      </p:sp>
      <p:sp>
        <p:nvSpPr>
          <p:cNvPr id="4" name="五边形 4"/>
          <p:cNvSpPr/>
          <p:nvPr/>
        </p:nvSpPr>
        <p:spPr>
          <a:xfrm>
            <a:off x="0" y="271771"/>
            <a:ext cx="395170" cy="356428"/>
          </a:xfrm>
          <a:prstGeom prst="homePlat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05">
              <a:latin typeface="逐浪细阁体" panose="03000509000000000000" pitchFamily="65" charset="-122"/>
              <a:ea typeface="微软雅黑 Light" panose="020B0502040204020203" charset="-122"/>
              <a:sym typeface="逐浪细阁体" panose="03000509000000000000" pitchFamily="65" charset="-122"/>
            </a:endParaRPr>
          </a:p>
        </p:txBody>
      </p:sp>
      <p:sp>
        <p:nvSpPr>
          <p:cNvPr id="5" name="文本框 15"/>
          <p:cNvSpPr txBox="1"/>
          <p:nvPr/>
        </p:nvSpPr>
        <p:spPr>
          <a:xfrm>
            <a:off x="922064" y="201940"/>
            <a:ext cx="2735519" cy="500380"/>
          </a:xfrm>
          <a:prstGeom prst="rect">
            <a:avLst/>
          </a:prstGeom>
          <a:noFill/>
        </p:spPr>
        <p:txBody>
          <a:bodyPr wrap="square" rtlCol="0">
            <a:spAutoFit/>
          </a:bodyPr>
          <a:lstStyle/>
          <a:p>
            <a:r>
              <a:rPr lang="zh-CN" altLang="en-US" sz="2655" dirty="0">
                <a:solidFill>
                  <a:schemeClr val="tx1">
                    <a:lumMod val="65000"/>
                    <a:lumOff val="3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逐浪细阁体" panose="03000509000000000000" pitchFamily="65" charset="-122"/>
              </a:rPr>
              <a:t>总体技术方案</a:t>
            </a:r>
            <a:endParaRPr lang="zh-CN" altLang="en-US" sz="2655" dirty="0">
              <a:solidFill>
                <a:schemeClr val="tx1">
                  <a:lumMod val="65000"/>
                  <a:lumOff val="3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逐浪细阁体" panose="03000509000000000000" pitchFamily="65" charset="-122"/>
            </a:endParaRPr>
          </a:p>
        </p:txBody>
      </p:sp>
      <p:sp>
        <p:nvSpPr>
          <p:cNvPr id="6" name="Content Placeholder 2"/>
          <p:cNvSpPr txBox="1"/>
          <p:nvPr/>
        </p:nvSpPr>
        <p:spPr>
          <a:xfrm>
            <a:off x="361938" y="902854"/>
            <a:ext cx="4709948" cy="614468"/>
          </a:xfrm>
          <a:prstGeom prst="rect">
            <a:avLst/>
          </a:prstGeom>
        </p:spPr>
        <p:txBody>
          <a:bodyPr vert="horz" lIns="91434" tIns="45717" rIns="91434" bIns="45717" rtlCol="0" anchor="t">
            <a:no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just">
              <a:lnSpc>
                <a:spcPct val="150000"/>
              </a:lnSpc>
              <a:spcBef>
                <a:spcPts val="0"/>
              </a:spcBef>
              <a:spcAft>
                <a:spcPts val="0"/>
              </a:spcAft>
            </a:pPr>
            <a:r>
              <a:rPr lang="en-US" altLang="zh-CN" sz="2275" b="1" dirty="0">
                <a:solidFill>
                  <a:schemeClr val="tx1">
                    <a:lumMod val="75000"/>
                    <a:lumOff val="2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ETC</a:t>
            </a:r>
            <a:r>
              <a:rPr lang="zh-CN" altLang="en-US" sz="2275" b="1" dirty="0">
                <a:solidFill>
                  <a:schemeClr val="tx1">
                    <a:lumMod val="75000"/>
                    <a:lumOff val="2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客户发行系统</a:t>
            </a:r>
            <a:endParaRPr lang="zh-CN" altLang="en-US" sz="2275" b="1" dirty="0">
              <a:solidFill>
                <a:schemeClr val="tx1">
                  <a:lumMod val="75000"/>
                  <a:lumOff val="2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endParaRPr>
          </a:p>
        </p:txBody>
      </p:sp>
      <p:sp>
        <p:nvSpPr>
          <p:cNvPr id="7" name="矩形 6"/>
          <p:cNvSpPr/>
          <p:nvPr/>
        </p:nvSpPr>
        <p:spPr>
          <a:xfrm>
            <a:off x="986197" y="1832902"/>
            <a:ext cx="10340020" cy="4429125"/>
          </a:xfrm>
          <a:prstGeom prst="rect">
            <a:avLst/>
          </a:prstGeom>
        </p:spPr>
        <p:txBody>
          <a:bodyPr wrap="square">
            <a:spAutoFit/>
          </a:bodyPr>
          <a:lstStyle/>
          <a:p>
            <a:pPr>
              <a:lnSpc>
                <a:spcPct val="150000"/>
              </a:lnSpc>
            </a:pPr>
            <a:r>
              <a:rPr lang="zh-CN" altLang="en-US" sz="1705" dirty="0" smtClean="0">
                <a:solidFill>
                  <a:schemeClr val="bg1"/>
                </a:solidFill>
                <a:latin typeface="微软雅黑" panose="020B0503020204020204" pitchFamily="34" charset="-122"/>
                <a:ea typeface="微软雅黑" panose="020B0503020204020204" pitchFamily="34" charset="-122"/>
              </a:rPr>
              <a:t>（</a:t>
            </a:r>
            <a:r>
              <a:rPr lang="en-US" altLang="zh-CN" sz="1705" dirty="0" smtClean="0">
                <a:solidFill>
                  <a:schemeClr val="bg1"/>
                </a:solidFill>
                <a:latin typeface="微软雅黑" panose="020B0503020204020204" pitchFamily="34" charset="-122"/>
                <a:ea typeface="微软雅黑" panose="020B0503020204020204" pitchFamily="34" charset="-122"/>
              </a:rPr>
              <a:t>1</a:t>
            </a:r>
            <a:r>
              <a:rPr lang="zh-CN" altLang="en-US" sz="1705" dirty="0" smtClean="0">
                <a:solidFill>
                  <a:schemeClr val="bg1"/>
                </a:solidFill>
                <a:latin typeface="微软雅黑" panose="020B0503020204020204" pitchFamily="34" charset="-122"/>
                <a:ea typeface="微软雅黑" panose="020B0503020204020204" pitchFamily="34" charset="-122"/>
              </a:rPr>
              <a:t>）</a:t>
            </a:r>
            <a:r>
              <a:rPr lang="zh-CN" altLang="zh-CN" sz="1705" dirty="0" smtClean="0">
                <a:solidFill>
                  <a:schemeClr val="bg1"/>
                </a:solidFill>
                <a:latin typeface="微软雅黑" panose="020B0503020204020204" pitchFamily="34" charset="-122"/>
                <a:ea typeface="微软雅黑" panose="020B0503020204020204" pitchFamily="34" charset="-122"/>
              </a:rPr>
              <a:t>硬件</a:t>
            </a:r>
            <a:r>
              <a:rPr lang="zh-CN" altLang="zh-CN" sz="1705" dirty="0">
                <a:solidFill>
                  <a:schemeClr val="bg1"/>
                </a:solidFill>
                <a:latin typeface="微软雅黑" panose="020B0503020204020204" pitchFamily="34" charset="-122"/>
                <a:ea typeface="微软雅黑" panose="020B0503020204020204" pitchFamily="34" charset="-122"/>
              </a:rPr>
              <a:t>升级</a:t>
            </a:r>
            <a:r>
              <a:rPr lang="zh-CN" altLang="zh-CN" sz="1705" dirty="0" smtClean="0">
                <a:solidFill>
                  <a:schemeClr val="bg1"/>
                </a:solidFill>
                <a:latin typeface="微软雅黑" panose="020B0503020204020204" pitchFamily="34" charset="-122"/>
                <a:ea typeface="微软雅黑" panose="020B0503020204020204" pitchFamily="34" charset="-122"/>
              </a:rPr>
              <a:t>改造</a:t>
            </a:r>
            <a:endParaRPr lang="en-US" altLang="zh-CN" sz="1705" dirty="0" smtClean="0">
              <a:solidFill>
                <a:schemeClr val="bg1"/>
              </a:solidFill>
              <a:latin typeface="微软雅黑" panose="020B0503020204020204" pitchFamily="34" charset="-122"/>
              <a:ea typeface="微软雅黑" panose="020B0503020204020204" pitchFamily="34" charset="-122"/>
            </a:endParaRPr>
          </a:p>
          <a:p>
            <a:pPr>
              <a:lnSpc>
                <a:spcPct val="150000"/>
              </a:lnSpc>
            </a:pPr>
            <a:r>
              <a:rPr lang="zh-CN" altLang="en-US" sz="1705" dirty="0">
                <a:solidFill>
                  <a:schemeClr val="bg1"/>
                </a:solidFill>
                <a:latin typeface="微软雅黑" panose="020B0503020204020204" pitchFamily="34" charset="-122"/>
                <a:ea typeface="微软雅黑" panose="020B0503020204020204" pitchFamily="34" charset="-122"/>
              </a:rPr>
              <a:t>      目前ETC客服发行系统核心数据库通过ROSE软件实现主备切换，随着ETC用户数量的激增，该系统架构已无法满足业务需要。为预防高并发量对核心系统的冲击，保障客服发行系统稳定运行，需改变现有</a:t>
            </a:r>
            <a:r>
              <a:rPr lang="en-US" altLang="zh-CN" sz="1705" dirty="0">
                <a:solidFill>
                  <a:schemeClr val="bg1"/>
                </a:solidFill>
                <a:latin typeface="微软雅黑" panose="020B0503020204020204" pitchFamily="34" charset="-122"/>
                <a:ea typeface="微软雅黑" panose="020B0503020204020204" pitchFamily="34" charset="-122"/>
              </a:rPr>
              <a:t>E</a:t>
            </a:r>
            <a:r>
              <a:rPr lang="zh-CN" altLang="en-US" sz="1705" dirty="0">
                <a:solidFill>
                  <a:schemeClr val="bg1"/>
                </a:solidFill>
                <a:latin typeface="微软雅黑" panose="020B0503020204020204" pitchFamily="34" charset="-122"/>
                <a:ea typeface="微软雅黑" panose="020B0503020204020204" pitchFamily="34" charset="-122"/>
              </a:rPr>
              <a:t>TC中心核心数据库系统的架构，新增服务器、交换机、存储等硬件设备。</a:t>
            </a:r>
            <a:endParaRPr lang="zh-CN" altLang="en-US" sz="1705" dirty="0">
              <a:solidFill>
                <a:schemeClr val="bg1"/>
              </a:solidFill>
              <a:latin typeface="微软雅黑" panose="020B0503020204020204" pitchFamily="34" charset="-122"/>
              <a:ea typeface="微软雅黑" panose="020B0503020204020204" pitchFamily="34" charset="-122"/>
            </a:endParaRPr>
          </a:p>
          <a:p>
            <a:pPr>
              <a:lnSpc>
                <a:spcPct val="150000"/>
              </a:lnSpc>
            </a:pPr>
            <a:r>
              <a:rPr lang="zh-CN" altLang="en-US" sz="1705" dirty="0" smtClean="0">
                <a:solidFill>
                  <a:schemeClr val="bg1"/>
                </a:solidFill>
                <a:latin typeface="微软雅黑" panose="020B0503020204020204" pitchFamily="34" charset="-122"/>
                <a:ea typeface="微软雅黑" panose="020B0503020204020204" pitchFamily="34" charset="-122"/>
              </a:rPr>
              <a:t>（</a:t>
            </a:r>
            <a:r>
              <a:rPr lang="en-US" altLang="zh-CN" sz="1705" dirty="0" smtClean="0">
                <a:solidFill>
                  <a:schemeClr val="bg1"/>
                </a:solidFill>
                <a:latin typeface="微软雅黑" panose="020B0503020204020204" pitchFamily="34" charset="-122"/>
                <a:ea typeface="微软雅黑" panose="020B0503020204020204" pitchFamily="34" charset="-122"/>
              </a:rPr>
              <a:t>2</a:t>
            </a:r>
            <a:r>
              <a:rPr lang="zh-CN" altLang="en-US" sz="1705" dirty="0" smtClean="0">
                <a:solidFill>
                  <a:schemeClr val="bg1"/>
                </a:solidFill>
                <a:latin typeface="微软雅黑" panose="020B0503020204020204" pitchFamily="34" charset="-122"/>
                <a:ea typeface="微软雅黑" panose="020B0503020204020204" pitchFamily="34" charset="-122"/>
              </a:rPr>
              <a:t>）</a:t>
            </a:r>
            <a:r>
              <a:rPr lang="zh-CN" altLang="zh-CN" sz="1705" dirty="0">
                <a:solidFill>
                  <a:schemeClr val="bg1"/>
                </a:solidFill>
                <a:latin typeface="微软雅黑" panose="020B0503020204020204" pitchFamily="34" charset="-122"/>
                <a:ea typeface="微软雅黑" panose="020B0503020204020204" pitchFamily="34" charset="-122"/>
              </a:rPr>
              <a:t>软件升级</a:t>
            </a:r>
            <a:r>
              <a:rPr lang="zh-CN" altLang="zh-CN" sz="1705" dirty="0" smtClean="0">
                <a:solidFill>
                  <a:schemeClr val="bg1"/>
                </a:solidFill>
                <a:latin typeface="微软雅黑" panose="020B0503020204020204" pitchFamily="34" charset="-122"/>
                <a:ea typeface="微软雅黑" panose="020B0503020204020204" pitchFamily="34" charset="-122"/>
              </a:rPr>
              <a:t>改造</a:t>
            </a:r>
            <a:endParaRPr lang="zh-CN" altLang="en-US" sz="1705" dirty="0" smtClean="0">
              <a:solidFill>
                <a:schemeClr val="bg1"/>
              </a:solidFill>
              <a:latin typeface="微软雅黑" panose="020B0503020204020204" pitchFamily="34" charset="-122"/>
              <a:ea typeface="微软雅黑" panose="020B0503020204020204" pitchFamily="34" charset="-122"/>
            </a:endParaRPr>
          </a:p>
          <a:p>
            <a:pPr>
              <a:lnSpc>
                <a:spcPct val="150000"/>
              </a:lnSpc>
            </a:pPr>
            <a:r>
              <a:rPr lang="en-US" altLang="zh-CN" sz="1705" dirty="0" smtClean="0">
                <a:solidFill>
                  <a:schemeClr val="bg1"/>
                </a:solidFill>
                <a:latin typeface="微软雅黑" panose="020B0503020204020204" pitchFamily="34" charset="-122"/>
                <a:ea typeface="微软雅黑" panose="020B0503020204020204" pitchFamily="34" charset="-122"/>
              </a:rPr>
              <a:t>       为了适应ETC发行业务量及用户群体的爆发性增长，更方便快捷的拓展ETC用户群体，对现有ETC客服发行系统进行功能升级及新模块开发，完成ETC核心数据库结构调整、APP系统升级改造、ETC跨省清分结算系统升级、国产密钥系统迁移</a:t>
            </a:r>
            <a:r>
              <a:rPr lang="en-US" altLang="zh-CN" sz="1705" dirty="0" smtClean="0">
                <a:solidFill>
                  <a:schemeClr val="bg1"/>
                </a:solidFill>
                <a:latin typeface="微软雅黑" panose="020B0503020204020204" pitchFamily="34" charset="-122"/>
                <a:ea typeface="微软雅黑" panose="020B0503020204020204" pitchFamily="34" charset="-122"/>
                <a:sym typeface="+mn-ea"/>
              </a:rPr>
              <a:t>、</a:t>
            </a:r>
            <a:r>
              <a:rPr lang="en-US" altLang="zh-CN" sz="1705" dirty="0" smtClean="0">
                <a:solidFill>
                  <a:schemeClr val="bg1"/>
                </a:solidFill>
                <a:latin typeface="微软雅黑" panose="020B0503020204020204" pitchFamily="34" charset="-122"/>
                <a:ea typeface="微软雅黑" panose="020B0503020204020204" pitchFamily="34" charset="-122"/>
              </a:rPr>
              <a:t>开发记账卡绑定银行卡发行系统、消费数据分拣系统、ETC客户电子档案管理系统、ETC稽查及征信系统、发行认证和监管平台接入系统、智能语音呼叫系统</a:t>
            </a:r>
            <a:r>
              <a:rPr lang="en-US" altLang="zh-CN" sz="1705" dirty="0" smtClean="0">
                <a:solidFill>
                  <a:schemeClr val="bg1"/>
                </a:solidFill>
                <a:latin typeface="微软雅黑" panose="020B0503020204020204" pitchFamily="34" charset="-122"/>
                <a:ea typeface="微软雅黑" panose="020B0503020204020204" pitchFamily="34" charset="-122"/>
                <a:sym typeface="+mn-ea"/>
              </a:rPr>
              <a:t>、</a:t>
            </a:r>
            <a:r>
              <a:rPr lang="en-US" altLang="zh-CN" sz="1705" dirty="0" smtClean="0">
                <a:solidFill>
                  <a:schemeClr val="bg1"/>
                </a:solidFill>
                <a:latin typeface="微软雅黑" panose="020B0503020204020204" pitchFamily="34" charset="-122"/>
                <a:ea typeface="微软雅黑" panose="020B0503020204020204" pitchFamily="34" charset="-122"/>
              </a:rPr>
              <a:t>完成用户数据脱敏等软件系统内容。</a:t>
            </a:r>
            <a:endParaRPr lang="en-US" altLang="zh-CN" sz="1705" dirty="0" smtClean="0">
              <a:solidFill>
                <a:schemeClr val="bg1"/>
              </a:solidFill>
              <a:latin typeface="微软雅黑" panose="020B0503020204020204" pitchFamily="34" charset="-122"/>
              <a:ea typeface="微软雅黑" panose="020B0503020204020204" pitchFamily="34" charset="-122"/>
            </a:endParaRPr>
          </a:p>
          <a:p>
            <a:pPr>
              <a:lnSpc>
                <a:spcPct val="150000"/>
              </a:lnSpc>
            </a:pPr>
            <a:endParaRPr lang="zh-CN" altLang="zh-CN" sz="1705"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组合 11"/>
          <p:cNvGrpSpPr/>
          <p:nvPr/>
        </p:nvGrpSpPr>
        <p:grpSpPr>
          <a:xfrm>
            <a:off x="0" y="201940"/>
            <a:ext cx="3657583" cy="500380"/>
            <a:chOff x="0" y="220990"/>
            <a:chExt cx="3857607" cy="527745"/>
          </a:xfrm>
        </p:grpSpPr>
        <p:sp>
          <p:nvSpPr>
            <p:cNvPr id="11" name="燕尾形 2"/>
            <p:cNvSpPr/>
            <p:nvPr/>
          </p:nvSpPr>
          <p:spPr>
            <a:xfrm>
              <a:off x="335059" y="294640"/>
              <a:ext cx="302371" cy="375920"/>
            </a:xfrm>
            <a:prstGeom prst="chevron">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05">
                <a:solidFill>
                  <a:schemeClr val="tx1"/>
                </a:solidFill>
                <a:latin typeface="逐浪细阁体" panose="03000509000000000000" pitchFamily="65" charset="-122"/>
                <a:ea typeface="微软雅黑 Light" panose="020B0502040204020203" charset="-122"/>
                <a:sym typeface="逐浪细阁体" panose="03000509000000000000" pitchFamily="65" charset="-122"/>
              </a:endParaRPr>
            </a:p>
          </p:txBody>
        </p:sp>
        <p:sp>
          <p:nvSpPr>
            <p:cNvPr id="12" name="燕尾形 3"/>
            <p:cNvSpPr/>
            <p:nvPr/>
          </p:nvSpPr>
          <p:spPr>
            <a:xfrm>
              <a:off x="578181" y="294640"/>
              <a:ext cx="302371" cy="375920"/>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05">
                <a:solidFill>
                  <a:schemeClr val="tx1"/>
                </a:solidFill>
                <a:latin typeface="逐浪细阁体" panose="03000509000000000000" pitchFamily="65" charset="-122"/>
                <a:ea typeface="微软雅黑 Light" panose="020B0502040204020203" charset="-122"/>
                <a:sym typeface="逐浪细阁体" panose="03000509000000000000" pitchFamily="65" charset="-122"/>
              </a:endParaRPr>
            </a:p>
          </p:txBody>
        </p:sp>
        <p:sp>
          <p:nvSpPr>
            <p:cNvPr id="18" name="五边形 4"/>
            <p:cNvSpPr/>
            <p:nvPr/>
          </p:nvSpPr>
          <p:spPr>
            <a:xfrm>
              <a:off x="0" y="294640"/>
              <a:ext cx="416781" cy="375920"/>
            </a:xfrm>
            <a:prstGeom prst="homePlat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05">
                <a:latin typeface="逐浪细阁体" panose="03000509000000000000" pitchFamily="65" charset="-122"/>
                <a:ea typeface="微软雅黑 Light" panose="020B0502040204020203" charset="-122"/>
                <a:sym typeface="逐浪细阁体" panose="03000509000000000000" pitchFamily="65" charset="-122"/>
              </a:endParaRPr>
            </a:p>
          </p:txBody>
        </p:sp>
        <p:sp>
          <p:nvSpPr>
            <p:cNvPr id="19" name="文本框 15"/>
            <p:cNvSpPr txBox="1"/>
            <p:nvPr/>
          </p:nvSpPr>
          <p:spPr>
            <a:xfrm>
              <a:off x="972489" y="220990"/>
              <a:ext cx="2885118" cy="527745"/>
            </a:xfrm>
            <a:prstGeom prst="rect">
              <a:avLst/>
            </a:prstGeom>
            <a:noFill/>
          </p:spPr>
          <p:txBody>
            <a:bodyPr wrap="square" rtlCol="0">
              <a:spAutoFit/>
            </a:bodyPr>
            <a:lstStyle/>
            <a:p>
              <a:r>
                <a:rPr lang="zh-CN" altLang="en-US" sz="2655" dirty="0">
                  <a:solidFill>
                    <a:schemeClr val="tx1">
                      <a:lumMod val="65000"/>
                      <a:lumOff val="3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逐浪细阁体" panose="03000509000000000000" pitchFamily="65" charset="-122"/>
                </a:rPr>
                <a:t>总体技术方案</a:t>
              </a:r>
              <a:endParaRPr lang="zh-CN" altLang="en-US" sz="2655" dirty="0">
                <a:solidFill>
                  <a:schemeClr val="tx1">
                    <a:lumMod val="65000"/>
                    <a:lumOff val="3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逐浪细阁体" panose="03000509000000000000" pitchFamily="65" charset="-122"/>
              </a:endParaRPr>
            </a:p>
          </p:txBody>
        </p:sp>
      </p:grpSp>
      <p:sp>
        <p:nvSpPr>
          <p:cNvPr id="13" name="Content Placeholder 2"/>
          <p:cNvSpPr txBox="1"/>
          <p:nvPr/>
        </p:nvSpPr>
        <p:spPr>
          <a:xfrm>
            <a:off x="361938" y="902854"/>
            <a:ext cx="4709948" cy="614468"/>
          </a:xfrm>
          <a:prstGeom prst="rect">
            <a:avLst/>
          </a:prstGeom>
        </p:spPr>
        <p:txBody>
          <a:bodyPr vert="horz" lIns="91434" tIns="45717" rIns="91434" bIns="45717" rtlCol="0" anchor="t">
            <a:no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just">
              <a:lnSpc>
                <a:spcPct val="150000"/>
              </a:lnSpc>
              <a:spcBef>
                <a:spcPts val="0"/>
              </a:spcBef>
              <a:spcAft>
                <a:spcPts val="0"/>
              </a:spcAft>
            </a:pPr>
            <a:r>
              <a:rPr lang="en-US" altLang="zh-CN" sz="2275" b="1" dirty="0" smtClean="0">
                <a:solidFill>
                  <a:schemeClr val="tx1">
                    <a:lumMod val="75000"/>
                    <a:lumOff val="2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 </a:t>
            </a:r>
            <a:r>
              <a:rPr lang="zh-CN" altLang="en-US" sz="2275" b="1" dirty="0">
                <a:solidFill>
                  <a:schemeClr val="tx1">
                    <a:lumMod val="75000"/>
                    <a:lumOff val="2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国密系统改造</a:t>
            </a:r>
            <a:endParaRPr lang="zh-CN" altLang="en-US" sz="2275" b="1" dirty="0">
              <a:solidFill>
                <a:schemeClr val="tx1">
                  <a:lumMod val="75000"/>
                  <a:lumOff val="2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endParaRPr>
          </a:p>
        </p:txBody>
      </p:sp>
      <p:sp>
        <p:nvSpPr>
          <p:cNvPr id="2" name="Rectangle 2"/>
          <p:cNvSpPr>
            <a:spLocks noChangeArrowheads="1"/>
          </p:cNvSpPr>
          <p:nvPr/>
        </p:nvSpPr>
        <p:spPr bwMode="auto">
          <a:xfrm>
            <a:off x="0" y="-174437"/>
            <a:ext cx="299720" cy="349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86698" tIns="43349" rIns="86698" bIns="43349" numCol="1" anchor="ctr" anchorCtr="0" compatLnSpc="1">
            <a:spAutoFit/>
          </a:bodyPr>
          <a:lstStyle/>
          <a:p>
            <a:endParaRPr lang="zh-CN" altLang="en-US" sz="1705"/>
          </a:p>
        </p:txBody>
      </p:sp>
      <p:sp>
        <p:nvSpPr>
          <p:cNvPr id="5" name="Rectangle 4"/>
          <p:cNvSpPr>
            <a:spLocks noChangeArrowheads="1"/>
          </p:cNvSpPr>
          <p:nvPr/>
        </p:nvSpPr>
        <p:spPr bwMode="auto">
          <a:xfrm>
            <a:off x="0" y="42310"/>
            <a:ext cx="299720" cy="349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86698" tIns="43349" rIns="86698" bIns="43349" numCol="1" anchor="ctr" anchorCtr="0" compatLnSpc="1">
            <a:spAutoFit/>
          </a:bodyPr>
          <a:lstStyle/>
          <a:p>
            <a:endParaRPr lang="zh-CN" altLang="en-US" sz="1705"/>
          </a:p>
        </p:txBody>
      </p:sp>
      <p:grpSp>
        <p:nvGrpSpPr>
          <p:cNvPr id="16" name="组合 15"/>
          <p:cNvGrpSpPr/>
          <p:nvPr/>
        </p:nvGrpSpPr>
        <p:grpSpPr>
          <a:xfrm>
            <a:off x="0" y="2404886"/>
            <a:ext cx="2622689" cy="709465"/>
            <a:chOff x="0" y="1904613"/>
            <a:chExt cx="2766117" cy="748264"/>
          </a:xfrm>
          <a:solidFill>
            <a:schemeClr val="tx1">
              <a:lumMod val="75000"/>
              <a:lumOff val="25000"/>
            </a:schemeClr>
          </a:solidFill>
          <a:effectLst/>
        </p:grpSpPr>
        <p:sp>
          <p:nvSpPr>
            <p:cNvPr id="17" name="矩形 16"/>
            <p:cNvSpPr/>
            <p:nvPr/>
          </p:nvSpPr>
          <p:spPr>
            <a:xfrm>
              <a:off x="0" y="2219627"/>
              <a:ext cx="2223663" cy="100554"/>
            </a:xfrm>
            <a:prstGeom prst="rect">
              <a:avLst/>
            </a:prstGeom>
            <a:grp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sz="2370"/>
            </a:p>
          </p:txBody>
        </p:sp>
        <p:sp>
          <p:nvSpPr>
            <p:cNvPr id="20" name="椭圆 19"/>
            <p:cNvSpPr/>
            <p:nvPr/>
          </p:nvSpPr>
          <p:spPr>
            <a:xfrm>
              <a:off x="2017853" y="1904613"/>
              <a:ext cx="748264" cy="748264"/>
            </a:xfrm>
            <a:prstGeom prst="ellipse">
              <a:avLst/>
            </a:prstGeom>
            <a:grp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370" dirty="0"/>
                <a:t>01</a:t>
              </a:r>
              <a:endParaRPr lang="zh-CN" altLang="en-US" sz="2370" dirty="0"/>
            </a:p>
          </p:txBody>
        </p:sp>
      </p:grpSp>
      <p:grpSp>
        <p:nvGrpSpPr>
          <p:cNvPr id="21" name="组合 20"/>
          <p:cNvGrpSpPr/>
          <p:nvPr/>
        </p:nvGrpSpPr>
        <p:grpSpPr>
          <a:xfrm>
            <a:off x="0" y="3251634"/>
            <a:ext cx="2622689" cy="709465"/>
            <a:chOff x="0" y="2899300"/>
            <a:chExt cx="2766117" cy="748264"/>
          </a:xfrm>
          <a:solidFill>
            <a:schemeClr val="accent1">
              <a:lumMod val="75000"/>
            </a:schemeClr>
          </a:solidFill>
          <a:effectLst/>
        </p:grpSpPr>
        <p:sp>
          <p:nvSpPr>
            <p:cNvPr id="22" name="矩形 21"/>
            <p:cNvSpPr/>
            <p:nvPr/>
          </p:nvSpPr>
          <p:spPr>
            <a:xfrm>
              <a:off x="0" y="3218434"/>
              <a:ext cx="2223663" cy="100554"/>
            </a:xfrm>
            <a:prstGeom prst="rect">
              <a:avLst/>
            </a:prstGeom>
            <a:grp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sz="2370"/>
            </a:p>
          </p:txBody>
        </p:sp>
        <p:sp>
          <p:nvSpPr>
            <p:cNvPr id="23" name="椭圆 22"/>
            <p:cNvSpPr/>
            <p:nvPr/>
          </p:nvSpPr>
          <p:spPr>
            <a:xfrm>
              <a:off x="2017853" y="2899300"/>
              <a:ext cx="748264" cy="748264"/>
            </a:xfrm>
            <a:prstGeom prst="ellipse">
              <a:avLst/>
            </a:prstGeom>
            <a:grp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370" dirty="0"/>
                <a:t>02</a:t>
              </a:r>
              <a:endParaRPr lang="zh-CN" altLang="en-US" sz="2370" dirty="0"/>
            </a:p>
          </p:txBody>
        </p:sp>
      </p:grpSp>
      <p:grpSp>
        <p:nvGrpSpPr>
          <p:cNvPr id="24" name="组合 23"/>
          <p:cNvGrpSpPr/>
          <p:nvPr/>
        </p:nvGrpSpPr>
        <p:grpSpPr>
          <a:xfrm>
            <a:off x="0" y="4098381"/>
            <a:ext cx="2622689" cy="709465"/>
            <a:chOff x="0" y="3866354"/>
            <a:chExt cx="2766117" cy="748264"/>
          </a:xfrm>
          <a:solidFill>
            <a:schemeClr val="tx1">
              <a:lumMod val="75000"/>
              <a:lumOff val="25000"/>
            </a:schemeClr>
          </a:solidFill>
          <a:effectLst/>
        </p:grpSpPr>
        <p:sp>
          <p:nvSpPr>
            <p:cNvPr id="25" name="矩形 24"/>
            <p:cNvSpPr/>
            <p:nvPr/>
          </p:nvSpPr>
          <p:spPr>
            <a:xfrm>
              <a:off x="0" y="4189608"/>
              <a:ext cx="2223663" cy="100554"/>
            </a:xfrm>
            <a:prstGeom prst="rect">
              <a:avLst/>
            </a:prstGeom>
            <a:grp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sz="2370"/>
            </a:p>
          </p:txBody>
        </p:sp>
        <p:sp>
          <p:nvSpPr>
            <p:cNvPr id="26" name="椭圆 25"/>
            <p:cNvSpPr/>
            <p:nvPr/>
          </p:nvSpPr>
          <p:spPr>
            <a:xfrm>
              <a:off x="2017853" y="3866354"/>
              <a:ext cx="748264" cy="748264"/>
            </a:xfrm>
            <a:prstGeom prst="ellipse">
              <a:avLst/>
            </a:prstGeom>
            <a:grp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370" dirty="0"/>
                <a:t>03</a:t>
              </a:r>
              <a:endParaRPr lang="zh-CN" altLang="en-US" sz="2370" dirty="0"/>
            </a:p>
          </p:txBody>
        </p:sp>
      </p:grpSp>
      <p:grpSp>
        <p:nvGrpSpPr>
          <p:cNvPr id="27" name="组合 26"/>
          <p:cNvGrpSpPr/>
          <p:nvPr/>
        </p:nvGrpSpPr>
        <p:grpSpPr>
          <a:xfrm>
            <a:off x="0" y="4945129"/>
            <a:ext cx="2622689" cy="709465"/>
            <a:chOff x="0" y="4872878"/>
            <a:chExt cx="2766117" cy="748264"/>
          </a:xfrm>
          <a:solidFill>
            <a:schemeClr val="accent1">
              <a:lumMod val="75000"/>
            </a:schemeClr>
          </a:solidFill>
          <a:effectLst/>
        </p:grpSpPr>
        <p:sp>
          <p:nvSpPr>
            <p:cNvPr id="28" name="矩形 27"/>
            <p:cNvSpPr/>
            <p:nvPr/>
          </p:nvSpPr>
          <p:spPr>
            <a:xfrm>
              <a:off x="0" y="5200252"/>
              <a:ext cx="2223663" cy="100554"/>
            </a:xfrm>
            <a:prstGeom prst="rect">
              <a:avLst/>
            </a:prstGeom>
            <a:grp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sz="2370"/>
            </a:p>
          </p:txBody>
        </p:sp>
        <p:sp>
          <p:nvSpPr>
            <p:cNvPr id="29" name="椭圆 28"/>
            <p:cNvSpPr/>
            <p:nvPr/>
          </p:nvSpPr>
          <p:spPr>
            <a:xfrm>
              <a:off x="2017853" y="4872878"/>
              <a:ext cx="748264" cy="748264"/>
            </a:xfrm>
            <a:prstGeom prst="ellipse">
              <a:avLst/>
            </a:prstGeom>
            <a:grp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370" dirty="0"/>
                <a:t>04</a:t>
              </a:r>
              <a:endParaRPr lang="zh-CN" altLang="en-US" sz="2370" dirty="0"/>
            </a:p>
          </p:txBody>
        </p:sp>
      </p:grpSp>
      <p:grpSp>
        <p:nvGrpSpPr>
          <p:cNvPr id="30" name="组合 29"/>
          <p:cNvGrpSpPr/>
          <p:nvPr/>
        </p:nvGrpSpPr>
        <p:grpSpPr>
          <a:xfrm>
            <a:off x="0" y="5791876"/>
            <a:ext cx="2622689" cy="709465"/>
            <a:chOff x="0" y="4872878"/>
            <a:chExt cx="2766117" cy="748264"/>
          </a:xfrm>
          <a:solidFill>
            <a:schemeClr val="tx1">
              <a:lumMod val="75000"/>
              <a:lumOff val="25000"/>
            </a:schemeClr>
          </a:solidFill>
          <a:effectLst/>
        </p:grpSpPr>
        <p:sp>
          <p:nvSpPr>
            <p:cNvPr id="31" name="矩形 30"/>
            <p:cNvSpPr/>
            <p:nvPr/>
          </p:nvSpPr>
          <p:spPr>
            <a:xfrm>
              <a:off x="0" y="5204372"/>
              <a:ext cx="2223663" cy="100554"/>
            </a:xfrm>
            <a:prstGeom prst="rect">
              <a:avLst/>
            </a:prstGeom>
            <a:grp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sz="2370"/>
            </a:p>
          </p:txBody>
        </p:sp>
        <p:sp>
          <p:nvSpPr>
            <p:cNvPr id="32" name="椭圆 31"/>
            <p:cNvSpPr/>
            <p:nvPr/>
          </p:nvSpPr>
          <p:spPr>
            <a:xfrm>
              <a:off x="2017853" y="4872878"/>
              <a:ext cx="748264" cy="748264"/>
            </a:xfrm>
            <a:prstGeom prst="ellipse">
              <a:avLst/>
            </a:prstGeom>
            <a:grp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370" dirty="0"/>
                <a:t>05</a:t>
              </a:r>
              <a:endParaRPr lang="zh-CN" altLang="en-US" sz="2370" dirty="0"/>
            </a:p>
          </p:txBody>
        </p:sp>
      </p:grpSp>
      <p:sp>
        <p:nvSpPr>
          <p:cNvPr id="33" name="矩形 32"/>
          <p:cNvSpPr/>
          <p:nvPr/>
        </p:nvSpPr>
        <p:spPr>
          <a:xfrm>
            <a:off x="691547" y="1653869"/>
            <a:ext cx="5847080" cy="441960"/>
          </a:xfrm>
          <a:prstGeom prst="rect">
            <a:avLst/>
          </a:prstGeom>
        </p:spPr>
        <p:txBody>
          <a:bodyPr wrap="none">
            <a:spAutoFit/>
          </a:bodyPr>
          <a:lstStyle/>
          <a:p>
            <a:r>
              <a:rPr lang="zh-CN" altLang="en-US" sz="2275" b="1" spc="-30" dirty="0">
                <a:solidFill>
                  <a:srgbClr val="C0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宋体" panose="02010600030101010101" pitchFamily="2" charset="-122"/>
              </a:rPr>
              <a:t>山西</a:t>
            </a:r>
            <a:r>
              <a:rPr lang="zh-CN" altLang="zh-CN" sz="2275" b="1" spc="-30" dirty="0">
                <a:solidFill>
                  <a:srgbClr val="C0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宋体" panose="02010600030101010101" pitchFamily="2" charset="-122"/>
              </a:rPr>
              <a:t>省ETC国密系统改造工程主要建设任务</a:t>
            </a:r>
            <a:r>
              <a:rPr lang="zh-CN" altLang="en-US" sz="2275" b="1" spc="-30" dirty="0">
                <a:solidFill>
                  <a:srgbClr val="C0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宋体" panose="02010600030101010101" pitchFamily="2" charset="-122"/>
              </a:rPr>
              <a:t>：</a:t>
            </a:r>
            <a:endParaRPr lang="zh-CN" altLang="en-US" sz="2275" b="1" dirty="0">
              <a:solidFill>
                <a:srgbClr val="C0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34" name="矩形 33"/>
          <p:cNvSpPr/>
          <p:nvPr/>
        </p:nvSpPr>
        <p:spPr>
          <a:xfrm>
            <a:off x="2750562" y="2541435"/>
            <a:ext cx="9144000" cy="441960"/>
          </a:xfrm>
          <a:prstGeom prst="rect">
            <a:avLst/>
          </a:prstGeom>
        </p:spPr>
        <p:txBody>
          <a:bodyPr wrap="square">
            <a:spAutoFit/>
          </a:bodyPr>
          <a:lstStyle/>
          <a:p>
            <a:r>
              <a:rPr lang="zh-CN" altLang="zh-CN" sz="2275" b="1" spc="-30" dirty="0" smtClean="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宋体" panose="02010600030101010101" pitchFamily="2" charset="-122"/>
              </a:rPr>
              <a:t>省级</a:t>
            </a:r>
            <a:r>
              <a:rPr lang="zh-CN" altLang="en-US" sz="2275" b="1" spc="-30" dirty="0" smtClean="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宋体" panose="02010600030101010101" pitchFamily="2" charset="-122"/>
              </a:rPr>
              <a:t>在线</a:t>
            </a:r>
            <a:r>
              <a:rPr lang="zh-CN" altLang="zh-CN" sz="2275" b="1" spc="-30" dirty="0" smtClean="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宋体" panose="02010600030101010101" pitchFamily="2" charset="-122"/>
              </a:rPr>
              <a:t>密钥管理系统</a:t>
            </a:r>
            <a:endParaRPr lang="zh-CN" altLang="en-US" sz="2275"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35" name="矩形 34"/>
          <p:cNvSpPr/>
          <p:nvPr/>
        </p:nvSpPr>
        <p:spPr>
          <a:xfrm>
            <a:off x="2750562" y="3366698"/>
            <a:ext cx="9144000" cy="441960"/>
          </a:xfrm>
          <a:prstGeom prst="rect">
            <a:avLst/>
          </a:prstGeom>
        </p:spPr>
        <p:txBody>
          <a:bodyPr wrap="square">
            <a:spAutoFit/>
          </a:bodyPr>
          <a:lstStyle/>
          <a:p>
            <a:r>
              <a:rPr lang="zh-CN" altLang="en-US" sz="2275" b="1" spc="-3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宋体" panose="02010600030101010101" pitchFamily="2" charset="-122"/>
              </a:rPr>
              <a:t>发行系统的改造</a:t>
            </a:r>
            <a:endParaRPr lang="zh-CN" altLang="en-US" sz="2275"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36" name="矩形 35"/>
          <p:cNvSpPr/>
          <p:nvPr/>
        </p:nvSpPr>
        <p:spPr>
          <a:xfrm>
            <a:off x="2750562" y="4219769"/>
            <a:ext cx="9144000" cy="441960"/>
          </a:xfrm>
          <a:prstGeom prst="rect">
            <a:avLst/>
          </a:prstGeom>
        </p:spPr>
        <p:txBody>
          <a:bodyPr wrap="square">
            <a:spAutoFit/>
          </a:bodyPr>
          <a:lstStyle/>
          <a:p>
            <a:r>
              <a:rPr lang="zh-CN" altLang="en-US" sz="2275" b="1" spc="-3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宋体" panose="02010600030101010101" pitchFamily="2" charset="-122"/>
              </a:rPr>
              <a:t>充值系统的改造</a:t>
            </a:r>
            <a:endParaRPr lang="zh-CN" altLang="en-US" sz="2275"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37" name="矩形 36"/>
          <p:cNvSpPr/>
          <p:nvPr/>
        </p:nvSpPr>
        <p:spPr>
          <a:xfrm>
            <a:off x="2750562" y="5067086"/>
            <a:ext cx="9144000" cy="441960"/>
          </a:xfrm>
          <a:prstGeom prst="rect">
            <a:avLst/>
          </a:prstGeom>
        </p:spPr>
        <p:txBody>
          <a:bodyPr wrap="square">
            <a:spAutoFit/>
          </a:bodyPr>
          <a:lstStyle/>
          <a:p>
            <a:r>
              <a:rPr lang="zh-CN" altLang="en-US" sz="2275" b="1" spc="-3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宋体" panose="02010600030101010101" pitchFamily="2" charset="-122"/>
              </a:rPr>
              <a:t>车道系统的改造</a:t>
            </a:r>
            <a:endParaRPr lang="zh-CN" altLang="en-US" sz="2275"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38" name="矩形 37"/>
          <p:cNvSpPr/>
          <p:nvPr/>
        </p:nvSpPr>
        <p:spPr>
          <a:xfrm>
            <a:off x="2750562" y="5921077"/>
            <a:ext cx="9144000" cy="441960"/>
          </a:xfrm>
          <a:prstGeom prst="rect">
            <a:avLst/>
          </a:prstGeom>
        </p:spPr>
        <p:txBody>
          <a:bodyPr wrap="square">
            <a:spAutoFit/>
          </a:bodyPr>
          <a:lstStyle/>
          <a:p>
            <a:r>
              <a:rPr lang="zh-CN" altLang="en-US" sz="2275" b="1" spc="-3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宋体" panose="02010600030101010101" pitchFamily="2" charset="-122"/>
              </a:rPr>
              <a:t>清分结算系统的改造</a:t>
            </a:r>
            <a:endParaRPr lang="zh-CN" altLang="en-US" sz="2275"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组合 11"/>
          <p:cNvGrpSpPr/>
          <p:nvPr/>
        </p:nvGrpSpPr>
        <p:grpSpPr>
          <a:xfrm>
            <a:off x="0" y="201940"/>
            <a:ext cx="3657583" cy="500380"/>
            <a:chOff x="0" y="220990"/>
            <a:chExt cx="3857607" cy="527745"/>
          </a:xfrm>
        </p:grpSpPr>
        <p:sp>
          <p:nvSpPr>
            <p:cNvPr id="11" name="燕尾形 2"/>
            <p:cNvSpPr/>
            <p:nvPr/>
          </p:nvSpPr>
          <p:spPr>
            <a:xfrm>
              <a:off x="335059" y="294640"/>
              <a:ext cx="302371" cy="375920"/>
            </a:xfrm>
            <a:prstGeom prst="chevron">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05">
                <a:solidFill>
                  <a:schemeClr val="tx1"/>
                </a:solidFill>
                <a:latin typeface="逐浪细阁体" panose="03000509000000000000" pitchFamily="65" charset="-122"/>
                <a:ea typeface="微软雅黑 Light" panose="020B0502040204020203" charset="-122"/>
                <a:sym typeface="逐浪细阁体" panose="03000509000000000000" pitchFamily="65" charset="-122"/>
              </a:endParaRPr>
            </a:p>
          </p:txBody>
        </p:sp>
        <p:sp>
          <p:nvSpPr>
            <p:cNvPr id="12" name="燕尾形 3"/>
            <p:cNvSpPr/>
            <p:nvPr/>
          </p:nvSpPr>
          <p:spPr>
            <a:xfrm>
              <a:off x="578181" y="294640"/>
              <a:ext cx="302371" cy="375920"/>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05">
                <a:solidFill>
                  <a:schemeClr val="tx1"/>
                </a:solidFill>
                <a:latin typeface="逐浪细阁体" panose="03000509000000000000" pitchFamily="65" charset="-122"/>
                <a:ea typeface="微软雅黑 Light" panose="020B0502040204020203" charset="-122"/>
                <a:sym typeface="逐浪细阁体" panose="03000509000000000000" pitchFamily="65" charset="-122"/>
              </a:endParaRPr>
            </a:p>
          </p:txBody>
        </p:sp>
        <p:sp>
          <p:nvSpPr>
            <p:cNvPr id="18" name="五边形 4"/>
            <p:cNvSpPr/>
            <p:nvPr/>
          </p:nvSpPr>
          <p:spPr>
            <a:xfrm>
              <a:off x="0" y="294640"/>
              <a:ext cx="416781" cy="375920"/>
            </a:xfrm>
            <a:prstGeom prst="homePlat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05">
                <a:latin typeface="逐浪细阁体" panose="03000509000000000000" pitchFamily="65" charset="-122"/>
                <a:ea typeface="微软雅黑 Light" panose="020B0502040204020203" charset="-122"/>
                <a:sym typeface="逐浪细阁体" panose="03000509000000000000" pitchFamily="65" charset="-122"/>
              </a:endParaRPr>
            </a:p>
          </p:txBody>
        </p:sp>
        <p:sp>
          <p:nvSpPr>
            <p:cNvPr id="19" name="文本框 15"/>
            <p:cNvSpPr txBox="1"/>
            <p:nvPr/>
          </p:nvSpPr>
          <p:spPr>
            <a:xfrm>
              <a:off x="972489" y="220990"/>
              <a:ext cx="2885118" cy="527745"/>
            </a:xfrm>
            <a:prstGeom prst="rect">
              <a:avLst/>
            </a:prstGeom>
            <a:noFill/>
          </p:spPr>
          <p:txBody>
            <a:bodyPr wrap="square" rtlCol="0">
              <a:spAutoFit/>
            </a:bodyPr>
            <a:lstStyle/>
            <a:p>
              <a:r>
                <a:rPr lang="zh-CN" altLang="en-US" sz="2655" dirty="0">
                  <a:solidFill>
                    <a:schemeClr val="tx1">
                      <a:lumMod val="65000"/>
                      <a:lumOff val="3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逐浪细阁体" panose="03000509000000000000" pitchFamily="65" charset="-122"/>
                </a:rPr>
                <a:t>总体技术方案</a:t>
              </a:r>
              <a:endParaRPr lang="zh-CN" altLang="en-US" sz="2655" dirty="0">
                <a:solidFill>
                  <a:schemeClr val="tx1">
                    <a:lumMod val="65000"/>
                    <a:lumOff val="3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逐浪细阁体" panose="03000509000000000000" pitchFamily="65" charset="-122"/>
              </a:endParaRPr>
            </a:p>
          </p:txBody>
        </p:sp>
      </p:grpSp>
      <p:sp>
        <p:nvSpPr>
          <p:cNvPr id="13" name="Content Placeholder 2"/>
          <p:cNvSpPr txBox="1"/>
          <p:nvPr/>
        </p:nvSpPr>
        <p:spPr>
          <a:xfrm>
            <a:off x="361938" y="766304"/>
            <a:ext cx="4709948" cy="614468"/>
          </a:xfrm>
          <a:prstGeom prst="rect">
            <a:avLst/>
          </a:prstGeom>
        </p:spPr>
        <p:txBody>
          <a:bodyPr vert="horz" lIns="91434" tIns="45717" rIns="91434" bIns="45717" rtlCol="0" anchor="t">
            <a:no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just">
              <a:lnSpc>
                <a:spcPct val="150000"/>
              </a:lnSpc>
              <a:spcBef>
                <a:spcPts val="0"/>
              </a:spcBef>
              <a:spcAft>
                <a:spcPts val="0"/>
              </a:spcAft>
            </a:pPr>
            <a:r>
              <a:rPr lang="en-US" altLang="zh-CN" sz="2275" b="1" dirty="0" smtClean="0">
                <a:solidFill>
                  <a:schemeClr val="tx1">
                    <a:lumMod val="75000"/>
                    <a:lumOff val="2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 </a:t>
            </a:r>
            <a:r>
              <a:rPr lang="zh-CN" altLang="en-US" sz="2275" b="1" dirty="0">
                <a:solidFill>
                  <a:schemeClr val="tx1">
                    <a:lumMod val="75000"/>
                    <a:lumOff val="2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国密系统改造</a:t>
            </a:r>
            <a:endParaRPr lang="zh-CN" altLang="en-US" sz="2275" b="1" dirty="0">
              <a:solidFill>
                <a:schemeClr val="tx1">
                  <a:lumMod val="75000"/>
                  <a:lumOff val="2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endParaRPr>
          </a:p>
        </p:txBody>
      </p:sp>
      <p:sp>
        <p:nvSpPr>
          <p:cNvPr id="2" name="Rectangle 2"/>
          <p:cNvSpPr>
            <a:spLocks noChangeArrowheads="1"/>
          </p:cNvSpPr>
          <p:nvPr/>
        </p:nvSpPr>
        <p:spPr bwMode="auto">
          <a:xfrm>
            <a:off x="0" y="-174437"/>
            <a:ext cx="299720" cy="349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86698" tIns="43349" rIns="86698" bIns="43349" numCol="1" anchor="ctr" anchorCtr="0" compatLnSpc="1">
            <a:spAutoFit/>
          </a:bodyPr>
          <a:lstStyle/>
          <a:p>
            <a:endParaRPr lang="zh-CN" altLang="en-US" sz="1705"/>
          </a:p>
        </p:txBody>
      </p:sp>
      <p:sp>
        <p:nvSpPr>
          <p:cNvPr id="5" name="Rectangle 4"/>
          <p:cNvSpPr>
            <a:spLocks noChangeArrowheads="1"/>
          </p:cNvSpPr>
          <p:nvPr/>
        </p:nvSpPr>
        <p:spPr bwMode="auto">
          <a:xfrm>
            <a:off x="0" y="42310"/>
            <a:ext cx="299720" cy="349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86698" tIns="43349" rIns="86698" bIns="43349" numCol="1" anchor="ctr" anchorCtr="0" compatLnSpc="1">
            <a:spAutoFit/>
          </a:bodyPr>
          <a:lstStyle/>
          <a:p>
            <a:endParaRPr lang="zh-CN" altLang="en-US" sz="1705"/>
          </a:p>
        </p:txBody>
      </p:sp>
      <p:sp>
        <p:nvSpPr>
          <p:cNvPr id="37" name="矩形 36"/>
          <p:cNvSpPr/>
          <p:nvPr/>
        </p:nvSpPr>
        <p:spPr>
          <a:xfrm>
            <a:off x="0" y="1790154"/>
            <a:ext cx="12191398" cy="4915535"/>
          </a:xfrm>
          <a:prstGeom prst="rect">
            <a:avLst/>
          </a:prstGeom>
          <a:solidFill>
            <a:srgbClr val="0070C0"/>
          </a:solidFill>
        </p:spPr>
        <p:txBody>
          <a:bodyPr wrap="square">
            <a:spAutoFit/>
          </a:bodyPr>
          <a:lstStyle/>
          <a:p>
            <a:pPr indent="457200">
              <a:lnSpc>
                <a:spcPct val="150000"/>
              </a:lnSpc>
              <a:tabLst>
                <a:tab pos="664845" algn="l"/>
              </a:tabLst>
              <a:defRPr/>
            </a:pPr>
            <a:r>
              <a:rPr lang="en-US" altLang="zh-CN" sz="1895" b="1" kern="100" dirty="0">
                <a:solidFill>
                  <a:schemeClr val="bg1"/>
                </a:solidFill>
                <a:latin typeface="微软雅黑" panose="020B0503020204020204" pitchFamily="34" charset="-122"/>
                <a:ea typeface="微软雅黑" panose="020B0503020204020204" pitchFamily="34" charset="-122"/>
                <a:sym typeface="+mn-ea"/>
              </a:rPr>
              <a:t> ETC</a:t>
            </a:r>
            <a:r>
              <a:rPr lang="zh-CN" altLang="en-US" sz="1895" b="1" kern="100" dirty="0">
                <a:solidFill>
                  <a:schemeClr val="bg1"/>
                </a:solidFill>
                <a:latin typeface="微软雅黑" panose="020B0503020204020204" pitchFamily="34" charset="-122"/>
                <a:ea typeface="微软雅黑" panose="020B0503020204020204" pitchFamily="34" charset="-122"/>
                <a:sym typeface="+mn-ea"/>
              </a:rPr>
              <a:t>国密算法迁移采用“卡片车道实现兼容，同步改造”的方案：</a:t>
            </a:r>
            <a:endParaRPr lang="zh-CN" altLang="en-US" sz="1895" b="1" kern="100" dirty="0">
              <a:solidFill>
                <a:schemeClr val="bg1"/>
              </a:solidFill>
              <a:latin typeface="微软雅黑" panose="020B0503020204020204" pitchFamily="34" charset="-122"/>
              <a:ea typeface="微软雅黑" panose="020B0503020204020204" pitchFamily="34" charset="-122"/>
              <a:sym typeface="+mn-ea"/>
            </a:endParaRPr>
          </a:p>
          <a:p>
            <a:pPr indent="457200">
              <a:lnSpc>
                <a:spcPct val="150000"/>
              </a:lnSpc>
              <a:tabLst>
                <a:tab pos="664845" algn="l"/>
              </a:tabLst>
              <a:defRPr/>
            </a:pPr>
            <a:r>
              <a:rPr lang="zh-CN" altLang="en-US" sz="1895" kern="100" dirty="0">
                <a:solidFill>
                  <a:schemeClr val="bg1"/>
                </a:solidFill>
                <a:latin typeface="微软雅黑" panose="020B0503020204020204" pitchFamily="34" charset="-122"/>
                <a:ea typeface="微软雅黑" panose="020B0503020204020204" pitchFamily="34" charset="-122"/>
                <a:sym typeface="+mn-ea"/>
              </a:rPr>
              <a:t>（</a:t>
            </a:r>
            <a:r>
              <a:rPr lang="en-US" altLang="zh-CN" sz="1895" kern="100" dirty="0">
                <a:solidFill>
                  <a:schemeClr val="bg1"/>
                </a:solidFill>
                <a:latin typeface="微软雅黑" panose="020B0503020204020204" pitchFamily="34" charset="-122"/>
                <a:ea typeface="微软雅黑" panose="020B0503020204020204" pitchFamily="34" charset="-122"/>
                <a:sym typeface="+mn-ea"/>
              </a:rPr>
              <a:t>1</a:t>
            </a:r>
            <a:r>
              <a:rPr lang="zh-CN" altLang="en-US" sz="1895" kern="100" dirty="0">
                <a:solidFill>
                  <a:schemeClr val="bg1"/>
                </a:solidFill>
                <a:latin typeface="微软雅黑" panose="020B0503020204020204" pitchFamily="34" charset="-122"/>
                <a:ea typeface="微软雅黑" panose="020B0503020204020204" pitchFamily="34" charset="-122"/>
                <a:sym typeface="+mn-ea"/>
              </a:rPr>
              <a:t>）改造省级密钥管理系统、新建省级在线密钥管理系统、改造发行充值系统和清分结算系统，发行同时支持</a:t>
            </a:r>
            <a:r>
              <a:rPr lang="en-US" altLang="zh-CN" sz="1895" kern="100" dirty="0">
                <a:solidFill>
                  <a:schemeClr val="bg1"/>
                </a:solidFill>
                <a:latin typeface="微软雅黑" panose="020B0503020204020204" pitchFamily="34" charset="-122"/>
                <a:ea typeface="微软雅黑" panose="020B0503020204020204" pitchFamily="34" charset="-122"/>
                <a:sym typeface="+mn-ea"/>
              </a:rPr>
              <a:t>3DES/SM4</a:t>
            </a:r>
            <a:r>
              <a:rPr lang="zh-CN" altLang="en-US" sz="1895" kern="100" dirty="0">
                <a:solidFill>
                  <a:schemeClr val="bg1"/>
                </a:solidFill>
                <a:latin typeface="微软雅黑" panose="020B0503020204020204" pitchFamily="34" charset="-122"/>
                <a:ea typeface="微软雅黑" panose="020B0503020204020204" pitchFamily="34" charset="-122"/>
                <a:sym typeface="+mn-ea"/>
              </a:rPr>
              <a:t>算法的兼容卡（包括</a:t>
            </a:r>
            <a:r>
              <a:rPr lang="en-US" altLang="zh-CN" sz="1895" kern="100" dirty="0">
                <a:solidFill>
                  <a:schemeClr val="bg1"/>
                </a:solidFill>
                <a:latin typeface="微软雅黑" panose="020B0503020204020204" pitchFamily="34" charset="-122"/>
                <a:ea typeface="微软雅黑" panose="020B0503020204020204" pitchFamily="34" charset="-122"/>
                <a:sym typeface="+mn-ea"/>
              </a:rPr>
              <a:t>OBU</a:t>
            </a:r>
            <a:r>
              <a:rPr lang="zh-CN" altLang="en-US" sz="1895" kern="100" dirty="0">
                <a:solidFill>
                  <a:schemeClr val="bg1"/>
                </a:solidFill>
                <a:latin typeface="微软雅黑" panose="020B0503020204020204" pitchFamily="34" charset="-122"/>
                <a:ea typeface="微软雅黑" panose="020B0503020204020204" pitchFamily="34" charset="-122"/>
                <a:sym typeface="+mn-ea"/>
              </a:rPr>
              <a:t>和</a:t>
            </a:r>
            <a:r>
              <a:rPr lang="en-US" altLang="zh-CN" sz="1895" kern="100" dirty="0">
                <a:solidFill>
                  <a:schemeClr val="bg1"/>
                </a:solidFill>
                <a:latin typeface="微软雅黑" panose="020B0503020204020204" pitchFamily="34" charset="-122"/>
                <a:ea typeface="微软雅黑" panose="020B0503020204020204" pitchFamily="34" charset="-122"/>
                <a:sym typeface="+mn-ea"/>
              </a:rPr>
              <a:t>CPU</a:t>
            </a:r>
            <a:r>
              <a:rPr lang="zh-CN" altLang="en-US" sz="1895" kern="100" dirty="0">
                <a:solidFill>
                  <a:schemeClr val="bg1"/>
                </a:solidFill>
                <a:latin typeface="微软雅黑" panose="020B0503020204020204" pitchFamily="34" charset="-122"/>
                <a:ea typeface="微软雅黑" panose="020B0503020204020204" pitchFamily="34" charset="-122"/>
                <a:sym typeface="+mn-ea"/>
              </a:rPr>
              <a:t>卡）；</a:t>
            </a:r>
            <a:endParaRPr lang="zh-CN" altLang="en-US" sz="1895" kern="100" dirty="0">
              <a:solidFill>
                <a:schemeClr val="bg1"/>
              </a:solidFill>
              <a:latin typeface="微软雅黑" panose="020B0503020204020204" pitchFamily="34" charset="-122"/>
              <a:ea typeface="微软雅黑" panose="020B0503020204020204" pitchFamily="34" charset="-122"/>
              <a:sym typeface="+mn-ea"/>
            </a:endParaRPr>
          </a:p>
          <a:p>
            <a:pPr indent="457200">
              <a:lnSpc>
                <a:spcPct val="150000"/>
              </a:lnSpc>
              <a:tabLst>
                <a:tab pos="664845" algn="l"/>
              </a:tabLst>
              <a:defRPr/>
            </a:pPr>
            <a:r>
              <a:rPr lang="zh-CN" altLang="en-US" sz="1895" kern="100" dirty="0">
                <a:solidFill>
                  <a:schemeClr val="bg1"/>
                </a:solidFill>
                <a:latin typeface="微软雅黑" panose="020B0503020204020204" pitchFamily="34" charset="-122"/>
                <a:ea typeface="微软雅黑" panose="020B0503020204020204" pitchFamily="34" charset="-122"/>
                <a:sym typeface="+mn-ea"/>
              </a:rPr>
              <a:t>（</a:t>
            </a:r>
            <a:r>
              <a:rPr lang="en-US" altLang="zh-CN" sz="1895" kern="100" dirty="0">
                <a:solidFill>
                  <a:schemeClr val="bg1"/>
                </a:solidFill>
                <a:latin typeface="微软雅黑" panose="020B0503020204020204" pitchFamily="34" charset="-122"/>
                <a:ea typeface="微软雅黑" panose="020B0503020204020204" pitchFamily="34" charset="-122"/>
                <a:sym typeface="+mn-ea"/>
              </a:rPr>
              <a:t>2</a:t>
            </a:r>
            <a:r>
              <a:rPr lang="zh-CN" altLang="en-US" sz="1895" kern="100" dirty="0">
                <a:solidFill>
                  <a:schemeClr val="bg1"/>
                </a:solidFill>
                <a:latin typeface="微软雅黑" panose="020B0503020204020204" pitchFamily="34" charset="-122"/>
                <a:ea typeface="微软雅黑" panose="020B0503020204020204" pitchFamily="34" charset="-122"/>
                <a:sym typeface="+mn-ea"/>
              </a:rPr>
              <a:t>）分期分批逐步进行车道改造，发行同时支持</a:t>
            </a:r>
            <a:r>
              <a:rPr lang="en-US" altLang="zh-CN" sz="1895" kern="100" dirty="0">
                <a:solidFill>
                  <a:schemeClr val="bg1"/>
                </a:solidFill>
                <a:latin typeface="微软雅黑" panose="020B0503020204020204" pitchFamily="34" charset="-122"/>
                <a:ea typeface="微软雅黑" panose="020B0503020204020204" pitchFamily="34" charset="-122"/>
                <a:sym typeface="+mn-ea"/>
              </a:rPr>
              <a:t>3DES/SM4</a:t>
            </a:r>
            <a:r>
              <a:rPr lang="zh-CN" altLang="en-US" sz="1895" kern="100" dirty="0">
                <a:solidFill>
                  <a:schemeClr val="bg1"/>
                </a:solidFill>
                <a:latin typeface="微软雅黑" panose="020B0503020204020204" pitchFamily="34" charset="-122"/>
                <a:ea typeface="微软雅黑" panose="020B0503020204020204" pitchFamily="34" charset="-122"/>
                <a:sym typeface="+mn-ea"/>
              </a:rPr>
              <a:t>算法的</a:t>
            </a:r>
            <a:r>
              <a:rPr lang="en-US" altLang="zh-CN" sz="1895" kern="100" dirty="0">
                <a:solidFill>
                  <a:schemeClr val="bg1"/>
                </a:solidFill>
                <a:latin typeface="微软雅黑" panose="020B0503020204020204" pitchFamily="34" charset="-122"/>
                <a:ea typeface="微软雅黑" panose="020B0503020204020204" pitchFamily="34" charset="-122"/>
                <a:sym typeface="+mn-ea"/>
              </a:rPr>
              <a:t>PSAM</a:t>
            </a:r>
            <a:r>
              <a:rPr lang="zh-CN" altLang="en-US" sz="1895" kern="100" dirty="0">
                <a:solidFill>
                  <a:schemeClr val="bg1"/>
                </a:solidFill>
                <a:latin typeface="微软雅黑" panose="020B0503020204020204" pitchFamily="34" charset="-122"/>
                <a:ea typeface="微软雅黑" panose="020B0503020204020204" pitchFamily="34" charset="-122"/>
                <a:sym typeface="+mn-ea"/>
              </a:rPr>
              <a:t>卡，实现对旧版卡片和兼容卡片的支持；</a:t>
            </a:r>
            <a:endParaRPr lang="zh-CN" altLang="en-US" sz="1895" kern="100" dirty="0">
              <a:solidFill>
                <a:schemeClr val="bg1"/>
              </a:solidFill>
              <a:latin typeface="微软雅黑" panose="020B0503020204020204" pitchFamily="34" charset="-122"/>
              <a:ea typeface="微软雅黑" panose="020B0503020204020204" pitchFamily="34" charset="-122"/>
              <a:sym typeface="+mn-ea"/>
            </a:endParaRPr>
          </a:p>
          <a:p>
            <a:pPr indent="457200">
              <a:lnSpc>
                <a:spcPct val="150000"/>
              </a:lnSpc>
              <a:tabLst>
                <a:tab pos="664845" algn="l"/>
              </a:tabLst>
              <a:defRPr/>
            </a:pPr>
            <a:r>
              <a:rPr lang="zh-CN" altLang="en-US" sz="1895" kern="100" dirty="0">
                <a:solidFill>
                  <a:schemeClr val="bg1"/>
                </a:solidFill>
                <a:latin typeface="微软雅黑" panose="020B0503020204020204" pitchFamily="34" charset="-122"/>
                <a:ea typeface="微软雅黑" panose="020B0503020204020204" pitchFamily="34" charset="-122"/>
                <a:sym typeface="+mn-ea"/>
              </a:rPr>
              <a:t>（</a:t>
            </a:r>
            <a:r>
              <a:rPr lang="en-US" altLang="zh-CN" sz="1895" kern="100" dirty="0">
                <a:solidFill>
                  <a:schemeClr val="bg1"/>
                </a:solidFill>
                <a:latin typeface="微软雅黑" panose="020B0503020204020204" pitchFamily="34" charset="-122"/>
                <a:ea typeface="微软雅黑" panose="020B0503020204020204" pitchFamily="34" charset="-122"/>
                <a:sym typeface="+mn-ea"/>
              </a:rPr>
              <a:t>3</a:t>
            </a:r>
            <a:r>
              <a:rPr lang="zh-CN" altLang="en-US" sz="1895" kern="100" dirty="0">
                <a:solidFill>
                  <a:schemeClr val="bg1"/>
                </a:solidFill>
                <a:latin typeface="微软雅黑" panose="020B0503020204020204" pitchFamily="34" charset="-122"/>
                <a:ea typeface="微软雅黑" panose="020B0503020204020204" pitchFamily="34" charset="-122"/>
                <a:sym typeface="+mn-ea"/>
              </a:rPr>
              <a:t>）待全部车道改造完毕后，将支持</a:t>
            </a:r>
            <a:r>
              <a:rPr lang="en-US" altLang="zh-CN" sz="1895" kern="100" dirty="0">
                <a:solidFill>
                  <a:schemeClr val="bg1"/>
                </a:solidFill>
                <a:latin typeface="微软雅黑" panose="020B0503020204020204" pitchFamily="34" charset="-122"/>
                <a:ea typeface="微软雅黑" panose="020B0503020204020204" pitchFamily="34" charset="-122"/>
                <a:sym typeface="+mn-ea"/>
              </a:rPr>
              <a:t>3DES/SM4</a:t>
            </a:r>
            <a:r>
              <a:rPr lang="zh-CN" altLang="en-US" sz="1895" kern="100" dirty="0">
                <a:solidFill>
                  <a:schemeClr val="bg1"/>
                </a:solidFill>
                <a:latin typeface="微软雅黑" panose="020B0503020204020204" pitchFamily="34" charset="-122"/>
                <a:ea typeface="微软雅黑" panose="020B0503020204020204" pitchFamily="34" charset="-122"/>
                <a:sym typeface="+mn-ea"/>
              </a:rPr>
              <a:t>的兼容卡片切换到只支持</a:t>
            </a:r>
            <a:r>
              <a:rPr lang="en-US" altLang="zh-CN" sz="1895" kern="100" dirty="0">
                <a:solidFill>
                  <a:schemeClr val="bg1"/>
                </a:solidFill>
                <a:latin typeface="微软雅黑" panose="020B0503020204020204" pitchFamily="34" charset="-122"/>
                <a:ea typeface="微软雅黑" panose="020B0503020204020204" pitchFamily="34" charset="-122"/>
                <a:sym typeface="+mn-ea"/>
              </a:rPr>
              <a:t>SM4</a:t>
            </a:r>
            <a:r>
              <a:rPr lang="zh-CN" altLang="en-US" sz="1895" kern="100" dirty="0">
                <a:solidFill>
                  <a:schemeClr val="bg1"/>
                </a:solidFill>
                <a:latin typeface="微软雅黑" panose="020B0503020204020204" pitchFamily="34" charset="-122"/>
                <a:ea typeface="微软雅黑" panose="020B0503020204020204" pitchFamily="34" charset="-122"/>
                <a:sym typeface="+mn-ea"/>
              </a:rPr>
              <a:t>算法的卡片，同时不再发行兼容卡，而只发行支持</a:t>
            </a:r>
            <a:r>
              <a:rPr lang="en-US" altLang="zh-CN" sz="1895" kern="100" dirty="0">
                <a:solidFill>
                  <a:schemeClr val="bg1"/>
                </a:solidFill>
                <a:latin typeface="微软雅黑" panose="020B0503020204020204" pitchFamily="34" charset="-122"/>
                <a:ea typeface="微软雅黑" panose="020B0503020204020204" pitchFamily="34" charset="-122"/>
                <a:sym typeface="+mn-ea"/>
              </a:rPr>
              <a:t>SM4</a:t>
            </a:r>
            <a:r>
              <a:rPr lang="zh-CN" altLang="en-US" sz="1895" kern="100" dirty="0">
                <a:solidFill>
                  <a:schemeClr val="bg1"/>
                </a:solidFill>
                <a:latin typeface="微软雅黑" panose="020B0503020204020204" pitchFamily="34" charset="-122"/>
                <a:ea typeface="微软雅黑" panose="020B0503020204020204" pitchFamily="34" charset="-122"/>
                <a:sym typeface="+mn-ea"/>
              </a:rPr>
              <a:t>算法的卡片；</a:t>
            </a:r>
            <a:endParaRPr lang="zh-CN" altLang="en-US" sz="1895" kern="100" dirty="0">
              <a:solidFill>
                <a:schemeClr val="bg1"/>
              </a:solidFill>
              <a:latin typeface="微软雅黑" panose="020B0503020204020204" pitchFamily="34" charset="-122"/>
              <a:ea typeface="微软雅黑" panose="020B0503020204020204" pitchFamily="34" charset="-122"/>
              <a:sym typeface="+mn-ea"/>
            </a:endParaRPr>
          </a:p>
          <a:p>
            <a:pPr indent="457200">
              <a:lnSpc>
                <a:spcPct val="150000"/>
              </a:lnSpc>
              <a:tabLst>
                <a:tab pos="664845" algn="l"/>
              </a:tabLst>
              <a:defRPr/>
            </a:pPr>
            <a:r>
              <a:rPr lang="zh-CN" altLang="en-US" sz="1895" kern="100" dirty="0">
                <a:solidFill>
                  <a:schemeClr val="bg1"/>
                </a:solidFill>
                <a:latin typeface="微软雅黑" panose="020B0503020204020204" pitchFamily="34" charset="-122"/>
                <a:ea typeface="微软雅黑" panose="020B0503020204020204" pitchFamily="34" charset="-122"/>
                <a:sym typeface="+mn-ea"/>
              </a:rPr>
              <a:t>（</a:t>
            </a:r>
            <a:r>
              <a:rPr lang="en-US" altLang="zh-CN" sz="1895" kern="100" dirty="0">
                <a:solidFill>
                  <a:schemeClr val="bg1"/>
                </a:solidFill>
                <a:latin typeface="微软雅黑" panose="020B0503020204020204" pitchFamily="34" charset="-122"/>
                <a:ea typeface="微软雅黑" panose="020B0503020204020204" pitchFamily="34" charset="-122"/>
                <a:sym typeface="+mn-ea"/>
              </a:rPr>
              <a:t>4</a:t>
            </a:r>
            <a:r>
              <a:rPr lang="zh-CN" altLang="en-US" sz="1895" kern="100" dirty="0">
                <a:solidFill>
                  <a:schemeClr val="bg1"/>
                </a:solidFill>
                <a:latin typeface="微软雅黑" panose="020B0503020204020204" pitchFamily="34" charset="-122"/>
                <a:ea typeface="微软雅黑" panose="020B0503020204020204" pitchFamily="34" charset="-122"/>
                <a:sym typeface="+mn-ea"/>
              </a:rPr>
              <a:t>）逐步替换原有只支持</a:t>
            </a:r>
            <a:r>
              <a:rPr lang="en-US" altLang="zh-CN" sz="1895" kern="100" dirty="0">
                <a:solidFill>
                  <a:schemeClr val="bg1"/>
                </a:solidFill>
                <a:latin typeface="微软雅黑" panose="020B0503020204020204" pitchFamily="34" charset="-122"/>
                <a:ea typeface="微软雅黑" panose="020B0503020204020204" pitchFamily="34" charset="-122"/>
                <a:sym typeface="+mn-ea"/>
              </a:rPr>
              <a:t>3DES</a:t>
            </a:r>
            <a:r>
              <a:rPr lang="zh-CN" altLang="en-US" sz="1895" kern="100" dirty="0">
                <a:solidFill>
                  <a:schemeClr val="bg1"/>
                </a:solidFill>
                <a:latin typeface="微软雅黑" panose="020B0503020204020204" pitchFamily="34" charset="-122"/>
                <a:ea typeface="微软雅黑" panose="020B0503020204020204" pitchFamily="34" charset="-122"/>
                <a:sym typeface="+mn-ea"/>
              </a:rPr>
              <a:t>的旧版卡片。</a:t>
            </a:r>
            <a:endParaRPr lang="zh-CN" altLang="en-US" sz="1895" kern="100" dirty="0">
              <a:solidFill>
                <a:schemeClr val="bg1"/>
              </a:solidFill>
              <a:latin typeface="微软雅黑" panose="020B0503020204020204" pitchFamily="34" charset="-122"/>
              <a:ea typeface="微软雅黑" panose="020B0503020204020204" pitchFamily="34" charset="-122"/>
              <a:sym typeface="+mn-ea"/>
            </a:endParaRPr>
          </a:p>
          <a:p>
            <a:pPr indent="457200">
              <a:lnSpc>
                <a:spcPct val="150000"/>
              </a:lnSpc>
              <a:tabLst>
                <a:tab pos="664845" algn="l"/>
              </a:tabLst>
              <a:defRPr/>
            </a:pPr>
            <a:r>
              <a:rPr lang="zh-CN" altLang="en-US" sz="1895" kern="100" dirty="0">
                <a:solidFill>
                  <a:schemeClr val="bg1"/>
                </a:solidFill>
                <a:latin typeface="微软雅黑" panose="020B0503020204020204" pitchFamily="34" charset="-122"/>
                <a:ea typeface="微软雅黑" panose="020B0503020204020204" pitchFamily="34" charset="-122"/>
                <a:sym typeface="+mn-ea"/>
              </a:rPr>
              <a:t>可分期分批、逐车道实现国密算法升级，有利于系统平稳过渡，具备较大的灵活性和可操作性。</a:t>
            </a:r>
            <a:endParaRPr lang="zh-CN" altLang="en-US" sz="1895" kern="100" dirty="0">
              <a:solidFill>
                <a:schemeClr val="bg1"/>
              </a:solidFill>
              <a:latin typeface="微软雅黑" panose="020B0503020204020204" pitchFamily="34" charset="-122"/>
              <a:ea typeface="微软雅黑" panose="020B0503020204020204" pitchFamily="34" charset="-122"/>
              <a:sym typeface="+mn-ea"/>
            </a:endParaRPr>
          </a:p>
          <a:p>
            <a:pPr indent="457200">
              <a:lnSpc>
                <a:spcPct val="150000"/>
              </a:lnSpc>
              <a:tabLst>
                <a:tab pos="664845" algn="l"/>
              </a:tabLst>
              <a:defRPr/>
            </a:pPr>
            <a:r>
              <a:rPr lang="zh-CN" altLang="en-US" sz="1895" kern="100" dirty="0">
                <a:solidFill>
                  <a:schemeClr val="bg1"/>
                </a:solidFill>
                <a:latin typeface="微软雅黑" panose="020B0503020204020204" pitchFamily="34" charset="-122"/>
                <a:ea typeface="微软雅黑" panose="020B0503020204020204" pitchFamily="34" charset="-122"/>
                <a:sym typeface="+mn-ea"/>
              </a:rPr>
              <a:t>实现</a:t>
            </a:r>
            <a:r>
              <a:rPr lang="en-US" altLang="zh-CN" sz="1895" kern="100" dirty="0">
                <a:solidFill>
                  <a:schemeClr val="bg1"/>
                </a:solidFill>
                <a:latin typeface="微软雅黑" panose="020B0503020204020204" pitchFamily="34" charset="-122"/>
                <a:ea typeface="微软雅黑" panose="020B0503020204020204" pitchFamily="34" charset="-122"/>
                <a:sym typeface="+mn-ea"/>
              </a:rPr>
              <a:t>ETC</a:t>
            </a:r>
            <a:r>
              <a:rPr lang="zh-CN" altLang="en-US" sz="1895" kern="100" dirty="0">
                <a:solidFill>
                  <a:schemeClr val="bg1"/>
                </a:solidFill>
                <a:latin typeface="微软雅黑" panose="020B0503020204020204" pitchFamily="34" charset="-122"/>
                <a:ea typeface="微软雅黑" panose="020B0503020204020204" pitchFamily="34" charset="-122"/>
                <a:sym typeface="+mn-ea"/>
              </a:rPr>
              <a:t>国密算法迁移，主要包括</a:t>
            </a:r>
            <a:r>
              <a:rPr lang="en-US" altLang="zh-CN" sz="1895" kern="100" dirty="0">
                <a:solidFill>
                  <a:schemeClr val="bg1"/>
                </a:solidFill>
                <a:latin typeface="微软雅黑" panose="020B0503020204020204" pitchFamily="34" charset="-122"/>
                <a:ea typeface="微软雅黑" panose="020B0503020204020204" pitchFamily="34" charset="-122"/>
                <a:sym typeface="+mn-ea"/>
              </a:rPr>
              <a:t>ETC</a:t>
            </a:r>
            <a:r>
              <a:rPr lang="zh-CN" altLang="en-US" sz="1895" kern="100" dirty="0">
                <a:solidFill>
                  <a:schemeClr val="bg1"/>
                </a:solidFill>
                <a:latin typeface="微软雅黑" panose="020B0503020204020204" pitchFamily="34" charset="-122"/>
                <a:ea typeface="微软雅黑" panose="020B0503020204020204" pitchFamily="34" charset="-122"/>
                <a:sym typeface="+mn-ea"/>
              </a:rPr>
              <a:t>卡片标准修订和系统改造两部分内容，而系统改造除密钥管理系统外，还涉及相关的业务应用系统，主要包括客户服务系统、车道系统（</a:t>
            </a:r>
            <a:r>
              <a:rPr lang="en-US" altLang="zh-CN" sz="1895" kern="100" dirty="0">
                <a:solidFill>
                  <a:schemeClr val="bg1"/>
                </a:solidFill>
                <a:latin typeface="微软雅黑" panose="020B0503020204020204" pitchFamily="34" charset="-122"/>
                <a:ea typeface="微软雅黑" panose="020B0503020204020204" pitchFamily="34" charset="-122"/>
                <a:sym typeface="+mn-ea"/>
              </a:rPr>
              <a:t>ETC/MTC</a:t>
            </a:r>
            <a:r>
              <a:rPr lang="zh-CN" altLang="en-US" sz="1895" kern="100" dirty="0">
                <a:solidFill>
                  <a:schemeClr val="bg1"/>
                </a:solidFill>
                <a:latin typeface="微软雅黑" panose="020B0503020204020204" pitchFamily="34" charset="-122"/>
                <a:ea typeface="微软雅黑" panose="020B0503020204020204" pitchFamily="34" charset="-122"/>
                <a:sym typeface="+mn-ea"/>
              </a:rPr>
              <a:t>）和清分结算系统</a:t>
            </a:r>
            <a:r>
              <a:rPr lang="zh-CN" altLang="en-US" sz="1895" kern="100" dirty="0" smtClean="0">
                <a:solidFill>
                  <a:schemeClr val="bg1"/>
                </a:solidFill>
                <a:latin typeface="微软雅黑" panose="020B0503020204020204" pitchFamily="34" charset="-122"/>
                <a:ea typeface="微软雅黑" panose="020B0503020204020204" pitchFamily="34" charset="-122"/>
                <a:sym typeface="+mn-ea"/>
              </a:rPr>
              <a:t>。</a:t>
            </a:r>
            <a:endParaRPr lang="zh-CN" altLang="en-US" sz="1895" kern="100" dirty="0" smtClean="0">
              <a:solidFill>
                <a:schemeClr val="bg1"/>
              </a:solidFill>
              <a:latin typeface="微软雅黑" panose="020B0503020204020204" pitchFamily="34" charset="-122"/>
              <a:ea typeface="微软雅黑" panose="020B0503020204020204" pitchFamily="34" charset="-122"/>
              <a:sym typeface="+mn-ea"/>
            </a:endParaRPr>
          </a:p>
        </p:txBody>
      </p:sp>
      <p:sp>
        <p:nvSpPr>
          <p:cNvPr id="38" name="矩形 37"/>
          <p:cNvSpPr/>
          <p:nvPr/>
        </p:nvSpPr>
        <p:spPr>
          <a:xfrm>
            <a:off x="691547" y="1380772"/>
            <a:ext cx="1611630" cy="441960"/>
          </a:xfrm>
          <a:prstGeom prst="rect">
            <a:avLst/>
          </a:prstGeom>
        </p:spPr>
        <p:txBody>
          <a:bodyPr wrap="none">
            <a:spAutoFit/>
          </a:bodyPr>
          <a:lstStyle/>
          <a:p>
            <a:r>
              <a:rPr lang="zh-CN" altLang="zh-CN" sz="2275" b="1" spc="-30" dirty="0">
                <a:solidFill>
                  <a:srgbClr val="C0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宋体" panose="02010600030101010101" pitchFamily="2" charset="-122"/>
              </a:rPr>
              <a:t>建设</a:t>
            </a:r>
            <a:r>
              <a:rPr lang="zh-CN" altLang="en-US" sz="2275" b="1" spc="-30" dirty="0">
                <a:solidFill>
                  <a:srgbClr val="C0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宋体" panose="02010600030101010101" pitchFamily="2" charset="-122"/>
              </a:rPr>
              <a:t>方案：</a:t>
            </a:r>
            <a:endParaRPr lang="zh-CN" altLang="en-US" sz="2275" b="1" dirty="0">
              <a:solidFill>
                <a:srgbClr val="C0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10" name="组合 11"/>
          <p:cNvGrpSpPr/>
          <p:nvPr/>
        </p:nvGrpSpPr>
        <p:grpSpPr>
          <a:xfrm>
            <a:off x="0" y="201940"/>
            <a:ext cx="3657583" cy="500380"/>
            <a:chOff x="0" y="220990"/>
            <a:chExt cx="3857607" cy="527745"/>
          </a:xfrm>
        </p:grpSpPr>
        <p:sp>
          <p:nvSpPr>
            <p:cNvPr id="11" name="燕尾形 2"/>
            <p:cNvSpPr/>
            <p:nvPr/>
          </p:nvSpPr>
          <p:spPr>
            <a:xfrm>
              <a:off x="335059" y="294640"/>
              <a:ext cx="302371" cy="375920"/>
            </a:xfrm>
            <a:prstGeom prst="chevron">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705">
                <a:solidFill>
                  <a:schemeClr val="tx1"/>
                </a:solidFill>
                <a:latin typeface="逐浪细阁体" panose="03000509000000000000" pitchFamily="65" charset="-122"/>
                <a:ea typeface="微软雅黑 Light" panose="020B0502040204020203" charset="-122"/>
                <a:sym typeface="逐浪细阁体" panose="03000509000000000000" pitchFamily="65" charset="-122"/>
              </a:endParaRPr>
            </a:p>
          </p:txBody>
        </p:sp>
        <p:sp>
          <p:nvSpPr>
            <p:cNvPr id="12" name="燕尾形 3"/>
            <p:cNvSpPr/>
            <p:nvPr/>
          </p:nvSpPr>
          <p:spPr>
            <a:xfrm>
              <a:off x="578181" y="294640"/>
              <a:ext cx="302371" cy="375920"/>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705">
                <a:solidFill>
                  <a:schemeClr val="tx1"/>
                </a:solidFill>
                <a:latin typeface="逐浪细阁体" panose="03000509000000000000" pitchFamily="65" charset="-122"/>
                <a:ea typeface="微软雅黑 Light" panose="020B0502040204020203" charset="-122"/>
                <a:sym typeface="逐浪细阁体" panose="03000509000000000000" pitchFamily="65" charset="-122"/>
              </a:endParaRPr>
            </a:p>
          </p:txBody>
        </p:sp>
        <p:sp>
          <p:nvSpPr>
            <p:cNvPr id="18" name="五边形 4"/>
            <p:cNvSpPr/>
            <p:nvPr/>
          </p:nvSpPr>
          <p:spPr>
            <a:xfrm>
              <a:off x="0" y="294640"/>
              <a:ext cx="416781" cy="375920"/>
            </a:xfrm>
            <a:prstGeom prst="homePlat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705">
                <a:latin typeface="逐浪细阁体" panose="03000509000000000000" pitchFamily="65" charset="-122"/>
                <a:ea typeface="微软雅黑 Light" panose="020B0502040204020203" charset="-122"/>
                <a:sym typeface="逐浪细阁体" panose="03000509000000000000" pitchFamily="65" charset="-122"/>
              </a:endParaRPr>
            </a:p>
          </p:txBody>
        </p:sp>
        <p:sp>
          <p:nvSpPr>
            <p:cNvPr id="19" name="文本框 15"/>
            <p:cNvSpPr txBox="1"/>
            <p:nvPr/>
          </p:nvSpPr>
          <p:spPr>
            <a:xfrm>
              <a:off x="972489" y="220990"/>
              <a:ext cx="2885118" cy="527745"/>
            </a:xfrm>
            <a:prstGeom prst="rect">
              <a:avLst/>
            </a:prstGeom>
            <a:noFill/>
          </p:spPr>
          <p:txBody>
            <a:bodyPr wrap="square" rtlCol="0">
              <a:spAutoFit/>
            </a:bodyPr>
            <a:p>
              <a:r>
                <a:rPr lang="zh-CN" altLang="en-US" sz="2655" dirty="0">
                  <a:solidFill>
                    <a:schemeClr val="tx1">
                      <a:lumMod val="65000"/>
                      <a:lumOff val="3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逐浪细阁体" panose="03000509000000000000" pitchFamily="65" charset="-122"/>
                </a:rPr>
                <a:t>总体技术方案</a:t>
              </a:r>
              <a:endParaRPr lang="zh-CN" altLang="en-US" sz="2655" dirty="0">
                <a:solidFill>
                  <a:schemeClr val="tx1">
                    <a:lumMod val="65000"/>
                    <a:lumOff val="3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逐浪细阁体" panose="03000509000000000000" pitchFamily="65" charset="-122"/>
              </a:endParaRPr>
            </a:p>
          </p:txBody>
        </p:sp>
      </p:grpSp>
      <p:sp>
        <p:nvSpPr>
          <p:cNvPr id="13" name="Content Placeholder 2"/>
          <p:cNvSpPr txBox="1"/>
          <p:nvPr/>
        </p:nvSpPr>
        <p:spPr>
          <a:xfrm>
            <a:off x="361938" y="902854"/>
            <a:ext cx="7645741" cy="614468"/>
          </a:xfrm>
          <a:prstGeom prst="rect">
            <a:avLst/>
          </a:prstGeom>
        </p:spPr>
        <p:txBody>
          <a:bodyPr vert="horz" lIns="91434" tIns="45717" rIns="91434" bIns="45717" rtlCol="0" anchor="t">
            <a:no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just">
              <a:lnSpc>
                <a:spcPct val="150000"/>
              </a:lnSpc>
              <a:spcBef>
                <a:spcPts val="0"/>
              </a:spcBef>
              <a:spcAft>
                <a:spcPts val="0"/>
              </a:spcAft>
            </a:pPr>
            <a:r>
              <a:rPr lang="zh-CN" altLang="en-US" sz="2275" b="1" dirty="0" smtClean="0">
                <a:solidFill>
                  <a:schemeClr val="tx1">
                    <a:lumMod val="75000"/>
                    <a:lumOff val="2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片区中心升级改造</a:t>
            </a:r>
            <a:endParaRPr lang="zh-CN" altLang="en-US" sz="2275" b="1" dirty="0">
              <a:solidFill>
                <a:schemeClr val="tx1">
                  <a:lumMod val="75000"/>
                  <a:lumOff val="2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endParaRPr>
          </a:p>
        </p:txBody>
      </p:sp>
      <p:sp>
        <p:nvSpPr>
          <p:cNvPr id="100" name="文本框 99"/>
          <p:cNvSpPr txBox="1"/>
          <p:nvPr/>
        </p:nvSpPr>
        <p:spPr>
          <a:xfrm>
            <a:off x="0" y="1614349"/>
            <a:ext cx="12167315" cy="2722880"/>
          </a:xfrm>
          <a:prstGeom prst="rect">
            <a:avLst/>
          </a:prstGeom>
          <a:solidFill>
            <a:srgbClr val="0070C0"/>
          </a:solidFill>
          <a:ln w="9525">
            <a:noFill/>
          </a:ln>
        </p:spPr>
        <p:txBody>
          <a:bodyPr wrap="square">
            <a:spAutoFit/>
          </a:bodyPr>
          <a:p>
            <a:pPr marL="0" indent="304800" algn="l" eaLnBrk="1" latinLnBrk="0" hangingPunct="1">
              <a:lnSpc>
                <a:spcPct val="150000"/>
              </a:lnSpc>
            </a:pPr>
            <a:r>
              <a:rPr lang="en-US" altLang="zh-CN" sz="1895">
                <a:solidFill>
                  <a:schemeClr val="bg1"/>
                </a:solidFill>
                <a:latin typeface="微软雅黑" panose="020B0503020204020204" pitchFamily="34" charset="-122"/>
                <a:ea typeface="微软雅黑" panose="020B0503020204020204" pitchFamily="34" charset="-122"/>
              </a:rPr>
              <a:t>   </a:t>
            </a:r>
            <a:r>
              <a:rPr lang="zh-CN" sz="1895">
                <a:solidFill>
                  <a:schemeClr val="bg1"/>
                </a:solidFill>
                <a:latin typeface="微软雅黑" panose="020B0503020204020204" pitchFamily="34" charset="-122"/>
                <a:ea typeface="微软雅黑" panose="020B0503020204020204" pitchFamily="34" charset="-122"/>
              </a:rPr>
              <a:t>全省路段由交控集团所辖路段、京大高速、东吕高速汾平段、阳盂高速、龙城高速、翼侯高速等五家独立经营路段组成。交控集团下辖大同北分公司、大同南分公司、朔州分公司、忻州北分公司、忻州南分公司、太原分公司、晋中分公司、临汾北分公司、临汾南分公司、运城北分公司、运城南分公司、太旧分公司、吕梁北分公司、吕梁南分公司、</a:t>
            </a:r>
            <a:r>
              <a:rPr lang="zh-CN" sz="1895">
                <a:solidFill>
                  <a:schemeClr val="bg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rPr>
              <a:t>长治</a:t>
            </a:r>
            <a:r>
              <a:rPr lang="zh-CN" sz="1895">
                <a:solidFill>
                  <a:schemeClr val="bg1"/>
                </a:solidFill>
                <a:latin typeface="微软雅黑" panose="020B0503020204020204" pitchFamily="34" charset="-122"/>
                <a:ea typeface="微软雅黑" panose="020B0503020204020204" pitchFamily="34" charset="-122"/>
              </a:rPr>
              <a:t>分公司、晋城分公司，以及交投集团路桥集团、高速集团等三家经营性路段主体。</a:t>
            </a:r>
            <a:endParaRPr lang="zh-CN" sz="1895">
              <a:solidFill>
                <a:schemeClr val="bg1"/>
              </a:solidFill>
              <a:latin typeface="微软雅黑" panose="020B0503020204020204" pitchFamily="34" charset="-122"/>
              <a:ea typeface="微软雅黑" panose="020B0503020204020204" pitchFamily="34" charset="-122"/>
            </a:endParaRPr>
          </a:p>
          <a:p>
            <a:pPr marL="0" indent="304800" algn="l" eaLnBrk="1" latinLnBrk="0" hangingPunct="1">
              <a:lnSpc>
                <a:spcPct val="150000"/>
              </a:lnSpc>
            </a:pPr>
            <a:r>
              <a:rPr lang="zh-CN" sz="1895">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   根据业务需求，全网收费业务划分为</a:t>
            </a:r>
            <a:r>
              <a:rPr lang="en-US" sz="1895">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12</a:t>
            </a:r>
            <a:r>
              <a:rPr lang="zh-CN" sz="1895">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个片区，分别为：大同、朔州、忻州、吕梁、太原、晋中、阳泉、太旧、长治、晋城、临汾、运城片区；目前，在每个片区中心建有完备的收费管理系统。</a:t>
            </a:r>
            <a:endParaRPr lang="zh-CN" altLang="en-US" sz="1895">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p:cNvSpPr/>
          <p:nvPr/>
        </p:nvSpPr>
        <p:spPr>
          <a:xfrm>
            <a:off x="208920" y="1773296"/>
            <a:ext cx="3448078" cy="4718455"/>
          </a:xfrm>
          <a:prstGeom prst="rect">
            <a:avLst/>
          </a:prstGeom>
          <a:solidFill>
            <a:schemeClr val="accent1">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05"/>
          </a:p>
        </p:txBody>
      </p:sp>
      <p:sp>
        <p:nvSpPr>
          <p:cNvPr id="8" name="矩形 8"/>
          <p:cNvSpPr>
            <a:spLocks noChangeArrowheads="1"/>
          </p:cNvSpPr>
          <p:nvPr/>
        </p:nvSpPr>
        <p:spPr bwMode="auto">
          <a:xfrm>
            <a:off x="361847" y="1922611"/>
            <a:ext cx="3172930" cy="4477385"/>
          </a:xfrm>
          <a:prstGeom prst="rect">
            <a:avLst/>
          </a:prstGeom>
          <a:noFill/>
          <a:ln w="9525" cmpd="sng">
            <a:noFill/>
            <a:miter lim="800000"/>
          </a:ln>
          <a:effectLst/>
        </p:spPr>
        <p:txBody>
          <a:bodyPr wrap="square">
            <a:spAutoFit/>
          </a:bodyPr>
          <a:lstStyle/>
          <a:p>
            <a:pPr indent="457200" algn="ctr">
              <a:lnSpc>
                <a:spcPct val="150000"/>
              </a:lnSpc>
              <a:tabLst>
                <a:tab pos="630555" algn="l"/>
              </a:tabLst>
              <a:defRPr/>
            </a:pPr>
            <a:r>
              <a:rPr lang="zh-CN" altLang="en-US" sz="1895" kern="100" dirty="0">
                <a:solidFill>
                  <a:schemeClr val="bg1"/>
                </a:solidFill>
                <a:latin typeface="微软雅黑" panose="020B0503020204020204" pitchFamily="34" charset="-122"/>
                <a:ea typeface="微软雅黑" panose="020B0503020204020204" pitchFamily="34" charset="-122"/>
                <a:sym typeface="+mn-ea"/>
              </a:rPr>
              <a:t>在原有系统构成基础上，增加运行监测与预警、日常维护及收费稽查管理的服务器、管理</a:t>
            </a:r>
            <a:r>
              <a:rPr lang="zh-CN" altLang="en-US" sz="1895" kern="100" dirty="0" smtClean="0">
                <a:solidFill>
                  <a:schemeClr val="bg1"/>
                </a:solidFill>
                <a:latin typeface="微软雅黑" panose="020B0503020204020204" pitchFamily="34" charset="-122"/>
                <a:ea typeface="微软雅黑" panose="020B0503020204020204" pitchFamily="34" charset="-122"/>
                <a:sym typeface="+mn-ea"/>
              </a:rPr>
              <a:t>工作站等</a:t>
            </a:r>
            <a:r>
              <a:rPr lang="zh-CN" altLang="en-US" sz="1895" kern="100" dirty="0">
                <a:solidFill>
                  <a:schemeClr val="bg1"/>
                </a:solidFill>
                <a:latin typeface="微软雅黑" panose="020B0503020204020204" pitchFamily="34" charset="-122"/>
                <a:ea typeface="微软雅黑" panose="020B0503020204020204" pitchFamily="34" charset="-122"/>
                <a:sym typeface="+mn-ea"/>
              </a:rPr>
              <a:t>软硬件设施；收费数据稽核、稽查管理系统、运行设备监控监测、 ETC交易评价系统、实时信息查询、数据传输系统、统计报表管理、运维管理、中心治超系统等软硬件设施。</a:t>
            </a:r>
            <a:endParaRPr lang="zh-CN" altLang="en-US" sz="1895" kern="100" dirty="0">
              <a:solidFill>
                <a:schemeClr val="bg1"/>
              </a:solidFill>
              <a:latin typeface="微软雅黑" panose="020B0503020204020204" pitchFamily="34" charset="-122"/>
              <a:ea typeface="微软雅黑" panose="020B0503020204020204" pitchFamily="34" charset="-122"/>
              <a:sym typeface="+mn-ea"/>
            </a:endParaRPr>
          </a:p>
        </p:txBody>
      </p:sp>
      <p:sp>
        <p:nvSpPr>
          <p:cNvPr id="2" name="Rectangle 2"/>
          <p:cNvSpPr>
            <a:spLocks noChangeArrowheads="1"/>
          </p:cNvSpPr>
          <p:nvPr/>
        </p:nvSpPr>
        <p:spPr bwMode="auto">
          <a:xfrm>
            <a:off x="0" y="-174437"/>
            <a:ext cx="299720" cy="349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86698" tIns="43349" rIns="86698" bIns="43349" numCol="1" anchor="ctr" anchorCtr="0" compatLnSpc="1">
            <a:spAutoFit/>
          </a:bodyPr>
          <a:lstStyle/>
          <a:p>
            <a:endParaRPr lang="zh-CN" altLang="en-US" sz="1705"/>
          </a:p>
        </p:txBody>
      </p:sp>
      <p:grpSp>
        <p:nvGrpSpPr>
          <p:cNvPr id="4" name="组合 11"/>
          <p:cNvGrpSpPr/>
          <p:nvPr/>
        </p:nvGrpSpPr>
        <p:grpSpPr>
          <a:xfrm>
            <a:off x="0" y="201940"/>
            <a:ext cx="3657583" cy="500380"/>
            <a:chOff x="0" y="220990"/>
            <a:chExt cx="3857607" cy="527745"/>
          </a:xfrm>
        </p:grpSpPr>
        <p:sp>
          <p:nvSpPr>
            <p:cNvPr id="17" name="燕尾形 2"/>
            <p:cNvSpPr/>
            <p:nvPr/>
          </p:nvSpPr>
          <p:spPr>
            <a:xfrm>
              <a:off x="335059" y="294640"/>
              <a:ext cx="302371" cy="375920"/>
            </a:xfrm>
            <a:prstGeom prst="chevron">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05">
                <a:solidFill>
                  <a:schemeClr val="tx1"/>
                </a:solidFill>
                <a:latin typeface="逐浪细阁体" panose="03000509000000000000" pitchFamily="65" charset="-122"/>
                <a:ea typeface="微软雅黑 Light" panose="020B0502040204020203" charset="-122"/>
                <a:sym typeface="逐浪细阁体" panose="03000509000000000000" pitchFamily="65" charset="-122"/>
              </a:endParaRPr>
            </a:p>
          </p:txBody>
        </p:sp>
        <p:sp>
          <p:nvSpPr>
            <p:cNvPr id="18" name="燕尾形 3"/>
            <p:cNvSpPr/>
            <p:nvPr/>
          </p:nvSpPr>
          <p:spPr>
            <a:xfrm>
              <a:off x="578181" y="294640"/>
              <a:ext cx="302371" cy="375920"/>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05">
                <a:solidFill>
                  <a:schemeClr val="tx1"/>
                </a:solidFill>
                <a:latin typeface="逐浪细阁体" panose="03000509000000000000" pitchFamily="65" charset="-122"/>
                <a:ea typeface="微软雅黑 Light" panose="020B0502040204020203" charset="-122"/>
                <a:sym typeface="逐浪细阁体" panose="03000509000000000000" pitchFamily="65" charset="-122"/>
              </a:endParaRPr>
            </a:p>
          </p:txBody>
        </p:sp>
        <p:sp>
          <p:nvSpPr>
            <p:cNvPr id="19" name="五边形 4"/>
            <p:cNvSpPr/>
            <p:nvPr/>
          </p:nvSpPr>
          <p:spPr>
            <a:xfrm>
              <a:off x="0" y="294640"/>
              <a:ext cx="416781" cy="375920"/>
            </a:xfrm>
            <a:prstGeom prst="homePlat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05">
                <a:latin typeface="逐浪细阁体" panose="03000509000000000000" pitchFamily="65" charset="-122"/>
                <a:ea typeface="微软雅黑 Light" panose="020B0502040204020203" charset="-122"/>
                <a:sym typeface="逐浪细阁体" panose="03000509000000000000" pitchFamily="65" charset="-122"/>
              </a:endParaRPr>
            </a:p>
          </p:txBody>
        </p:sp>
        <p:sp>
          <p:nvSpPr>
            <p:cNvPr id="20" name="文本框 15"/>
            <p:cNvSpPr txBox="1"/>
            <p:nvPr/>
          </p:nvSpPr>
          <p:spPr>
            <a:xfrm>
              <a:off x="972489" y="220990"/>
              <a:ext cx="2885118" cy="527745"/>
            </a:xfrm>
            <a:prstGeom prst="rect">
              <a:avLst/>
            </a:prstGeom>
            <a:noFill/>
          </p:spPr>
          <p:txBody>
            <a:bodyPr wrap="square" rtlCol="0">
              <a:spAutoFit/>
            </a:bodyPr>
            <a:lstStyle/>
            <a:p>
              <a:r>
                <a:rPr lang="zh-CN" altLang="en-US" sz="2655" dirty="0">
                  <a:solidFill>
                    <a:schemeClr val="tx1">
                      <a:lumMod val="65000"/>
                      <a:lumOff val="3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逐浪细阁体" panose="03000509000000000000" pitchFamily="65" charset="-122"/>
                </a:rPr>
                <a:t>总体技术方案</a:t>
              </a:r>
              <a:endParaRPr lang="zh-CN" altLang="en-US" sz="2655" dirty="0">
                <a:solidFill>
                  <a:schemeClr val="tx1">
                    <a:lumMod val="65000"/>
                    <a:lumOff val="3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逐浪细阁体" panose="03000509000000000000" pitchFamily="65" charset="-122"/>
              </a:endParaRPr>
            </a:p>
          </p:txBody>
        </p:sp>
      </p:grpSp>
      <p:sp>
        <p:nvSpPr>
          <p:cNvPr id="11" name="Content Placeholder 2"/>
          <p:cNvSpPr txBox="1"/>
          <p:nvPr/>
        </p:nvSpPr>
        <p:spPr>
          <a:xfrm>
            <a:off x="361938" y="902854"/>
            <a:ext cx="7645741" cy="614468"/>
          </a:xfrm>
          <a:prstGeom prst="rect">
            <a:avLst/>
          </a:prstGeom>
        </p:spPr>
        <p:txBody>
          <a:bodyPr vert="horz" lIns="91434" tIns="45717" rIns="91434" bIns="45717" rtlCol="0" anchor="t">
            <a:no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just">
              <a:lnSpc>
                <a:spcPct val="150000"/>
              </a:lnSpc>
              <a:spcBef>
                <a:spcPts val="0"/>
              </a:spcBef>
              <a:spcAft>
                <a:spcPts val="0"/>
              </a:spcAft>
            </a:pPr>
            <a:r>
              <a:rPr lang="en-US" altLang="zh-CN" sz="2275" b="1" dirty="0" smtClean="0">
                <a:solidFill>
                  <a:schemeClr val="tx1">
                    <a:lumMod val="75000"/>
                    <a:lumOff val="2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 </a:t>
            </a:r>
            <a:r>
              <a:rPr lang="zh-CN" altLang="en-US" sz="2275" b="1" dirty="0" smtClean="0">
                <a:solidFill>
                  <a:schemeClr val="tx1">
                    <a:lumMod val="75000"/>
                    <a:lumOff val="2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片区中心升级改造</a:t>
            </a:r>
            <a:endParaRPr lang="zh-CN" altLang="en-US" sz="2275" b="1" dirty="0">
              <a:solidFill>
                <a:schemeClr val="tx1">
                  <a:lumMod val="75000"/>
                  <a:lumOff val="2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endParaRPr>
          </a:p>
        </p:txBody>
      </p:sp>
      <p:graphicFrame>
        <p:nvGraphicFramePr>
          <p:cNvPr id="5" name="对象 4"/>
          <p:cNvGraphicFramePr/>
          <p:nvPr/>
        </p:nvGraphicFramePr>
        <p:xfrm>
          <a:off x="3950208" y="575169"/>
          <a:ext cx="7927509" cy="6261570"/>
        </p:xfrm>
        <a:graphic>
          <a:graphicData uri="http://schemas.openxmlformats.org/presentationml/2006/ole">
            <mc:AlternateContent xmlns:mc="http://schemas.openxmlformats.org/markup-compatibility/2006">
              <mc:Choice xmlns:v="urn:schemas-microsoft-com:vml" Requires="v">
                <p:oleObj spid="_x0000_s6" name="" r:id="rId1" imgW="15405100" imgH="10502900" progId="Visio.Drawing.15">
                  <p:embed/>
                </p:oleObj>
              </mc:Choice>
              <mc:Fallback>
                <p:oleObj name="" r:id="rId1" imgW="15405100" imgH="10502900" progId="Visio.Drawing.15">
                  <p:embed/>
                  <p:pic>
                    <p:nvPicPr>
                      <p:cNvPr id="0" name="图片 5"/>
                      <p:cNvPicPr/>
                      <p:nvPr/>
                    </p:nvPicPr>
                    <p:blipFill>
                      <a:blip r:embed="rId2"/>
                      <a:stretch>
                        <a:fillRect/>
                      </a:stretch>
                    </p:blipFill>
                    <p:spPr>
                      <a:xfrm>
                        <a:off x="3950208" y="575169"/>
                        <a:ext cx="7927509" cy="6261570"/>
                      </a:xfrm>
                      <a:prstGeom prst="rect">
                        <a:avLst/>
                      </a:prstGeom>
                    </p:spPr>
                  </p:pic>
                </p:oleObj>
              </mc:Fallback>
            </mc:AlternateContent>
          </a:graphicData>
        </a:graphic>
      </p:graphicFrame>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nvSpPr>
        <p:spPr>
          <a:xfrm>
            <a:off x="229992" y="1751622"/>
            <a:ext cx="3427006" cy="4532414"/>
          </a:xfrm>
          <a:prstGeom prst="rect">
            <a:avLst/>
          </a:prstGeom>
          <a:solidFill>
            <a:schemeClr val="accent1">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05"/>
          </a:p>
        </p:txBody>
      </p:sp>
      <p:grpSp>
        <p:nvGrpSpPr>
          <p:cNvPr id="12" name="组合 11"/>
          <p:cNvGrpSpPr/>
          <p:nvPr/>
        </p:nvGrpSpPr>
        <p:grpSpPr>
          <a:xfrm>
            <a:off x="0" y="201940"/>
            <a:ext cx="3657583" cy="500380"/>
            <a:chOff x="0" y="220990"/>
            <a:chExt cx="3857607" cy="527745"/>
          </a:xfrm>
        </p:grpSpPr>
        <p:sp>
          <p:nvSpPr>
            <p:cNvPr id="18" name="燕尾形 2"/>
            <p:cNvSpPr/>
            <p:nvPr/>
          </p:nvSpPr>
          <p:spPr>
            <a:xfrm>
              <a:off x="335059" y="294640"/>
              <a:ext cx="302371" cy="375920"/>
            </a:xfrm>
            <a:prstGeom prst="chevron">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05">
                <a:solidFill>
                  <a:schemeClr val="tx1"/>
                </a:solidFill>
                <a:latin typeface="逐浪细阁体" panose="03000509000000000000" pitchFamily="65" charset="-122"/>
                <a:ea typeface="微软雅黑 Light" panose="020B0502040204020203" charset="-122"/>
                <a:sym typeface="逐浪细阁体" panose="03000509000000000000" pitchFamily="65" charset="-122"/>
              </a:endParaRPr>
            </a:p>
          </p:txBody>
        </p:sp>
        <p:sp>
          <p:nvSpPr>
            <p:cNvPr id="19" name="燕尾形 3"/>
            <p:cNvSpPr/>
            <p:nvPr/>
          </p:nvSpPr>
          <p:spPr>
            <a:xfrm>
              <a:off x="578181" y="294640"/>
              <a:ext cx="302371" cy="375920"/>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05">
                <a:solidFill>
                  <a:schemeClr val="tx1"/>
                </a:solidFill>
                <a:latin typeface="逐浪细阁体" panose="03000509000000000000" pitchFamily="65" charset="-122"/>
                <a:ea typeface="微软雅黑 Light" panose="020B0502040204020203" charset="-122"/>
                <a:sym typeface="逐浪细阁体" panose="03000509000000000000" pitchFamily="65" charset="-122"/>
              </a:endParaRPr>
            </a:p>
          </p:txBody>
        </p:sp>
        <p:sp>
          <p:nvSpPr>
            <p:cNvPr id="20" name="五边形 4"/>
            <p:cNvSpPr/>
            <p:nvPr/>
          </p:nvSpPr>
          <p:spPr>
            <a:xfrm>
              <a:off x="0" y="294640"/>
              <a:ext cx="416781" cy="375920"/>
            </a:xfrm>
            <a:prstGeom prst="homePlat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05">
                <a:latin typeface="逐浪细阁体" panose="03000509000000000000" pitchFamily="65" charset="-122"/>
                <a:ea typeface="微软雅黑 Light" panose="020B0502040204020203" charset="-122"/>
                <a:sym typeface="逐浪细阁体" panose="03000509000000000000" pitchFamily="65" charset="-122"/>
              </a:endParaRPr>
            </a:p>
          </p:txBody>
        </p:sp>
        <p:sp>
          <p:nvSpPr>
            <p:cNvPr id="21" name="文本框 15"/>
            <p:cNvSpPr txBox="1"/>
            <p:nvPr/>
          </p:nvSpPr>
          <p:spPr>
            <a:xfrm>
              <a:off x="972489" y="220990"/>
              <a:ext cx="2885118" cy="527745"/>
            </a:xfrm>
            <a:prstGeom prst="rect">
              <a:avLst/>
            </a:prstGeom>
            <a:noFill/>
          </p:spPr>
          <p:txBody>
            <a:bodyPr wrap="square" rtlCol="0">
              <a:spAutoFit/>
            </a:bodyPr>
            <a:lstStyle/>
            <a:p>
              <a:r>
                <a:rPr lang="zh-CN" altLang="en-US" sz="2655" dirty="0">
                  <a:solidFill>
                    <a:schemeClr val="tx1">
                      <a:lumMod val="65000"/>
                      <a:lumOff val="3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逐浪细阁体" panose="03000509000000000000" pitchFamily="65" charset="-122"/>
                </a:rPr>
                <a:t>总体技术方案</a:t>
              </a:r>
              <a:endParaRPr lang="zh-CN" altLang="en-US" sz="2655" dirty="0">
                <a:solidFill>
                  <a:schemeClr val="tx1">
                    <a:lumMod val="65000"/>
                    <a:lumOff val="3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逐浪细阁体" panose="03000509000000000000" pitchFamily="65" charset="-122"/>
              </a:endParaRPr>
            </a:p>
          </p:txBody>
        </p:sp>
      </p:grpSp>
      <p:sp>
        <p:nvSpPr>
          <p:cNvPr id="13" name="Content Placeholder 2"/>
          <p:cNvSpPr txBox="1"/>
          <p:nvPr/>
        </p:nvSpPr>
        <p:spPr>
          <a:xfrm>
            <a:off x="395053" y="884189"/>
            <a:ext cx="4709948" cy="614468"/>
          </a:xfrm>
          <a:prstGeom prst="rect">
            <a:avLst/>
          </a:prstGeom>
        </p:spPr>
        <p:txBody>
          <a:bodyPr vert="horz" lIns="91434" tIns="45717" rIns="91434" bIns="45717" rtlCol="0" anchor="t">
            <a:no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just">
              <a:lnSpc>
                <a:spcPct val="150000"/>
              </a:lnSpc>
              <a:spcBef>
                <a:spcPts val="0"/>
              </a:spcBef>
              <a:spcAft>
                <a:spcPts val="0"/>
              </a:spcAft>
            </a:pPr>
            <a:r>
              <a:rPr lang="zh-CN" altLang="en-US" sz="2275" b="1" dirty="0">
                <a:solidFill>
                  <a:schemeClr val="tx1">
                    <a:lumMod val="75000"/>
                    <a:lumOff val="2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收费站升级改造</a:t>
            </a:r>
            <a:endParaRPr lang="zh-CN" altLang="en-US" sz="2275" b="1" dirty="0">
              <a:solidFill>
                <a:schemeClr val="tx1">
                  <a:lumMod val="75000"/>
                  <a:lumOff val="2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endParaRPr>
          </a:p>
        </p:txBody>
      </p:sp>
      <p:sp>
        <p:nvSpPr>
          <p:cNvPr id="10" name="矩形 8"/>
          <p:cNvSpPr>
            <a:spLocks noChangeArrowheads="1"/>
          </p:cNvSpPr>
          <p:nvPr/>
        </p:nvSpPr>
        <p:spPr bwMode="auto">
          <a:xfrm>
            <a:off x="-500324" y="1751622"/>
            <a:ext cx="4589611" cy="4477385"/>
          </a:xfrm>
          <a:prstGeom prst="rect">
            <a:avLst/>
          </a:prstGeom>
          <a:noFill/>
          <a:ln w="9525" cmpd="sng">
            <a:noFill/>
            <a:miter lim="800000"/>
          </a:ln>
          <a:effectLst/>
        </p:spPr>
        <p:txBody>
          <a:bodyPr wrap="square">
            <a:spAutoFit/>
          </a:bodyPr>
          <a:lstStyle/>
          <a:p>
            <a:pPr algn="ctr">
              <a:lnSpc>
                <a:spcPct val="150000"/>
              </a:lnSpc>
            </a:pPr>
            <a:r>
              <a:rPr lang="zh-CN" altLang="en-US" sz="1895" kern="100" dirty="0">
                <a:solidFill>
                  <a:schemeClr val="bg1"/>
                </a:solidFill>
                <a:latin typeface="微软雅黑" panose="020B0503020204020204" pitchFamily="34" charset="-122"/>
                <a:ea typeface="微软雅黑" panose="020B0503020204020204" pitchFamily="34" charset="-122"/>
                <a:sym typeface="+mn-ea"/>
              </a:rPr>
              <a:t>（</a:t>
            </a:r>
            <a:r>
              <a:rPr lang="en-US" altLang="zh-CN" sz="1895" kern="100" dirty="0">
                <a:solidFill>
                  <a:schemeClr val="bg1"/>
                </a:solidFill>
                <a:latin typeface="微软雅黑" panose="020B0503020204020204" pitchFamily="34" charset="-122"/>
                <a:ea typeface="微软雅黑" panose="020B0503020204020204" pitchFamily="34" charset="-122"/>
                <a:sym typeface="+mn-ea"/>
              </a:rPr>
              <a:t>1</a:t>
            </a:r>
            <a:r>
              <a:rPr lang="zh-CN" altLang="en-US" sz="1895" kern="100" dirty="0" smtClean="0">
                <a:solidFill>
                  <a:schemeClr val="bg1"/>
                </a:solidFill>
                <a:latin typeface="微软雅黑" panose="020B0503020204020204" pitchFamily="34" charset="-122"/>
                <a:ea typeface="微软雅黑" panose="020B0503020204020204" pitchFamily="34" charset="-122"/>
                <a:sym typeface="+mn-ea"/>
              </a:rPr>
              <a:t>）</a:t>
            </a:r>
            <a:r>
              <a:rPr lang="zh-CN" altLang="zh-CN" sz="1895" dirty="0">
                <a:solidFill>
                  <a:schemeClr val="bg1"/>
                </a:solidFill>
              </a:rPr>
              <a:t>收费管理</a:t>
            </a:r>
            <a:endParaRPr lang="zh-CN" altLang="zh-CN" sz="1895" dirty="0">
              <a:solidFill>
                <a:schemeClr val="bg1"/>
              </a:solidFill>
            </a:endParaRPr>
          </a:p>
          <a:p>
            <a:pPr algn="ctr">
              <a:lnSpc>
                <a:spcPct val="150000"/>
              </a:lnSpc>
              <a:tabLst>
                <a:tab pos="630555" algn="l"/>
              </a:tabLst>
              <a:defRPr/>
            </a:pPr>
            <a:r>
              <a:rPr lang="zh-CN" altLang="en-US" sz="1895" kern="100" dirty="0" smtClean="0">
                <a:solidFill>
                  <a:schemeClr val="bg1"/>
                </a:solidFill>
                <a:latin typeface="微软雅黑" panose="020B0503020204020204" pitchFamily="34" charset="-122"/>
                <a:ea typeface="微软雅黑" panose="020B0503020204020204" pitchFamily="34" charset="-122"/>
                <a:sym typeface="+mn-ea"/>
              </a:rPr>
              <a:t>（</a:t>
            </a:r>
            <a:r>
              <a:rPr lang="en-US" altLang="zh-CN" sz="1895" kern="100" dirty="0" smtClean="0">
                <a:solidFill>
                  <a:schemeClr val="bg1"/>
                </a:solidFill>
                <a:latin typeface="微软雅黑" panose="020B0503020204020204" pitchFamily="34" charset="-122"/>
                <a:ea typeface="微软雅黑" panose="020B0503020204020204" pitchFamily="34" charset="-122"/>
                <a:sym typeface="+mn-ea"/>
              </a:rPr>
              <a:t>2</a:t>
            </a:r>
            <a:r>
              <a:rPr lang="zh-CN" altLang="en-US" sz="1895" kern="100" dirty="0" smtClean="0">
                <a:solidFill>
                  <a:schemeClr val="bg1"/>
                </a:solidFill>
                <a:latin typeface="微软雅黑" panose="020B0503020204020204" pitchFamily="34" charset="-122"/>
                <a:ea typeface="微软雅黑" panose="020B0503020204020204" pitchFamily="34" charset="-122"/>
                <a:sym typeface="+mn-ea"/>
              </a:rPr>
              <a:t>）</a:t>
            </a:r>
            <a:r>
              <a:rPr lang="zh-CN" altLang="zh-CN" sz="1895" dirty="0">
                <a:solidFill>
                  <a:schemeClr val="bg1"/>
                </a:solidFill>
              </a:rPr>
              <a:t>运行监测</a:t>
            </a:r>
            <a:endParaRPr lang="zh-CN" altLang="zh-CN" sz="1895" dirty="0">
              <a:solidFill>
                <a:schemeClr val="bg1"/>
              </a:solidFill>
            </a:endParaRPr>
          </a:p>
          <a:p>
            <a:pPr algn="ctr">
              <a:lnSpc>
                <a:spcPct val="150000"/>
              </a:lnSpc>
              <a:tabLst>
                <a:tab pos="630555" algn="l"/>
              </a:tabLst>
              <a:defRPr/>
            </a:pPr>
            <a:r>
              <a:rPr lang="zh-CN" altLang="en-US" sz="1895" kern="100" dirty="0" smtClean="0">
                <a:solidFill>
                  <a:schemeClr val="bg1"/>
                </a:solidFill>
                <a:latin typeface="微软雅黑" panose="020B0503020204020204" pitchFamily="34" charset="-122"/>
                <a:ea typeface="微软雅黑" panose="020B0503020204020204" pitchFamily="34" charset="-122"/>
                <a:sym typeface="+mn-ea"/>
              </a:rPr>
              <a:t>（</a:t>
            </a:r>
            <a:r>
              <a:rPr lang="en-US" altLang="zh-CN" sz="1895" kern="100" dirty="0">
                <a:solidFill>
                  <a:schemeClr val="bg1"/>
                </a:solidFill>
                <a:latin typeface="微软雅黑" panose="020B0503020204020204" pitchFamily="34" charset="-122"/>
                <a:ea typeface="微软雅黑" panose="020B0503020204020204" pitchFamily="34" charset="-122"/>
                <a:sym typeface="+mn-ea"/>
              </a:rPr>
              <a:t>3</a:t>
            </a:r>
            <a:r>
              <a:rPr lang="zh-CN" altLang="en-US" sz="1895" kern="100" dirty="0" smtClean="0">
                <a:solidFill>
                  <a:schemeClr val="bg1"/>
                </a:solidFill>
                <a:latin typeface="微软雅黑" panose="020B0503020204020204" pitchFamily="34" charset="-122"/>
                <a:ea typeface="微软雅黑" panose="020B0503020204020204" pitchFamily="34" charset="-122"/>
                <a:sym typeface="+mn-ea"/>
              </a:rPr>
              <a:t>）</a:t>
            </a:r>
            <a:r>
              <a:rPr lang="zh-CN" altLang="zh-CN" sz="1895" dirty="0">
                <a:solidFill>
                  <a:schemeClr val="bg1"/>
                </a:solidFill>
              </a:rPr>
              <a:t>运维管理</a:t>
            </a:r>
            <a:endParaRPr lang="zh-CN" altLang="zh-CN" sz="1895" dirty="0">
              <a:solidFill>
                <a:schemeClr val="bg1"/>
              </a:solidFill>
            </a:endParaRPr>
          </a:p>
          <a:p>
            <a:pPr algn="ctr">
              <a:lnSpc>
                <a:spcPct val="150000"/>
              </a:lnSpc>
              <a:tabLst>
                <a:tab pos="630555" algn="l"/>
              </a:tabLst>
              <a:defRPr/>
            </a:pPr>
            <a:r>
              <a:rPr lang="zh-CN" altLang="en-US" sz="1895" kern="100" dirty="0">
                <a:solidFill>
                  <a:schemeClr val="bg1"/>
                </a:solidFill>
                <a:latin typeface="微软雅黑" panose="020B0503020204020204" pitchFamily="34" charset="-122"/>
                <a:ea typeface="微软雅黑" panose="020B0503020204020204" pitchFamily="34" charset="-122"/>
                <a:sym typeface="+mn-ea"/>
              </a:rPr>
              <a:t>（</a:t>
            </a:r>
            <a:r>
              <a:rPr lang="en-US" altLang="zh-CN" sz="1895" kern="100" dirty="0">
                <a:solidFill>
                  <a:schemeClr val="bg1"/>
                </a:solidFill>
                <a:latin typeface="微软雅黑" panose="020B0503020204020204" pitchFamily="34" charset="-122"/>
                <a:ea typeface="微软雅黑" panose="020B0503020204020204" pitchFamily="34" charset="-122"/>
                <a:sym typeface="+mn-ea"/>
              </a:rPr>
              <a:t>4</a:t>
            </a:r>
            <a:r>
              <a:rPr lang="zh-CN" altLang="en-US" sz="1895" kern="100" dirty="0" smtClean="0">
                <a:solidFill>
                  <a:schemeClr val="bg1"/>
                </a:solidFill>
                <a:latin typeface="微软雅黑" panose="020B0503020204020204" pitchFamily="34" charset="-122"/>
                <a:ea typeface="微软雅黑" panose="020B0503020204020204" pitchFamily="34" charset="-122"/>
                <a:sym typeface="+mn-ea"/>
              </a:rPr>
              <a:t>）</a:t>
            </a:r>
            <a:r>
              <a:rPr lang="zh-CN" altLang="zh-CN" sz="1895" dirty="0">
                <a:solidFill>
                  <a:schemeClr val="bg1"/>
                </a:solidFill>
              </a:rPr>
              <a:t>稽查管理</a:t>
            </a:r>
            <a:endParaRPr lang="zh-CN" altLang="zh-CN" sz="1895" dirty="0">
              <a:solidFill>
                <a:schemeClr val="bg1"/>
              </a:solidFill>
            </a:endParaRPr>
          </a:p>
          <a:p>
            <a:pPr algn="ctr">
              <a:lnSpc>
                <a:spcPct val="150000"/>
              </a:lnSpc>
              <a:tabLst>
                <a:tab pos="630555" algn="l"/>
              </a:tabLst>
              <a:defRPr/>
            </a:pPr>
            <a:r>
              <a:rPr lang="zh-CN" altLang="en-US" sz="1895" kern="100" dirty="0" smtClean="0">
                <a:solidFill>
                  <a:schemeClr val="bg1"/>
                </a:solidFill>
                <a:latin typeface="微软雅黑" panose="020B0503020204020204" pitchFamily="34" charset="-122"/>
                <a:ea typeface="微软雅黑" panose="020B0503020204020204" pitchFamily="34" charset="-122"/>
                <a:sym typeface="+mn-ea"/>
              </a:rPr>
              <a:t>       （</a:t>
            </a:r>
            <a:r>
              <a:rPr lang="en-US" altLang="zh-CN" sz="1895" kern="100" dirty="0">
                <a:solidFill>
                  <a:schemeClr val="bg1"/>
                </a:solidFill>
                <a:latin typeface="微软雅黑" panose="020B0503020204020204" pitchFamily="34" charset="-122"/>
                <a:ea typeface="微软雅黑" panose="020B0503020204020204" pitchFamily="34" charset="-122"/>
                <a:sym typeface="+mn-ea"/>
              </a:rPr>
              <a:t>5</a:t>
            </a:r>
            <a:r>
              <a:rPr lang="zh-CN" altLang="en-US" sz="1895" kern="100" dirty="0" smtClean="0">
                <a:solidFill>
                  <a:schemeClr val="bg1"/>
                </a:solidFill>
                <a:latin typeface="微软雅黑" panose="020B0503020204020204" pitchFamily="34" charset="-122"/>
                <a:ea typeface="微软雅黑" panose="020B0503020204020204" pitchFamily="34" charset="-122"/>
                <a:sym typeface="+mn-ea"/>
              </a:rPr>
              <a:t>）</a:t>
            </a:r>
            <a:r>
              <a:rPr lang="zh-CN" altLang="zh-CN" sz="1895" dirty="0">
                <a:solidFill>
                  <a:schemeClr val="bg1"/>
                </a:solidFill>
              </a:rPr>
              <a:t>实时信息查询</a:t>
            </a:r>
            <a:endParaRPr lang="zh-CN" altLang="zh-CN" sz="1895" dirty="0">
              <a:solidFill>
                <a:schemeClr val="bg1"/>
              </a:solidFill>
            </a:endParaRPr>
          </a:p>
          <a:p>
            <a:pPr algn="ctr">
              <a:lnSpc>
                <a:spcPct val="150000"/>
              </a:lnSpc>
              <a:tabLst>
                <a:tab pos="630555" algn="l"/>
              </a:tabLst>
              <a:defRPr/>
            </a:pPr>
            <a:r>
              <a:rPr lang="zh-CN" altLang="en-US" sz="1895" kern="100" dirty="0">
                <a:solidFill>
                  <a:schemeClr val="bg1"/>
                </a:solidFill>
                <a:latin typeface="微软雅黑" panose="020B0503020204020204" pitchFamily="34" charset="-122"/>
                <a:ea typeface="微软雅黑" panose="020B0503020204020204" pitchFamily="34" charset="-122"/>
                <a:sym typeface="+mn-ea"/>
              </a:rPr>
              <a:t>（</a:t>
            </a:r>
            <a:r>
              <a:rPr lang="en-US" altLang="zh-CN" sz="1895" kern="100" dirty="0">
                <a:solidFill>
                  <a:schemeClr val="bg1"/>
                </a:solidFill>
                <a:latin typeface="微软雅黑" panose="020B0503020204020204" pitchFamily="34" charset="-122"/>
                <a:ea typeface="微软雅黑" panose="020B0503020204020204" pitchFamily="34" charset="-122"/>
                <a:sym typeface="+mn-ea"/>
              </a:rPr>
              <a:t>6</a:t>
            </a:r>
            <a:r>
              <a:rPr lang="zh-CN" altLang="en-US" sz="1895" kern="100" dirty="0" smtClean="0">
                <a:solidFill>
                  <a:schemeClr val="bg1"/>
                </a:solidFill>
                <a:latin typeface="微软雅黑" panose="020B0503020204020204" pitchFamily="34" charset="-122"/>
                <a:ea typeface="微软雅黑" panose="020B0503020204020204" pitchFamily="34" charset="-122"/>
                <a:sym typeface="+mn-ea"/>
              </a:rPr>
              <a:t>）</a:t>
            </a:r>
            <a:r>
              <a:rPr lang="zh-CN" altLang="zh-CN" sz="1895" dirty="0">
                <a:solidFill>
                  <a:schemeClr val="bg1"/>
                </a:solidFill>
              </a:rPr>
              <a:t>稽查</a:t>
            </a:r>
            <a:r>
              <a:rPr lang="zh-CN" altLang="zh-CN" sz="1895" dirty="0" smtClean="0">
                <a:solidFill>
                  <a:schemeClr val="bg1"/>
                </a:solidFill>
              </a:rPr>
              <a:t>系统</a:t>
            </a:r>
            <a:endParaRPr lang="en-US" altLang="zh-CN" sz="1895" dirty="0" smtClean="0">
              <a:solidFill>
                <a:schemeClr val="bg1"/>
              </a:solidFill>
            </a:endParaRPr>
          </a:p>
          <a:p>
            <a:pPr algn="ctr">
              <a:lnSpc>
                <a:spcPct val="150000"/>
              </a:lnSpc>
              <a:tabLst>
                <a:tab pos="630555" algn="l"/>
              </a:tabLst>
              <a:defRPr/>
            </a:pPr>
            <a:r>
              <a:rPr lang="zh-CN" altLang="en-US" sz="1895" kern="100" dirty="0" smtClean="0">
                <a:solidFill>
                  <a:schemeClr val="bg1"/>
                </a:solidFill>
                <a:latin typeface="微软雅黑" panose="020B0503020204020204" pitchFamily="34" charset="-122"/>
                <a:ea typeface="微软雅黑" panose="020B0503020204020204" pitchFamily="34" charset="-122"/>
                <a:sym typeface="+mn-ea"/>
              </a:rPr>
              <a:t>      （</a:t>
            </a:r>
            <a:r>
              <a:rPr lang="en-US" altLang="zh-CN" sz="1895" kern="100" dirty="0">
                <a:solidFill>
                  <a:schemeClr val="bg1"/>
                </a:solidFill>
                <a:latin typeface="微软雅黑" panose="020B0503020204020204" pitchFamily="34" charset="-122"/>
                <a:ea typeface="微软雅黑" panose="020B0503020204020204" pitchFamily="34" charset="-122"/>
                <a:sym typeface="+mn-ea"/>
              </a:rPr>
              <a:t>7</a:t>
            </a:r>
            <a:r>
              <a:rPr lang="zh-CN" altLang="en-US" sz="1895" kern="100" dirty="0" smtClean="0">
                <a:solidFill>
                  <a:schemeClr val="bg1"/>
                </a:solidFill>
                <a:latin typeface="微软雅黑" panose="020B0503020204020204" pitchFamily="34" charset="-122"/>
                <a:ea typeface="微软雅黑" panose="020B0503020204020204" pitchFamily="34" charset="-122"/>
                <a:sym typeface="+mn-ea"/>
              </a:rPr>
              <a:t>）</a:t>
            </a:r>
            <a:r>
              <a:rPr lang="zh-CN" altLang="zh-CN" sz="1895" dirty="0">
                <a:solidFill>
                  <a:schemeClr val="bg1"/>
                </a:solidFill>
              </a:rPr>
              <a:t>特情业务处理</a:t>
            </a:r>
            <a:endParaRPr lang="zh-CN" altLang="zh-CN" sz="1895" dirty="0">
              <a:solidFill>
                <a:schemeClr val="bg1"/>
              </a:solidFill>
            </a:endParaRPr>
          </a:p>
          <a:p>
            <a:pPr algn="ctr">
              <a:lnSpc>
                <a:spcPct val="150000"/>
              </a:lnSpc>
              <a:tabLst>
                <a:tab pos="630555" algn="l"/>
              </a:tabLst>
              <a:defRPr/>
            </a:pPr>
            <a:r>
              <a:rPr lang="zh-CN" altLang="en-US" sz="1895" kern="100" dirty="0">
                <a:solidFill>
                  <a:schemeClr val="bg1"/>
                </a:solidFill>
                <a:latin typeface="微软雅黑" panose="020B0503020204020204" pitchFamily="34" charset="-122"/>
                <a:ea typeface="微软雅黑" panose="020B0503020204020204" pitchFamily="34" charset="-122"/>
                <a:sym typeface="+mn-ea"/>
              </a:rPr>
              <a:t>（</a:t>
            </a:r>
            <a:r>
              <a:rPr lang="en-US" altLang="zh-CN" sz="1895" kern="100" dirty="0">
                <a:solidFill>
                  <a:schemeClr val="bg1"/>
                </a:solidFill>
                <a:latin typeface="微软雅黑" panose="020B0503020204020204" pitchFamily="34" charset="-122"/>
                <a:ea typeface="微软雅黑" panose="020B0503020204020204" pitchFamily="34" charset="-122"/>
                <a:sym typeface="+mn-ea"/>
              </a:rPr>
              <a:t>8</a:t>
            </a:r>
            <a:r>
              <a:rPr lang="zh-CN" altLang="en-US" sz="1895" kern="100" dirty="0" smtClean="0">
                <a:solidFill>
                  <a:schemeClr val="bg1"/>
                </a:solidFill>
                <a:latin typeface="微软雅黑" panose="020B0503020204020204" pitchFamily="34" charset="-122"/>
                <a:ea typeface="微软雅黑" panose="020B0503020204020204" pitchFamily="34" charset="-122"/>
                <a:sym typeface="+mn-ea"/>
              </a:rPr>
              <a:t>）</a:t>
            </a:r>
            <a:r>
              <a:rPr lang="zh-CN" altLang="zh-CN" sz="1895" dirty="0">
                <a:solidFill>
                  <a:schemeClr val="bg1"/>
                </a:solidFill>
              </a:rPr>
              <a:t>数据传输</a:t>
            </a:r>
            <a:endParaRPr lang="zh-CN" altLang="zh-CN" sz="1895" dirty="0">
              <a:solidFill>
                <a:schemeClr val="bg1"/>
              </a:solidFill>
            </a:endParaRPr>
          </a:p>
          <a:p>
            <a:pPr algn="ctr">
              <a:lnSpc>
                <a:spcPct val="150000"/>
              </a:lnSpc>
              <a:tabLst>
                <a:tab pos="630555" algn="l"/>
              </a:tabLst>
              <a:defRPr/>
            </a:pPr>
            <a:r>
              <a:rPr lang="zh-CN" altLang="en-US" sz="1895" kern="100" dirty="0">
                <a:solidFill>
                  <a:schemeClr val="bg1"/>
                </a:solidFill>
                <a:latin typeface="微软雅黑" panose="020B0503020204020204" pitchFamily="34" charset="-122"/>
                <a:ea typeface="微软雅黑" panose="020B0503020204020204" pitchFamily="34" charset="-122"/>
                <a:sym typeface="+mn-ea"/>
              </a:rPr>
              <a:t>      （</a:t>
            </a:r>
            <a:r>
              <a:rPr lang="zh-CN" altLang="zh-CN" sz="1895" dirty="0">
                <a:solidFill>
                  <a:schemeClr val="bg1"/>
                </a:solidFill>
                <a:sym typeface="+mn-ea"/>
              </a:rPr>
              <a:t>9</a:t>
            </a:r>
            <a:r>
              <a:rPr lang="zh-CN" altLang="en-US" sz="1895" kern="100" dirty="0" smtClean="0">
                <a:solidFill>
                  <a:schemeClr val="bg1"/>
                </a:solidFill>
                <a:latin typeface="微软雅黑" panose="020B0503020204020204" pitchFamily="34" charset="-122"/>
                <a:ea typeface="微软雅黑" panose="020B0503020204020204" pitchFamily="34" charset="-122"/>
                <a:sym typeface="+mn-ea"/>
              </a:rPr>
              <a:t>）</a:t>
            </a:r>
            <a:r>
              <a:rPr lang="zh-CN" altLang="zh-CN" sz="1895" dirty="0">
                <a:solidFill>
                  <a:schemeClr val="bg1"/>
                </a:solidFill>
              </a:rPr>
              <a:t>收费业务管理</a:t>
            </a:r>
            <a:endParaRPr lang="zh-CN" altLang="zh-CN" sz="1895" dirty="0">
              <a:solidFill>
                <a:schemeClr val="bg1"/>
              </a:solidFill>
            </a:endParaRPr>
          </a:p>
          <a:p>
            <a:pPr algn="ctr">
              <a:lnSpc>
                <a:spcPct val="150000"/>
              </a:lnSpc>
              <a:tabLst>
                <a:tab pos="630555" algn="l"/>
              </a:tabLst>
              <a:defRPr/>
            </a:pPr>
            <a:r>
              <a:rPr lang="zh-CN" altLang="en-US" sz="1895" kern="100" dirty="0">
                <a:solidFill>
                  <a:schemeClr val="bg1"/>
                </a:solidFill>
                <a:latin typeface="微软雅黑" panose="020B0503020204020204" pitchFamily="34" charset="-122"/>
                <a:ea typeface="微软雅黑" panose="020B0503020204020204" pitchFamily="34" charset="-122"/>
                <a:sym typeface="+mn-ea"/>
              </a:rPr>
              <a:t>       （</a:t>
            </a:r>
            <a:r>
              <a:rPr lang="en-US" altLang="zh-CN" sz="1895" dirty="0">
                <a:solidFill>
                  <a:schemeClr val="bg1"/>
                </a:solidFill>
              </a:rPr>
              <a:t>10</a:t>
            </a:r>
            <a:r>
              <a:rPr lang="zh-CN" altLang="en-US" sz="1895" kern="100" dirty="0" smtClean="0">
                <a:solidFill>
                  <a:schemeClr val="bg1"/>
                </a:solidFill>
                <a:latin typeface="微软雅黑" panose="020B0503020204020204" pitchFamily="34" charset="-122"/>
                <a:ea typeface="微软雅黑" panose="020B0503020204020204" pitchFamily="34" charset="-122"/>
                <a:sym typeface="+mn-ea"/>
              </a:rPr>
              <a:t>）</a:t>
            </a:r>
            <a:r>
              <a:rPr lang="en-US" altLang="zh-CN" sz="1895" dirty="0">
                <a:solidFill>
                  <a:schemeClr val="bg1"/>
                </a:solidFill>
                <a:sym typeface="+mn-ea"/>
              </a:rPr>
              <a:t>中心治超系统</a:t>
            </a:r>
            <a:endParaRPr lang="en-US" altLang="zh-CN" sz="1895" dirty="0">
              <a:solidFill>
                <a:schemeClr val="bg1"/>
              </a:solidFill>
            </a:endParaRPr>
          </a:p>
        </p:txBody>
      </p:sp>
      <p:graphicFrame>
        <p:nvGraphicFramePr>
          <p:cNvPr id="2" name="对象 1"/>
          <p:cNvGraphicFramePr/>
          <p:nvPr/>
        </p:nvGraphicFramePr>
        <p:xfrm>
          <a:off x="4236795" y="167565"/>
          <a:ext cx="7992533" cy="6523473"/>
        </p:xfrm>
        <a:graphic>
          <a:graphicData uri="http://schemas.openxmlformats.org/presentationml/2006/ole">
            <mc:AlternateContent xmlns:mc="http://schemas.openxmlformats.org/markup-compatibility/2006">
              <mc:Choice xmlns:v="urn:schemas-microsoft-com:vml" Requires="v">
                <p:oleObj spid="_x0000_s3" name="" r:id="rId1" imgW="16421100" imgH="12446000" progId="Visio.Drawing.15">
                  <p:embed/>
                </p:oleObj>
              </mc:Choice>
              <mc:Fallback>
                <p:oleObj name="" r:id="rId1" imgW="16421100" imgH="12446000" progId="Visio.Drawing.15">
                  <p:embed/>
                  <p:pic>
                    <p:nvPicPr>
                      <p:cNvPr id="0" name="图片 2"/>
                      <p:cNvPicPr/>
                      <p:nvPr/>
                    </p:nvPicPr>
                    <p:blipFill>
                      <a:blip r:embed="rId2"/>
                      <a:stretch>
                        <a:fillRect/>
                      </a:stretch>
                    </p:blipFill>
                    <p:spPr>
                      <a:xfrm>
                        <a:off x="4236795" y="167565"/>
                        <a:ext cx="7992533" cy="6523473"/>
                      </a:xfrm>
                      <a:prstGeom prst="rect">
                        <a:avLst/>
                      </a:prstGeom>
                    </p:spPr>
                  </p:pic>
                </p:oleObj>
              </mc:Fallback>
            </mc:AlternateContent>
          </a:graphicData>
        </a:graphic>
      </p:graphicFrame>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12" name="组合 11"/>
          <p:cNvGrpSpPr/>
          <p:nvPr/>
        </p:nvGrpSpPr>
        <p:grpSpPr>
          <a:xfrm>
            <a:off x="0" y="201940"/>
            <a:ext cx="3657583" cy="500380"/>
            <a:chOff x="0" y="220990"/>
            <a:chExt cx="3857607" cy="527745"/>
          </a:xfrm>
        </p:grpSpPr>
        <p:sp>
          <p:nvSpPr>
            <p:cNvPr id="18" name="燕尾形 2"/>
            <p:cNvSpPr/>
            <p:nvPr/>
          </p:nvSpPr>
          <p:spPr>
            <a:xfrm>
              <a:off x="335059" y="294640"/>
              <a:ext cx="302371" cy="375920"/>
            </a:xfrm>
            <a:prstGeom prst="chevron">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705">
                <a:solidFill>
                  <a:schemeClr val="tx1"/>
                </a:solidFill>
                <a:latin typeface="逐浪细阁体" panose="03000509000000000000" pitchFamily="65" charset="-122"/>
                <a:ea typeface="微软雅黑 Light" panose="020B0502040204020203" charset="-122"/>
                <a:sym typeface="逐浪细阁体" panose="03000509000000000000" pitchFamily="65" charset="-122"/>
              </a:endParaRPr>
            </a:p>
          </p:txBody>
        </p:sp>
        <p:sp>
          <p:nvSpPr>
            <p:cNvPr id="19" name="燕尾形 3"/>
            <p:cNvSpPr/>
            <p:nvPr/>
          </p:nvSpPr>
          <p:spPr>
            <a:xfrm>
              <a:off x="578181" y="294640"/>
              <a:ext cx="302371" cy="375920"/>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705">
                <a:solidFill>
                  <a:schemeClr val="tx1"/>
                </a:solidFill>
                <a:latin typeface="逐浪细阁体" panose="03000509000000000000" pitchFamily="65" charset="-122"/>
                <a:ea typeface="微软雅黑 Light" panose="020B0502040204020203" charset="-122"/>
                <a:sym typeface="逐浪细阁体" panose="03000509000000000000" pitchFamily="65" charset="-122"/>
              </a:endParaRPr>
            </a:p>
          </p:txBody>
        </p:sp>
        <p:sp>
          <p:nvSpPr>
            <p:cNvPr id="20" name="五边形 4"/>
            <p:cNvSpPr/>
            <p:nvPr/>
          </p:nvSpPr>
          <p:spPr>
            <a:xfrm>
              <a:off x="0" y="294640"/>
              <a:ext cx="416781" cy="375920"/>
            </a:xfrm>
            <a:prstGeom prst="homePlat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705">
                <a:latin typeface="逐浪细阁体" panose="03000509000000000000" pitchFamily="65" charset="-122"/>
                <a:ea typeface="微软雅黑 Light" panose="020B0502040204020203" charset="-122"/>
                <a:sym typeface="逐浪细阁体" panose="03000509000000000000" pitchFamily="65" charset="-122"/>
              </a:endParaRPr>
            </a:p>
          </p:txBody>
        </p:sp>
        <p:sp>
          <p:nvSpPr>
            <p:cNvPr id="21" name="文本框 15"/>
            <p:cNvSpPr txBox="1"/>
            <p:nvPr/>
          </p:nvSpPr>
          <p:spPr>
            <a:xfrm>
              <a:off x="972489" y="220990"/>
              <a:ext cx="2885118" cy="527745"/>
            </a:xfrm>
            <a:prstGeom prst="rect">
              <a:avLst/>
            </a:prstGeom>
            <a:noFill/>
          </p:spPr>
          <p:txBody>
            <a:bodyPr wrap="square" rtlCol="0">
              <a:spAutoFit/>
            </a:bodyPr>
            <a:p>
              <a:r>
                <a:rPr lang="zh-CN" altLang="en-US" sz="2655" dirty="0">
                  <a:solidFill>
                    <a:schemeClr val="tx1">
                      <a:lumMod val="65000"/>
                      <a:lumOff val="3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逐浪细阁体" panose="03000509000000000000" pitchFamily="65" charset="-122"/>
                </a:rPr>
                <a:t>总体业务流</a:t>
              </a:r>
              <a:endParaRPr lang="zh-CN" altLang="en-US" sz="2655" dirty="0">
                <a:solidFill>
                  <a:schemeClr val="tx1">
                    <a:lumMod val="65000"/>
                    <a:lumOff val="3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逐浪细阁体" panose="03000509000000000000" pitchFamily="65" charset="-122"/>
              </a:endParaRPr>
            </a:p>
          </p:txBody>
        </p:sp>
      </p:grpSp>
      <p:pic>
        <p:nvPicPr>
          <p:cNvPr id="2" name="图片 1"/>
          <p:cNvPicPr>
            <a:picLocks noChangeAspect="1"/>
          </p:cNvPicPr>
          <p:nvPr/>
        </p:nvPicPr>
        <p:blipFill>
          <a:blip r:embed="rId1"/>
          <a:stretch>
            <a:fillRect/>
          </a:stretch>
        </p:blipFill>
        <p:spPr>
          <a:xfrm>
            <a:off x="604482" y="1255513"/>
            <a:ext cx="11347290" cy="5044779"/>
          </a:xfrm>
          <a:prstGeom prst="rect">
            <a:avLst/>
          </a:prstGeo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nvSpPr>
        <p:spPr>
          <a:xfrm>
            <a:off x="2" y="1722144"/>
            <a:ext cx="7393209" cy="4164729"/>
          </a:xfrm>
          <a:prstGeom prst="rect">
            <a:avLst/>
          </a:prstGeom>
          <a:solidFill>
            <a:schemeClr val="accent1">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05"/>
          </a:p>
        </p:txBody>
      </p:sp>
      <p:grpSp>
        <p:nvGrpSpPr>
          <p:cNvPr id="3" name="组合 11"/>
          <p:cNvGrpSpPr/>
          <p:nvPr/>
        </p:nvGrpSpPr>
        <p:grpSpPr>
          <a:xfrm>
            <a:off x="0" y="201940"/>
            <a:ext cx="3657583" cy="500380"/>
            <a:chOff x="0" y="220990"/>
            <a:chExt cx="3857607" cy="527745"/>
          </a:xfrm>
        </p:grpSpPr>
        <p:sp>
          <p:nvSpPr>
            <p:cNvPr id="15" name="燕尾形 2"/>
            <p:cNvSpPr/>
            <p:nvPr/>
          </p:nvSpPr>
          <p:spPr>
            <a:xfrm>
              <a:off x="335059" y="294640"/>
              <a:ext cx="302371" cy="375920"/>
            </a:xfrm>
            <a:prstGeom prst="chevron">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05">
                <a:solidFill>
                  <a:schemeClr val="tx1"/>
                </a:solidFill>
                <a:latin typeface="逐浪细阁体" panose="03000509000000000000" pitchFamily="65" charset="-122"/>
                <a:ea typeface="微软雅黑 Light" panose="020B0502040204020203" charset="-122"/>
                <a:sym typeface="逐浪细阁体" panose="03000509000000000000" pitchFamily="65" charset="-122"/>
              </a:endParaRPr>
            </a:p>
          </p:txBody>
        </p:sp>
        <p:sp>
          <p:nvSpPr>
            <p:cNvPr id="16" name="燕尾形 3"/>
            <p:cNvSpPr/>
            <p:nvPr/>
          </p:nvSpPr>
          <p:spPr>
            <a:xfrm>
              <a:off x="578181" y="294640"/>
              <a:ext cx="302371" cy="375920"/>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05">
                <a:solidFill>
                  <a:schemeClr val="tx1"/>
                </a:solidFill>
                <a:latin typeface="逐浪细阁体" panose="03000509000000000000" pitchFamily="65" charset="-122"/>
                <a:ea typeface="微软雅黑 Light" panose="020B0502040204020203" charset="-122"/>
                <a:sym typeface="逐浪细阁体" panose="03000509000000000000" pitchFamily="65" charset="-122"/>
              </a:endParaRPr>
            </a:p>
          </p:txBody>
        </p:sp>
        <p:sp>
          <p:nvSpPr>
            <p:cNvPr id="17" name="五边形 4"/>
            <p:cNvSpPr/>
            <p:nvPr/>
          </p:nvSpPr>
          <p:spPr>
            <a:xfrm>
              <a:off x="0" y="294640"/>
              <a:ext cx="416781" cy="375920"/>
            </a:xfrm>
            <a:prstGeom prst="homePlat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05">
                <a:latin typeface="逐浪细阁体" panose="03000509000000000000" pitchFamily="65" charset="-122"/>
                <a:ea typeface="微软雅黑 Light" panose="020B0502040204020203" charset="-122"/>
                <a:sym typeface="逐浪细阁体" panose="03000509000000000000" pitchFamily="65" charset="-122"/>
              </a:endParaRPr>
            </a:p>
          </p:txBody>
        </p:sp>
        <p:sp>
          <p:nvSpPr>
            <p:cNvPr id="18" name="文本框 15"/>
            <p:cNvSpPr txBox="1"/>
            <p:nvPr/>
          </p:nvSpPr>
          <p:spPr>
            <a:xfrm>
              <a:off x="972489" y="220990"/>
              <a:ext cx="2885118" cy="527745"/>
            </a:xfrm>
            <a:prstGeom prst="rect">
              <a:avLst/>
            </a:prstGeom>
            <a:noFill/>
          </p:spPr>
          <p:txBody>
            <a:bodyPr wrap="square" rtlCol="0">
              <a:spAutoFit/>
            </a:bodyPr>
            <a:lstStyle/>
            <a:p>
              <a:r>
                <a:rPr lang="zh-CN" altLang="en-US" sz="2655" dirty="0">
                  <a:solidFill>
                    <a:schemeClr val="tx1">
                      <a:lumMod val="65000"/>
                      <a:lumOff val="3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逐浪细阁体" panose="03000509000000000000" pitchFamily="65" charset="-122"/>
                </a:rPr>
                <a:t>总体技术方案</a:t>
              </a:r>
              <a:endParaRPr lang="zh-CN" altLang="en-US" sz="2655" dirty="0">
                <a:solidFill>
                  <a:schemeClr val="tx1">
                    <a:lumMod val="65000"/>
                    <a:lumOff val="3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逐浪细阁体" panose="03000509000000000000" pitchFamily="65" charset="-122"/>
              </a:endParaRPr>
            </a:p>
          </p:txBody>
        </p:sp>
      </p:grpSp>
      <p:sp>
        <p:nvSpPr>
          <p:cNvPr id="12" name="Content Placeholder 2"/>
          <p:cNvSpPr txBox="1"/>
          <p:nvPr/>
        </p:nvSpPr>
        <p:spPr>
          <a:xfrm>
            <a:off x="361938" y="719648"/>
            <a:ext cx="4709948" cy="614468"/>
          </a:xfrm>
          <a:prstGeom prst="rect">
            <a:avLst/>
          </a:prstGeom>
        </p:spPr>
        <p:txBody>
          <a:bodyPr vert="horz" lIns="91434" tIns="45717" rIns="91434" bIns="45717" rtlCol="0" anchor="t">
            <a:no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just">
              <a:lnSpc>
                <a:spcPct val="150000"/>
              </a:lnSpc>
              <a:spcBef>
                <a:spcPts val="0"/>
              </a:spcBef>
              <a:spcAft>
                <a:spcPts val="0"/>
              </a:spcAft>
            </a:pPr>
            <a:r>
              <a:rPr lang="zh-CN" altLang="en-US" sz="2275" b="1" dirty="0">
                <a:solidFill>
                  <a:schemeClr val="tx1">
                    <a:lumMod val="75000"/>
                    <a:lumOff val="2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通信系统升级改造</a:t>
            </a:r>
            <a:endParaRPr lang="zh-CN" altLang="en-US" sz="2275" b="1" dirty="0">
              <a:solidFill>
                <a:schemeClr val="tx1">
                  <a:lumMod val="75000"/>
                  <a:lumOff val="2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endParaRPr>
          </a:p>
        </p:txBody>
      </p:sp>
      <p:pic>
        <p:nvPicPr>
          <p:cNvPr id="131115" name="Picture 43"/>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7497170" y="121690"/>
            <a:ext cx="4393399" cy="6483721"/>
          </a:xfrm>
          <a:prstGeom prst="rect">
            <a:avLst/>
          </a:prstGeom>
          <a:noFill/>
          <a:ln w="9525">
            <a:solidFill>
              <a:schemeClr val="tx1"/>
            </a:solidFill>
            <a:miter lim="800000"/>
            <a:headEnd/>
            <a:tailEnd/>
          </a:ln>
          <a:effectLst>
            <a:outerShdw dist="35921" dir="2700000" sx="102000" sy="102000" algn="ctr" rotWithShape="0">
              <a:schemeClr val="bg2"/>
            </a:outerShdw>
          </a:effectLst>
          <a:extLst>
            <a:ext uri="{909E8E84-426E-40DD-AFC4-6F175D3DCCD1}">
              <a14:hiddenFill xmlns:a14="http://schemas.microsoft.com/office/drawing/2010/main">
                <a:solidFill>
                  <a:schemeClr val="accent1"/>
                </a:solidFill>
              </a14:hiddenFill>
            </a:ext>
          </a:extLst>
        </p:spPr>
      </p:pic>
      <p:sp>
        <p:nvSpPr>
          <p:cNvPr id="13" name="Content Placeholder 2"/>
          <p:cNvSpPr txBox="1"/>
          <p:nvPr/>
        </p:nvSpPr>
        <p:spPr>
          <a:xfrm>
            <a:off x="927552" y="1244224"/>
            <a:ext cx="4709948" cy="614468"/>
          </a:xfrm>
          <a:prstGeom prst="rect">
            <a:avLst/>
          </a:prstGeom>
        </p:spPr>
        <p:txBody>
          <a:bodyPr vert="horz" lIns="91434" tIns="45717" rIns="91434" bIns="45717" rtlCol="0" anchor="t">
            <a:no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just">
              <a:lnSpc>
                <a:spcPct val="150000"/>
              </a:lnSpc>
              <a:spcBef>
                <a:spcPts val="0"/>
              </a:spcBef>
              <a:spcAft>
                <a:spcPts val="0"/>
              </a:spcAft>
            </a:pPr>
            <a:r>
              <a:rPr lang="zh-CN" altLang="en-US" sz="1895" b="1" dirty="0">
                <a:solidFill>
                  <a:srgbClr val="C0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Arial" panose="020B0604020202020204" pitchFamily="34" charset="0"/>
              </a:rPr>
              <a:t>通信系统现状</a:t>
            </a:r>
            <a:endParaRPr lang="zh-CN" altLang="en-US" sz="1895" b="1" dirty="0">
              <a:solidFill>
                <a:srgbClr val="C0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Arial" panose="020B0604020202020204" pitchFamily="34" charset="0"/>
            </a:endParaRPr>
          </a:p>
        </p:txBody>
      </p:sp>
      <p:sp>
        <p:nvSpPr>
          <p:cNvPr id="6" name="矩形 5"/>
          <p:cNvSpPr/>
          <p:nvPr/>
        </p:nvSpPr>
        <p:spPr>
          <a:xfrm>
            <a:off x="497511" y="1790418"/>
            <a:ext cx="6435364" cy="4034790"/>
          </a:xfrm>
          <a:prstGeom prst="rect">
            <a:avLst/>
          </a:prstGeom>
        </p:spPr>
        <p:txBody>
          <a:bodyPr wrap="square">
            <a:spAutoFit/>
          </a:bodyPr>
          <a:lstStyle/>
          <a:p>
            <a:pPr algn="just">
              <a:lnSpc>
                <a:spcPct val="150000"/>
              </a:lnSpc>
            </a:pPr>
            <a:r>
              <a:rPr lang="en-US" altLang="zh-CN" sz="1705" dirty="0" smtClean="0">
                <a:solidFill>
                  <a:schemeClr val="bg1"/>
                </a:solidFill>
              </a:rPr>
              <a:t>         </a:t>
            </a:r>
            <a:r>
              <a:rPr lang="zh-CN" altLang="zh-CN" sz="1705" dirty="0" smtClean="0">
                <a:solidFill>
                  <a:schemeClr val="bg1"/>
                </a:solidFill>
                <a:latin typeface="微软雅黑" panose="020B0503020204020204" pitchFamily="34" charset="-122"/>
                <a:ea typeface="微软雅黑" panose="020B0503020204020204" pitchFamily="34" charset="-122"/>
              </a:rPr>
              <a:t>自</a:t>
            </a:r>
            <a:r>
              <a:rPr lang="en-US" altLang="zh-CN" sz="1705" dirty="0">
                <a:solidFill>
                  <a:schemeClr val="bg1"/>
                </a:solidFill>
                <a:latin typeface="微软雅黑" panose="020B0503020204020204" pitchFamily="34" charset="-122"/>
                <a:ea typeface="微软雅黑" panose="020B0503020204020204" pitchFamily="34" charset="-122"/>
              </a:rPr>
              <a:t>2003</a:t>
            </a:r>
            <a:r>
              <a:rPr lang="zh-CN" altLang="zh-CN" sz="1705" dirty="0">
                <a:solidFill>
                  <a:schemeClr val="bg1"/>
                </a:solidFill>
                <a:latin typeface="微软雅黑" panose="020B0503020204020204" pitchFamily="34" charset="-122"/>
                <a:ea typeface="微软雅黑" panose="020B0503020204020204" pitchFamily="34" charset="-122"/>
              </a:rPr>
              <a:t>年</a:t>
            </a:r>
            <a:r>
              <a:rPr lang="en-US" altLang="zh-CN" sz="1705" dirty="0">
                <a:solidFill>
                  <a:schemeClr val="bg1"/>
                </a:solidFill>
                <a:latin typeface="微软雅黑" panose="020B0503020204020204" pitchFamily="34" charset="-122"/>
                <a:ea typeface="微软雅黑" panose="020B0503020204020204" pitchFamily="34" charset="-122"/>
              </a:rPr>
              <a:t>9</a:t>
            </a:r>
            <a:r>
              <a:rPr lang="zh-CN" altLang="zh-CN" sz="1705" dirty="0">
                <a:solidFill>
                  <a:schemeClr val="bg1"/>
                </a:solidFill>
                <a:latin typeface="微软雅黑" panose="020B0503020204020204" pitchFamily="34" charset="-122"/>
                <a:ea typeface="微软雅黑" panose="020B0503020204020204" pitchFamily="34" charset="-122"/>
              </a:rPr>
              <a:t>月</a:t>
            </a:r>
            <a:r>
              <a:rPr lang="en-US" altLang="zh-CN" sz="1705" dirty="0">
                <a:solidFill>
                  <a:schemeClr val="bg1"/>
                </a:solidFill>
                <a:latin typeface="微软雅黑" panose="020B0503020204020204" pitchFamily="34" charset="-122"/>
                <a:ea typeface="微软雅黑" panose="020B0503020204020204" pitchFamily="34" charset="-122"/>
              </a:rPr>
              <a:t>28</a:t>
            </a:r>
            <a:r>
              <a:rPr lang="zh-CN" altLang="zh-CN" sz="1705" dirty="0">
                <a:solidFill>
                  <a:schemeClr val="bg1"/>
                </a:solidFill>
                <a:latin typeface="微软雅黑" panose="020B0503020204020204" pitchFamily="34" charset="-122"/>
                <a:ea typeface="微软雅黑" panose="020B0503020204020204" pitchFamily="34" charset="-122"/>
              </a:rPr>
              <a:t>日全省机电一体化联网工程实施以来，山西省高速公路通信系统干线传输网络基本上构成了南、北网的格局，干线网络为</a:t>
            </a:r>
            <a:r>
              <a:rPr lang="en-US" altLang="zh-CN" sz="1705" dirty="0">
                <a:solidFill>
                  <a:schemeClr val="bg1"/>
                </a:solidFill>
                <a:latin typeface="微软雅黑" panose="020B0503020204020204" pitchFamily="34" charset="-122"/>
                <a:ea typeface="微软雅黑" panose="020B0503020204020204" pitchFamily="34" charset="-122"/>
              </a:rPr>
              <a:t>2.5G</a:t>
            </a:r>
            <a:r>
              <a:rPr lang="zh-CN" altLang="zh-CN" sz="1705" dirty="0">
                <a:solidFill>
                  <a:schemeClr val="bg1"/>
                </a:solidFill>
                <a:latin typeface="微软雅黑" panose="020B0503020204020204" pitchFamily="34" charset="-122"/>
                <a:ea typeface="微软雅黑" panose="020B0503020204020204" pitchFamily="34" charset="-122"/>
              </a:rPr>
              <a:t>带宽。目前省通信中心设置有两套</a:t>
            </a:r>
            <a:r>
              <a:rPr lang="en-US" altLang="zh-CN" sz="1705" dirty="0">
                <a:solidFill>
                  <a:schemeClr val="bg1"/>
                </a:solidFill>
                <a:latin typeface="微软雅黑" panose="020B0503020204020204" pitchFamily="34" charset="-122"/>
                <a:ea typeface="微软雅黑" panose="020B0503020204020204" pitchFamily="34" charset="-122"/>
              </a:rPr>
              <a:t>ADM </a:t>
            </a:r>
            <a:r>
              <a:rPr lang="zh-CN" altLang="zh-CN" sz="1705" dirty="0" smtClean="0">
                <a:solidFill>
                  <a:schemeClr val="bg1"/>
                </a:solidFill>
                <a:latin typeface="微软雅黑" panose="020B0503020204020204" pitchFamily="34" charset="-122"/>
                <a:ea typeface="微软雅黑" panose="020B0503020204020204" pitchFamily="34" charset="-122"/>
              </a:rPr>
              <a:t>设备</a:t>
            </a:r>
            <a:r>
              <a:rPr lang="zh-CN" altLang="en-US" sz="1705" dirty="0" smtClean="0">
                <a:solidFill>
                  <a:schemeClr val="bg1"/>
                </a:solidFill>
                <a:latin typeface="微软雅黑" panose="020B0503020204020204" pitchFamily="34" charset="-122"/>
                <a:ea typeface="微软雅黑" panose="020B0503020204020204" pitchFamily="34" charset="-122"/>
              </a:rPr>
              <a:t>。</a:t>
            </a:r>
            <a:endParaRPr lang="en-US" altLang="zh-CN" sz="1705" dirty="0" smtClean="0">
              <a:solidFill>
                <a:schemeClr val="bg1"/>
              </a:solidFill>
              <a:latin typeface="微软雅黑" panose="020B0503020204020204" pitchFamily="34" charset="-122"/>
              <a:ea typeface="微软雅黑" panose="020B0503020204020204" pitchFamily="34" charset="-122"/>
            </a:endParaRPr>
          </a:p>
          <a:p>
            <a:pPr algn="just">
              <a:lnSpc>
                <a:spcPct val="150000"/>
              </a:lnSpc>
            </a:pPr>
            <a:r>
              <a:rPr lang="en-US" altLang="zh-CN" sz="1705" dirty="0" smtClean="0">
                <a:solidFill>
                  <a:schemeClr val="bg1"/>
                </a:solidFill>
                <a:latin typeface="微软雅黑" panose="020B0503020204020204" pitchFamily="34" charset="-122"/>
                <a:ea typeface="微软雅黑" panose="020B0503020204020204" pitchFamily="34" charset="-122"/>
              </a:rPr>
              <a:t>       </a:t>
            </a:r>
            <a:r>
              <a:rPr lang="zh-CN" altLang="zh-CN" sz="1705" dirty="0" smtClean="0">
                <a:solidFill>
                  <a:schemeClr val="bg1"/>
                </a:solidFill>
                <a:latin typeface="微软雅黑" panose="020B0503020204020204" pitchFamily="34" charset="-122"/>
                <a:ea typeface="微软雅黑" panose="020B0503020204020204" pitchFamily="34" charset="-122"/>
              </a:rPr>
              <a:t>北</a:t>
            </a:r>
            <a:r>
              <a:rPr lang="zh-CN" altLang="zh-CN" sz="1705" dirty="0">
                <a:solidFill>
                  <a:schemeClr val="bg1"/>
                </a:solidFill>
                <a:latin typeface="微软雅黑" panose="020B0503020204020204" pitchFamily="34" charset="-122"/>
                <a:ea typeface="微软雅黑" panose="020B0503020204020204" pitchFamily="34" charset="-122"/>
              </a:rPr>
              <a:t>网通信干线网涉及大同、朔州、忻州、吕梁</a:t>
            </a:r>
            <a:r>
              <a:rPr lang="en-US" altLang="zh-CN" sz="1705" dirty="0">
                <a:solidFill>
                  <a:schemeClr val="bg1"/>
                </a:solidFill>
                <a:latin typeface="微软雅黑" panose="020B0503020204020204" pitchFamily="34" charset="-122"/>
                <a:ea typeface="微软雅黑" panose="020B0503020204020204" pitchFamily="34" charset="-122"/>
              </a:rPr>
              <a:t>4</a:t>
            </a:r>
            <a:r>
              <a:rPr lang="zh-CN" altLang="zh-CN" sz="1705" dirty="0">
                <a:solidFill>
                  <a:schemeClr val="bg1"/>
                </a:solidFill>
                <a:latin typeface="微软雅黑" panose="020B0503020204020204" pitchFamily="34" charset="-122"/>
                <a:ea typeface="微软雅黑" panose="020B0503020204020204" pitchFamily="34" charset="-122"/>
              </a:rPr>
              <a:t>个片区。</a:t>
            </a:r>
            <a:endParaRPr lang="zh-CN" altLang="zh-CN" sz="1705" dirty="0">
              <a:solidFill>
                <a:schemeClr val="bg1"/>
              </a:solidFill>
              <a:latin typeface="微软雅黑" panose="020B0503020204020204" pitchFamily="34" charset="-122"/>
              <a:ea typeface="微软雅黑" panose="020B0503020204020204" pitchFamily="34" charset="-122"/>
            </a:endParaRPr>
          </a:p>
          <a:p>
            <a:pPr algn="just">
              <a:lnSpc>
                <a:spcPct val="150000"/>
              </a:lnSpc>
            </a:pPr>
            <a:r>
              <a:rPr lang="zh-CN" altLang="zh-CN" sz="1705" dirty="0" smtClean="0">
                <a:solidFill>
                  <a:schemeClr val="bg1"/>
                </a:solidFill>
                <a:latin typeface="微软雅黑" panose="020B0503020204020204" pitchFamily="34" charset="-122"/>
                <a:ea typeface="微软雅黑" panose="020B0503020204020204" pitchFamily="34" charset="-122"/>
              </a:rPr>
              <a:t>南网通信干线网涉及</a:t>
            </a:r>
            <a:r>
              <a:rPr lang="en-US" altLang="zh-CN" sz="1705" dirty="0" smtClean="0">
                <a:solidFill>
                  <a:schemeClr val="bg1"/>
                </a:solidFill>
                <a:latin typeface="微软雅黑" panose="020B0503020204020204" pitchFamily="34" charset="-122"/>
                <a:ea typeface="微软雅黑" panose="020B0503020204020204" pitchFamily="34" charset="-122"/>
              </a:rPr>
              <a:t>8</a:t>
            </a:r>
            <a:r>
              <a:rPr lang="zh-CN" altLang="zh-CN" sz="1705" dirty="0" smtClean="0">
                <a:solidFill>
                  <a:schemeClr val="bg1"/>
                </a:solidFill>
                <a:latin typeface="微软雅黑" panose="020B0503020204020204" pitchFamily="34" charset="-122"/>
                <a:ea typeface="微软雅黑" panose="020B0503020204020204" pitchFamily="34" charset="-122"/>
              </a:rPr>
              <a:t>个片区，分别是：太原片区、晋中片区、阳泉片区、太旧片区、长治片区、晋城片区、临汾片区、运城片区。</a:t>
            </a:r>
            <a:endParaRPr lang="en-US" altLang="zh-CN" sz="1705" dirty="0" smtClean="0">
              <a:solidFill>
                <a:schemeClr val="bg1"/>
              </a:solidFill>
              <a:latin typeface="微软雅黑" panose="020B0503020204020204" pitchFamily="34" charset="-122"/>
              <a:ea typeface="微软雅黑" panose="020B0503020204020204" pitchFamily="34" charset="-122"/>
            </a:endParaRPr>
          </a:p>
          <a:p>
            <a:pPr algn="just">
              <a:lnSpc>
                <a:spcPct val="150000"/>
              </a:lnSpc>
            </a:pPr>
            <a:r>
              <a:rPr lang="en-US" altLang="zh-CN" sz="1705" dirty="0" smtClean="0">
                <a:solidFill>
                  <a:schemeClr val="bg1"/>
                </a:solidFill>
                <a:latin typeface="微软雅黑" panose="020B0503020204020204" pitchFamily="34" charset="-122"/>
                <a:ea typeface="微软雅黑" panose="020B0503020204020204" pitchFamily="34" charset="-122"/>
              </a:rPr>
              <a:t>        </a:t>
            </a:r>
            <a:r>
              <a:rPr lang="zh-CN" altLang="zh-CN" sz="1705" dirty="0" smtClean="0">
                <a:solidFill>
                  <a:schemeClr val="bg1"/>
                </a:solidFill>
                <a:latin typeface="微软雅黑" panose="020B0503020204020204" pitchFamily="34" charset="-122"/>
                <a:ea typeface="微软雅黑" panose="020B0503020204020204" pitchFamily="34" charset="-122"/>
              </a:rPr>
              <a:t>山西省</a:t>
            </a:r>
            <a:r>
              <a:rPr lang="zh-CN" altLang="zh-CN" sz="1705" dirty="0">
                <a:solidFill>
                  <a:schemeClr val="bg1"/>
                </a:solidFill>
                <a:latin typeface="微软雅黑" panose="020B0503020204020204" pitchFamily="34" charset="-122"/>
                <a:ea typeface="微软雅黑" panose="020B0503020204020204" pitchFamily="34" charset="-122"/>
              </a:rPr>
              <a:t>高速公路综合接入网传输设备大部分采用</a:t>
            </a:r>
            <a:r>
              <a:rPr lang="en-US" altLang="zh-CN" sz="1705" dirty="0">
                <a:solidFill>
                  <a:schemeClr val="bg1"/>
                </a:solidFill>
                <a:latin typeface="微软雅黑" panose="020B0503020204020204" pitchFamily="34" charset="-122"/>
                <a:ea typeface="微软雅黑" panose="020B0503020204020204" pitchFamily="34" charset="-122"/>
              </a:rPr>
              <a:t>SDH</a:t>
            </a:r>
            <a:r>
              <a:rPr lang="zh-CN" altLang="zh-CN" sz="1705" dirty="0">
                <a:solidFill>
                  <a:schemeClr val="bg1"/>
                </a:solidFill>
                <a:latin typeface="微软雅黑" panose="020B0503020204020204" pitchFamily="34" charset="-122"/>
                <a:ea typeface="微软雅黑" panose="020B0503020204020204" pitchFamily="34" charset="-122"/>
              </a:rPr>
              <a:t>技术建设，传输速率等级为</a:t>
            </a:r>
            <a:r>
              <a:rPr lang="en-US" altLang="zh-CN" sz="1705" dirty="0">
                <a:solidFill>
                  <a:schemeClr val="bg1"/>
                </a:solidFill>
                <a:latin typeface="微软雅黑" panose="020B0503020204020204" pitchFamily="34" charset="-122"/>
                <a:ea typeface="微软雅黑" panose="020B0503020204020204" pitchFamily="34" charset="-122"/>
              </a:rPr>
              <a:t>STM-4</a:t>
            </a:r>
            <a:r>
              <a:rPr lang="zh-CN" altLang="zh-CN" sz="1705" dirty="0">
                <a:solidFill>
                  <a:schemeClr val="bg1"/>
                </a:solidFill>
                <a:latin typeface="微软雅黑" panose="020B0503020204020204" pitchFamily="34" charset="-122"/>
                <a:ea typeface="微软雅黑" panose="020B0503020204020204" pitchFamily="34" charset="-122"/>
              </a:rPr>
              <a:t>。少部分地区</a:t>
            </a:r>
            <a:r>
              <a:rPr lang="zh-CN" altLang="zh-CN" sz="1705" dirty="0" smtClean="0">
                <a:solidFill>
                  <a:schemeClr val="bg1"/>
                </a:solidFill>
                <a:latin typeface="微软雅黑" panose="020B0503020204020204" pitchFamily="34" charset="-122"/>
                <a:ea typeface="微软雅黑" panose="020B0503020204020204" pitchFamily="34" charset="-122"/>
              </a:rPr>
              <a:t>采用</a:t>
            </a:r>
            <a:r>
              <a:rPr lang="en-US" altLang="zh-CN" sz="1705" dirty="0" smtClean="0">
                <a:solidFill>
                  <a:schemeClr val="bg1"/>
                </a:solidFill>
                <a:latin typeface="微软雅黑" panose="020B0503020204020204" pitchFamily="34" charset="-122"/>
                <a:ea typeface="微软雅黑" panose="020B0503020204020204" pitchFamily="34" charset="-122"/>
              </a:rPr>
              <a:t>PTN</a:t>
            </a:r>
            <a:r>
              <a:rPr lang="zh-CN" altLang="en-US" sz="1705" dirty="0" smtClean="0">
                <a:solidFill>
                  <a:schemeClr val="bg1"/>
                </a:solidFill>
                <a:latin typeface="微软雅黑" panose="020B0503020204020204" pitchFamily="34" charset="-122"/>
                <a:ea typeface="微软雅黑" panose="020B0503020204020204" pitchFamily="34" charset="-122"/>
              </a:rPr>
              <a:t>、</a:t>
            </a:r>
            <a:r>
              <a:rPr lang="zh-CN" altLang="zh-CN" sz="1705" dirty="0" smtClean="0">
                <a:solidFill>
                  <a:schemeClr val="bg1"/>
                </a:solidFill>
                <a:latin typeface="微软雅黑" panose="020B0503020204020204" pitchFamily="34" charset="-122"/>
                <a:ea typeface="微软雅黑" panose="020B0503020204020204" pitchFamily="34" charset="-122"/>
              </a:rPr>
              <a:t>增强型</a:t>
            </a:r>
            <a:r>
              <a:rPr lang="en-US" altLang="zh-CN" sz="1705" dirty="0">
                <a:solidFill>
                  <a:schemeClr val="bg1"/>
                </a:solidFill>
                <a:latin typeface="微软雅黑" panose="020B0503020204020204" pitchFamily="34" charset="-122"/>
                <a:ea typeface="微软雅黑" panose="020B0503020204020204" pitchFamily="34" charset="-122"/>
              </a:rPr>
              <a:t>MSTP</a:t>
            </a:r>
            <a:r>
              <a:rPr lang="zh-CN" altLang="zh-CN" sz="1705" dirty="0">
                <a:solidFill>
                  <a:schemeClr val="bg1"/>
                </a:solidFill>
                <a:latin typeface="微软雅黑" panose="020B0503020204020204" pitchFamily="34" charset="-122"/>
                <a:ea typeface="微软雅黑" panose="020B0503020204020204" pitchFamily="34" charset="-122"/>
              </a:rPr>
              <a:t>设备；京大高速、得大高速、大同西北环仍采用传输速率等级为</a:t>
            </a:r>
            <a:r>
              <a:rPr lang="en-US" altLang="zh-CN" sz="1705" dirty="0">
                <a:solidFill>
                  <a:schemeClr val="bg1"/>
                </a:solidFill>
                <a:latin typeface="微软雅黑" panose="020B0503020204020204" pitchFamily="34" charset="-122"/>
                <a:ea typeface="微软雅黑" panose="020B0503020204020204" pitchFamily="34" charset="-122"/>
              </a:rPr>
              <a:t>STM-1</a:t>
            </a:r>
            <a:r>
              <a:rPr lang="zh-CN" altLang="zh-CN" sz="1705" dirty="0">
                <a:solidFill>
                  <a:schemeClr val="bg1"/>
                </a:solidFill>
                <a:latin typeface="微软雅黑" panose="020B0503020204020204" pitchFamily="34" charset="-122"/>
                <a:ea typeface="微软雅黑" panose="020B0503020204020204" pitchFamily="34" charset="-122"/>
              </a:rPr>
              <a:t>的</a:t>
            </a:r>
            <a:r>
              <a:rPr lang="en-US" altLang="zh-CN" sz="1705" dirty="0">
                <a:solidFill>
                  <a:schemeClr val="bg1"/>
                </a:solidFill>
                <a:latin typeface="微软雅黑" panose="020B0503020204020204" pitchFamily="34" charset="-122"/>
                <a:ea typeface="微软雅黑" panose="020B0503020204020204" pitchFamily="34" charset="-122"/>
              </a:rPr>
              <a:t>SDH</a:t>
            </a:r>
            <a:r>
              <a:rPr lang="zh-CN" altLang="zh-CN" sz="1705" dirty="0">
                <a:solidFill>
                  <a:schemeClr val="bg1"/>
                </a:solidFill>
                <a:latin typeface="微软雅黑" panose="020B0503020204020204" pitchFamily="34" charset="-122"/>
                <a:ea typeface="微软雅黑" panose="020B0503020204020204" pitchFamily="34" charset="-122"/>
              </a:rPr>
              <a:t>技术建设</a:t>
            </a:r>
            <a:r>
              <a:rPr lang="zh-CN" altLang="zh-CN" sz="1705" dirty="0" smtClean="0">
                <a:solidFill>
                  <a:schemeClr val="bg1"/>
                </a:solidFill>
                <a:latin typeface="微软雅黑" panose="020B0503020204020204" pitchFamily="34" charset="-122"/>
                <a:ea typeface="微软雅黑" panose="020B0503020204020204" pitchFamily="34" charset="-122"/>
              </a:rPr>
              <a:t>。</a:t>
            </a:r>
            <a:endParaRPr lang="zh-CN" altLang="en-US" sz="1705"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13"/>
          <p:cNvSpPr/>
          <p:nvPr/>
        </p:nvSpPr>
        <p:spPr>
          <a:xfrm>
            <a:off x="0" y="1662680"/>
            <a:ext cx="4184320" cy="3746274"/>
          </a:xfrm>
          <a:prstGeom prst="rect">
            <a:avLst/>
          </a:prstGeom>
          <a:solidFill>
            <a:schemeClr val="accent1">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05"/>
          </a:p>
        </p:txBody>
      </p:sp>
      <p:grpSp>
        <p:nvGrpSpPr>
          <p:cNvPr id="3" name="组合 11"/>
          <p:cNvGrpSpPr/>
          <p:nvPr/>
        </p:nvGrpSpPr>
        <p:grpSpPr>
          <a:xfrm>
            <a:off x="0" y="201940"/>
            <a:ext cx="3657583" cy="500380"/>
            <a:chOff x="0" y="220990"/>
            <a:chExt cx="3857607" cy="527745"/>
          </a:xfrm>
        </p:grpSpPr>
        <p:sp>
          <p:nvSpPr>
            <p:cNvPr id="15" name="燕尾形 2"/>
            <p:cNvSpPr/>
            <p:nvPr/>
          </p:nvSpPr>
          <p:spPr>
            <a:xfrm>
              <a:off x="335059" y="294640"/>
              <a:ext cx="302371" cy="375920"/>
            </a:xfrm>
            <a:prstGeom prst="chevron">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05">
                <a:solidFill>
                  <a:schemeClr val="tx1"/>
                </a:solidFill>
                <a:latin typeface="逐浪细阁体" panose="03000509000000000000" pitchFamily="65" charset="-122"/>
                <a:ea typeface="微软雅黑 Light" panose="020B0502040204020203" charset="-122"/>
                <a:sym typeface="逐浪细阁体" panose="03000509000000000000" pitchFamily="65" charset="-122"/>
              </a:endParaRPr>
            </a:p>
          </p:txBody>
        </p:sp>
        <p:sp>
          <p:nvSpPr>
            <p:cNvPr id="16" name="燕尾形 3"/>
            <p:cNvSpPr/>
            <p:nvPr/>
          </p:nvSpPr>
          <p:spPr>
            <a:xfrm>
              <a:off x="578181" y="294640"/>
              <a:ext cx="302371" cy="375920"/>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05">
                <a:solidFill>
                  <a:schemeClr val="tx1"/>
                </a:solidFill>
                <a:latin typeface="逐浪细阁体" panose="03000509000000000000" pitchFamily="65" charset="-122"/>
                <a:ea typeface="微软雅黑 Light" panose="020B0502040204020203" charset="-122"/>
                <a:sym typeface="逐浪细阁体" panose="03000509000000000000" pitchFamily="65" charset="-122"/>
              </a:endParaRPr>
            </a:p>
          </p:txBody>
        </p:sp>
        <p:sp>
          <p:nvSpPr>
            <p:cNvPr id="17" name="五边形 4"/>
            <p:cNvSpPr/>
            <p:nvPr/>
          </p:nvSpPr>
          <p:spPr>
            <a:xfrm>
              <a:off x="0" y="294640"/>
              <a:ext cx="416781" cy="375920"/>
            </a:xfrm>
            <a:prstGeom prst="homePlat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05">
                <a:latin typeface="逐浪细阁体" panose="03000509000000000000" pitchFamily="65" charset="-122"/>
                <a:ea typeface="微软雅黑 Light" panose="020B0502040204020203" charset="-122"/>
                <a:sym typeface="逐浪细阁体" panose="03000509000000000000" pitchFamily="65" charset="-122"/>
              </a:endParaRPr>
            </a:p>
          </p:txBody>
        </p:sp>
        <p:sp>
          <p:nvSpPr>
            <p:cNvPr id="18" name="文本框 15"/>
            <p:cNvSpPr txBox="1"/>
            <p:nvPr/>
          </p:nvSpPr>
          <p:spPr>
            <a:xfrm>
              <a:off x="972489" y="220990"/>
              <a:ext cx="2885118" cy="527745"/>
            </a:xfrm>
            <a:prstGeom prst="rect">
              <a:avLst/>
            </a:prstGeom>
            <a:noFill/>
          </p:spPr>
          <p:txBody>
            <a:bodyPr wrap="square" rtlCol="0">
              <a:spAutoFit/>
            </a:bodyPr>
            <a:lstStyle/>
            <a:p>
              <a:r>
                <a:rPr lang="zh-CN" altLang="en-US" sz="2655" dirty="0">
                  <a:solidFill>
                    <a:schemeClr val="tx1">
                      <a:lumMod val="65000"/>
                      <a:lumOff val="3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逐浪细阁体" panose="03000509000000000000" pitchFamily="65" charset="-122"/>
                </a:rPr>
                <a:t>总体技术方案</a:t>
              </a:r>
              <a:endParaRPr lang="zh-CN" altLang="en-US" sz="2655" dirty="0">
                <a:solidFill>
                  <a:schemeClr val="tx1">
                    <a:lumMod val="65000"/>
                    <a:lumOff val="3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逐浪细阁体" panose="03000509000000000000" pitchFamily="65" charset="-122"/>
              </a:endParaRPr>
            </a:p>
          </p:txBody>
        </p:sp>
      </p:grpSp>
      <p:sp>
        <p:nvSpPr>
          <p:cNvPr id="12" name="Content Placeholder 2"/>
          <p:cNvSpPr txBox="1"/>
          <p:nvPr/>
        </p:nvSpPr>
        <p:spPr>
          <a:xfrm>
            <a:off x="361938" y="719648"/>
            <a:ext cx="4709948" cy="614468"/>
          </a:xfrm>
          <a:prstGeom prst="rect">
            <a:avLst/>
          </a:prstGeom>
        </p:spPr>
        <p:txBody>
          <a:bodyPr vert="horz" lIns="91434" tIns="45717" rIns="91434" bIns="45717" rtlCol="0" anchor="t">
            <a:no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just">
              <a:lnSpc>
                <a:spcPct val="150000"/>
              </a:lnSpc>
              <a:spcBef>
                <a:spcPts val="0"/>
              </a:spcBef>
              <a:spcAft>
                <a:spcPts val="0"/>
              </a:spcAft>
            </a:pPr>
            <a:r>
              <a:rPr lang="en-US" altLang="zh-CN" sz="2275" b="1" dirty="0" smtClean="0">
                <a:solidFill>
                  <a:schemeClr val="tx1">
                    <a:lumMod val="75000"/>
                    <a:lumOff val="2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 </a:t>
            </a:r>
            <a:r>
              <a:rPr lang="zh-CN" altLang="en-US" sz="2275" b="1" dirty="0">
                <a:solidFill>
                  <a:schemeClr val="tx1">
                    <a:lumMod val="75000"/>
                    <a:lumOff val="2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通信系统升级改造</a:t>
            </a:r>
            <a:endParaRPr lang="zh-CN" altLang="en-US" sz="2275" b="1" dirty="0">
              <a:solidFill>
                <a:schemeClr val="tx1">
                  <a:lumMod val="75000"/>
                  <a:lumOff val="2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endParaRPr>
          </a:p>
        </p:txBody>
      </p:sp>
      <p:sp>
        <p:nvSpPr>
          <p:cNvPr id="11" name="矩形 10"/>
          <p:cNvSpPr/>
          <p:nvPr/>
        </p:nvSpPr>
        <p:spPr>
          <a:xfrm>
            <a:off x="292689" y="1730954"/>
            <a:ext cx="3550261" cy="3599815"/>
          </a:xfrm>
          <a:prstGeom prst="rect">
            <a:avLst/>
          </a:prstGeom>
        </p:spPr>
        <p:txBody>
          <a:bodyPr wrap="square">
            <a:spAutoFit/>
          </a:bodyPr>
          <a:lstStyle/>
          <a:p>
            <a:pPr indent="357505">
              <a:lnSpc>
                <a:spcPct val="150000"/>
              </a:lnSpc>
            </a:pPr>
            <a:r>
              <a:rPr lang="zh-CN" altLang="en-US" sz="1895" b="1" dirty="0">
                <a:solidFill>
                  <a:schemeClr val="bg1"/>
                </a:solidFill>
                <a:latin typeface="微软雅黑" panose="020B0503020204020204" pitchFamily="34" charset="-122"/>
                <a:ea typeface="微软雅黑" panose="020B0503020204020204" pitchFamily="34" charset="-122"/>
              </a:rPr>
              <a:t>  </a:t>
            </a:r>
            <a:r>
              <a:rPr lang="zh-CN" altLang="en-US" sz="1895" dirty="0">
                <a:solidFill>
                  <a:schemeClr val="bg1"/>
                </a:solidFill>
                <a:latin typeface="微软雅黑" panose="020B0503020204020204" pitchFamily="34" charset="-122"/>
                <a:ea typeface="微软雅黑" panose="020B0503020204020204" pitchFamily="34" charset="-122"/>
              </a:rPr>
              <a:t>通信网络主要建立通信传输通道：建立部中心系统与省中心系统之间、部中心系统与站级系统（</a:t>
            </a:r>
            <a:r>
              <a:rPr lang="en-US" altLang="zh-CN" sz="1895" dirty="0">
                <a:solidFill>
                  <a:schemeClr val="bg1"/>
                </a:solidFill>
                <a:latin typeface="微软雅黑" panose="020B0503020204020204" pitchFamily="34" charset="-122"/>
                <a:ea typeface="微软雅黑" panose="020B0503020204020204" pitchFamily="34" charset="-122"/>
              </a:rPr>
              <a:t>ETC</a:t>
            </a:r>
            <a:r>
              <a:rPr lang="zh-CN" altLang="en-US" sz="1895" dirty="0">
                <a:solidFill>
                  <a:schemeClr val="bg1"/>
                </a:solidFill>
                <a:latin typeface="微软雅黑" panose="020B0503020204020204" pitchFamily="34" charset="-122"/>
                <a:ea typeface="微软雅黑" panose="020B0503020204020204" pitchFamily="34" charset="-122"/>
              </a:rPr>
              <a:t>门架系统、收费站）之间、省中心与站级系统（</a:t>
            </a:r>
            <a:r>
              <a:rPr lang="en-US" altLang="zh-CN" sz="1895" dirty="0">
                <a:solidFill>
                  <a:schemeClr val="bg1"/>
                </a:solidFill>
                <a:latin typeface="微软雅黑" panose="020B0503020204020204" pitchFamily="34" charset="-122"/>
                <a:ea typeface="微软雅黑" panose="020B0503020204020204" pitchFamily="34" charset="-122"/>
              </a:rPr>
              <a:t>ETC</a:t>
            </a:r>
            <a:r>
              <a:rPr lang="zh-CN" altLang="en-US" sz="1895" dirty="0">
                <a:solidFill>
                  <a:schemeClr val="bg1"/>
                </a:solidFill>
                <a:latin typeface="微软雅黑" panose="020B0503020204020204" pitchFamily="34" charset="-122"/>
                <a:ea typeface="微软雅黑" panose="020B0503020204020204" pitchFamily="34" charset="-122"/>
              </a:rPr>
              <a:t>门架系统、收费站）之间安全、稳定、可靠的主备通信链路完成数据传输。</a:t>
            </a:r>
            <a:endParaRPr lang="en-US" altLang="zh-CN" sz="1895" dirty="0">
              <a:solidFill>
                <a:schemeClr val="bg1"/>
              </a:solidFill>
              <a:latin typeface="微软雅黑" panose="020B0503020204020204" pitchFamily="34" charset="-122"/>
              <a:ea typeface="微软雅黑" panose="020B0503020204020204" pitchFamily="34" charset="-122"/>
            </a:endParaRPr>
          </a:p>
        </p:txBody>
      </p:sp>
      <p:pic>
        <p:nvPicPr>
          <p:cNvPr id="13" name="图片 12"/>
          <p:cNvPicPr/>
          <p:nvPr/>
        </p:nvPicPr>
        <p:blipFill>
          <a:blip r:embed="rId1"/>
          <a:stretch>
            <a:fillRect/>
          </a:stretch>
        </p:blipFill>
        <p:spPr>
          <a:xfrm>
            <a:off x="4184321" y="1449047"/>
            <a:ext cx="7570653" cy="4289144"/>
          </a:xfrm>
          <a:prstGeom prst="rect">
            <a:avLst/>
          </a:prstGeom>
          <a:noFill/>
          <a:ln>
            <a:solidFill>
              <a:schemeClr val="tx1"/>
            </a:solidFill>
          </a:ln>
        </p:spPr>
      </p:pic>
      <p:sp>
        <p:nvSpPr>
          <p:cNvPr id="4" name="矩形 3"/>
          <p:cNvSpPr/>
          <p:nvPr/>
        </p:nvSpPr>
        <p:spPr>
          <a:xfrm>
            <a:off x="6437371" y="5764945"/>
            <a:ext cx="3802380" cy="383540"/>
          </a:xfrm>
          <a:prstGeom prst="rect">
            <a:avLst/>
          </a:prstGeom>
        </p:spPr>
        <p:txBody>
          <a:bodyPr wrap="none">
            <a:spAutoFit/>
          </a:bodyPr>
          <a:lstStyle/>
          <a:p>
            <a:r>
              <a:rPr lang="zh-CN" altLang="zh-CN" sz="1895" b="1" dirty="0">
                <a:solidFill>
                  <a:srgbClr val="333333"/>
                </a:solidFill>
                <a:latin typeface="微软雅黑" panose="020B0503020204020204" pitchFamily="34" charset="-122"/>
                <a:ea typeface="微软雅黑" panose="020B0503020204020204" pitchFamily="34" charset="-122"/>
              </a:rPr>
              <a:t>跨省联网收费通信网络构成示意图</a:t>
            </a:r>
            <a:endParaRPr lang="zh-CN" altLang="en-US" sz="1895" b="1" dirty="0">
              <a:solidFill>
                <a:srgbClr val="333333"/>
              </a:solidFill>
              <a:latin typeface="微软雅黑" panose="020B0503020204020204" pitchFamily="34" charset="-122"/>
              <a:ea typeface="微软雅黑" panose="020B0503020204020204" pitchFamily="34" charset="-122"/>
            </a:endParaRPr>
          </a:p>
        </p:txBody>
      </p:sp>
      <p:sp>
        <p:nvSpPr>
          <p:cNvPr id="19" name="Content Placeholder 2"/>
          <p:cNvSpPr txBox="1"/>
          <p:nvPr/>
        </p:nvSpPr>
        <p:spPr>
          <a:xfrm>
            <a:off x="770608" y="1175950"/>
            <a:ext cx="4709948" cy="614468"/>
          </a:xfrm>
          <a:prstGeom prst="rect">
            <a:avLst/>
          </a:prstGeom>
        </p:spPr>
        <p:txBody>
          <a:bodyPr vert="horz" lIns="91434" tIns="45717" rIns="91434" bIns="45717" rtlCol="0" anchor="t">
            <a:no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just">
              <a:lnSpc>
                <a:spcPct val="150000"/>
              </a:lnSpc>
              <a:spcBef>
                <a:spcPts val="0"/>
              </a:spcBef>
              <a:spcAft>
                <a:spcPts val="0"/>
              </a:spcAft>
            </a:pPr>
            <a:r>
              <a:rPr lang="zh-CN" altLang="en-US" sz="1895" b="1" dirty="0" smtClean="0">
                <a:solidFill>
                  <a:srgbClr val="C0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Arial" panose="020B0604020202020204" pitchFamily="34" charset="0"/>
              </a:rPr>
              <a:t>总体技术方案要求</a:t>
            </a:r>
            <a:endParaRPr lang="zh-CN" altLang="en-US" sz="1895" b="1" dirty="0">
              <a:solidFill>
                <a:srgbClr val="C0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Arial" panose="020B0604020202020204" pitchFamily="34" charset="0"/>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13"/>
          <p:cNvSpPr/>
          <p:nvPr/>
        </p:nvSpPr>
        <p:spPr>
          <a:xfrm>
            <a:off x="99944" y="1731151"/>
            <a:ext cx="11630867" cy="4929783"/>
          </a:xfrm>
          <a:prstGeom prst="rect">
            <a:avLst/>
          </a:prstGeom>
          <a:solidFill>
            <a:schemeClr val="accent1">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05"/>
          </a:p>
        </p:txBody>
      </p:sp>
      <p:sp>
        <p:nvSpPr>
          <p:cNvPr id="12" name="Content Placeholder 2"/>
          <p:cNvSpPr txBox="1"/>
          <p:nvPr/>
        </p:nvSpPr>
        <p:spPr>
          <a:xfrm>
            <a:off x="361938" y="719648"/>
            <a:ext cx="4709948" cy="614468"/>
          </a:xfrm>
          <a:prstGeom prst="rect">
            <a:avLst/>
          </a:prstGeom>
        </p:spPr>
        <p:txBody>
          <a:bodyPr vert="horz" lIns="91434" tIns="45717" rIns="91434" bIns="45717" rtlCol="0" anchor="t">
            <a:no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just">
              <a:lnSpc>
                <a:spcPct val="150000"/>
              </a:lnSpc>
              <a:spcBef>
                <a:spcPts val="0"/>
              </a:spcBef>
              <a:spcAft>
                <a:spcPts val="0"/>
              </a:spcAft>
            </a:pPr>
            <a:r>
              <a:rPr lang="en-US" altLang="zh-CN" sz="2275" b="1" dirty="0" smtClean="0">
                <a:solidFill>
                  <a:schemeClr val="tx1">
                    <a:lumMod val="75000"/>
                    <a:lumOff val="2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 </a:t>
            </a:r>
            <a:r>
              <a:rPr lang="zh-CN" altLang="en-US" sz="2275" b="1" dirty="0">
                <a:solidFill>
                  <a:schemeClr val="tx1">
                    <a:lumMod val="75000"/>
                    <a:lumOff val="2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通信系统升级改造</a:t>
            </a:r>
            <a:endParaRPr lang="zh-CN" altLang="en-US" sz="2275" b="1" dirty="0">
              <a:solidFill>
                <a:schemeClr val="tx1">
                  <a:lumMod val="75000"/>
                  <a:lumOff val="2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endParaRPr>
          </a:p>
        </p:txBody>
      </p:sp>
      <p:sp>
        <p:nvSpPr>
          <p:cNvPr id="11" name="矩形 10"/>
          <p:cNvSpPr/>
          <p:nvPr/>
        </p:nvSpPr>
        <p:spPr>
          <a:xfrm>
            <a:off x="317895" y="1731151"/>
            <a:ext cx="10966779" cy="7108825"/>
          </a:xfrm>
          <a:prstGeom prst="rect">
            <a:avLst/>
          </a:prstGeom>
        </p:spPr>
        <p:txBody>
          <a:bodyPr wrap="square">
            <a:spAutoFit/>
          </a:bodyPr>
          <a:lstStyle/>
          <a:p>
            <a:pPr indent="357505">
              <a:lnSpc>
                <a:spcPct val="150000"/>
              </a:lnSpc>
            </a:pPr>
            <a:r>
              <a:rPr sz="1895" dirty="0">
                <a:solidFill>
                  <a:schemeClr val="bg1"/>
                </a:solidFill>
                <a:latin typeface="微软雅黑" panose="020B0503020204020204" pitchFamily="34" charset="-122"/>
                <a:ea typeface="微软雅黑" panose="020B0503020204020204" pitchFamily="34" charset="-122"/>
              </a:rPr>
              <a:t>根据山西省高速公路收费系统的管理体制，ETC门架系统业务与收费车道业务传输链路分四级：</a:t>
            </a:r>
            <a:endParaRPr sz="1895" dirty="0">
              <a:solidFill>
                <a:schemeClr val="bg1"/>
              </a:solidFill>
              <a:latin typeface="微软雅黑" panose="020B0503020204020204" pitchFamily="34" charset="-122"/>
              <a:ea typeface="微软雅黑" panose="020B0503020204020204" pitchFamily="34" charset="-122"/>
            </a:endParaRPr>
          </a:p>
          <a:p>
            <a:pPr indent="357505">
              <a:lnSpc>
                <a:spcPct val="150000"/>
              </a:lnSpc>
            </a:pPr>
            <a:r>
              <a:rPr sz="1895" dirty="0">
                <a:solidFill>
                  <a:srgbClr val="FFC000"/>
                </a:solidFill>
                <a:latin typeface="微软雅黑" panose="020B0503020204020204" pitchFamily="34" charset="-122"/>
                <a:ea typeface="微软雅黑" panose="020B0503020204020204" pitchFamily="34" charset="-122"/>
              </a:rPr>
              <a:t>①第一级ETC门架系统至就近通信站的传输</a:t>
            </a:r>
            <a:endParaRPr sz="1895" dirty="0">
              <a:solidFill>
                <a:schemeClr val="bg1"/>
              </a:solidFill>
              <a:latin typeface="微软雅黑" panose="020B0503020204020204" pitchFamily="34" charset="-122"/>
              <a:ea typeface="微软雅黑" panose="020B0503020204020204" pitchFamily="34" charset="-122"/>
            </a:endParaRPr>
          </a:p>
          <a:p>
            <a:pPr indent="357505">
              <a:lnSpc>
                <a:spcPct val="150000"/>
              </a:lnSpc>
            </a:pPr>
            <a:r>
              <a:rPr sz="1895" dirty="0">
                <a:solidFill>
                  <a:schemeClr val="bg1"/>
                </a:solidFill>
                <a:latin typeface="微软雅黑" panose="020B0503020204020204" pitchFamily="34" charset="-122"/>
                <a:ea typeface="微软雅黑" panose="020B0503020204020204" pitchFamily="34" charset="-122"/>
              </a:rPr>
              <a:t>每处ETC门架系统的各类业务采用复用交换机传输模式，通过光纤传输至就近收费站。</a:t>
            </a:r>
            <a:endParaRPr sz="1895" dirty="0">
              <a:solidFill>
                <a:schemeClr val="bg1"/>
              </a:solidFill>
              <a:latin typeface="微软雅黑" panose="020B0503020204020204" pitchFamily="34" charset="-122"/>
              <a:ea typeface="微软雅黑" panose="020B0503020204020204" pitchFamily="34" charset="-122"/>
            </a:endParaRPr>
          </a:p>
          <a:p>
            <a:pPr indent="357505">
              <a:lnSpc>
                <a:spcPct val="150000"/>
              </a:lnSpc>
            </a:pPr>
            <a:r>
              <a:rPr sz="1895" dirty="0">
                <a:solidFill>
                  <a:srgbClr val="FFC000"/>
                </a:solidFill>
                <a:latin typeface="微软雅黑" panose="020B0503020204020204" pitchFamily="34" charset="-122"/>
                <a:ea typeface="微软雅黑" panose="020B0503020204020204" pitchFamily="34" charset="-122"/>
              </a:rPr>
              <a:t>②第二级收费站至上级中心传输</a:t>
            </a:r>
            <a:endParaRPr sz="1895" dirty="0">
              <a:solidFill>
                <a:schemeClr val="bg1"/>
              </a:solidFill>
              <a:latin typeface="微软雅黑" panose="020B0503020204020204" pitchFamily="34" charset="-122"/>
              <a:ea typeface="微软雅黑" panose="020B0503020204020204" pitchFamily="34" charset="-122"/>
            </a:endParaRPr>
          </a:p>
          <a:p>
            <a:pPr indent="357505">
              <a:lnSpc>
                <a:spcPct val="150000"/>
              </a:lnSpc>
            </a:pPr>
            <a:r>
              <a:rPr sz="1895" dirty="0">
                <a:solidFill>
                  <a:schemeClr val="bg1"/>
                </a:solidFill>
                <a:latin typeface="微软雅黑" panose="020B0503020204020204" pitchFamily="34" charset="-122"/>
                <a:ea typeface="微软雅黑" panose="020B0503020204020204" pitchFamily="34" charset="-122"/>
              </a:rPr>
              <a:t>ETC门架系统业务和收费车道业务采用10/100M以太网传输链路从收费站上传至</a:t>
            </a:r>
            <a:r>
              <a:rPr lang="zh-CN" sz="1895" dirty="0">
                <a:solidFill>
                  <a:srgbClr val="FFC000"/>
                </a:solidFill>
                <a:latin typeface="微软雅黑" panose="020B0503020204020204" pitchFamily="34" charset="-122"/>
                <a:ea typeface="微软雅黑" panose="020B0503020204020204" pitchFamily="34" charset="-122"/>
              </a:rPr>
              <a:t>片区</a:t>
            </a:r>
            <a:r>
              <a:rPr sz="1895" dirty="0">
                <a:solidFill>
                  <a:srgbClr val="FFC000"/>
                </a:solidFill>
                <a:latin typeface="微软雅黑" panose="020B0503020204020204" pitchFamily="34" charset="-122"/>
                <a:ea typeface="微软雅黑" panose="020B0503020204020204" pitchFamily="34" charset="-122"/>
              </a:rPr>
              <a:t>中心</a:t>
            </a:r>
            <a:r>
              <a:rPr sz="1895" dirty="0">
                <a:solidFill>
                  <a:schemeClr val="bg1"/>
                </a:solidFill>
                <a:latin typeface="微软雅黑" panose="020B0503020204020204" pitchFamily="34" charset="-122"/>
                <a:ea typeface="微软雅黑" panose="020B0503020204020204" pitchFamily="34" charset="-122"/>
              </a:rPr>
              <a:t>，数据带宽为4Mbps，可复用原收费数据传输接口；</a:t>
            </a:r>
            <a:endParaRPr sz="1895" dirty="0">
              <a:solidFill>
                <a:schemeClr val="bg1"/>
              </a:solidFill>
              <a:latin typeface="微软雅黑" panose="020B0503020204020204" pitchFamily="34" charset="-122"/>
              <a:ea typeface="微软雅黑" panose="020B0503020204020204" pitchFamily="34" charset="-122"/>
            </a:endParaRPr>
          </a:p>
          <a:p>
            <a:pPr indent="357505">
              <a:lnSpc>
                <a:spcPct val="150000"/>
              </a:lnSpc>
            </a:pPr>
            <a:r>
              <a:rPr sz="1895" dirty="0">
                <a:solidFill>
                  <a:schemeClr val="bg1"/>
                </a:solidFill>
                <a:latin typeface="微软雅黑" panose="020B0503020204020204" pitchFamily="34" charset="-122"/>
                <a:ea typeface="微软雅黑" panose="020B0503020204020204" pitchFamily="34" charset="-122"/>
              </a:rPr>
              <a:t>ETC门架系统业务和收费车道业务采用10/100M以太网传输链路从实体收费站上传至</a:t>
            </a:r>
            <a:r>
              <a:rPr sz="1895" dirty="0">
                <a:solidFill>
                  <a:srgbClr val="FFC000"/>
                </a:solidFill>
                <a:latin typeface="微软雅黑" panose="020B0503020204020204" pitchFamily="34" charset="-122"/>
                <a:ea typeface="微软雅黑" panose="020B0503020204020204" pitchFamily="34" charset="-122"/>
              </a:rPr>
              <a:t>省中心</a:t>
            </a:r>
            <a:r>
              <a:rPr sz="1895" dirty="0">
                <a:solidFill>
                  <a:schemeClr val="bg1"/>
                </a:solidFill>
                <a:latin typeface="微软雅黑" panose="020B0503020204020204" pitchFamily="34" charset="-122"/>
                <a:ea typeface="微软雅黑" panose="020B0503020204020204" pitchFamily="34" charset="-122"/>
              </a:rPr>
              <a:t>，数据带宽为10Mbps。</a:t>
            </a:r>
            <a:endParaRPr sz="1895" dirty="0">
              <a:solidFill>
                <a:schemeClr val="bg1"/>
              </a:solidFill>
              <a:latin typeface="微软雅黑" panose="020B0503020204020204" pitchFamily="34" charset="-122"/>
              <a:ea typeface="微软雅黑" panose="020B0503020204020204" pitchFamily="34" charset="-122"/>
            </a:endParaRPr>
          </a:p>
          <a:p>
            <a:pPr indent="357505">
              <a:lnSpc>
                <a:spcPct val="150000"/>
              </a:lnSpc>
            </a:pPr>
            <a:r>
              <a:rPr sz="1895" dirty="0">
                <a:solidFill>
                  <a:schemeClr val="bg1"/>
                </a:solidFill>
                <a:latin typeface="微软雅黑" panose="020B0503020204020204" pitchFamily="34" charset="-122"/>
                <a:ea typeface="微软雅黑" panose="020B0503020204020204" pitchFamily="34" charset="-122"/>
              </a:rPr>
              <a:t>ETC门架系统业务和收费车道业务采用10/100M以太网传输链路从实体收费站上传至</a:t>
            </a:r>
            <a:r>
              <a:rPr sz="1895" dirty="0">
                <a:solidFill>
                  <a:srgbClr val="FFC000"/>
                </a:solidFill>
                <a:latin typeface="微软雅黑" panose="020B0503020204020204" pitchFamily="34" charset="-122"/>
                <a:ea typeface="微软雅黑" panose="020B0503020204020204" pitchFamily="34" charset="-122"/>
              </a:rPr>
              <a:t>部联网中心</a:t>
            </a:r>
            <a:r>
              <a:rPr sz="1895" dirty="0">
                <a:solidFill>
                  <a:schemeClr val="bg1"/>
                </a:solidFill>
                <a:latin typeface="微软雅黑" panose="020B0503020204020204" pitchFamily="34" charset="-122"/>
                <a:ea typeface="微软雅黑" panose="020B0503020204020204" pitchFamily="34" charset="-122"/>
              </a:rPr>
              <a:t>，数据带宽为2Mbps。</a:t>
            </a:r>
            <a:endParaRPr sz="1895" dirty="0">
              <a:solidFill>
                <a:schemeClr val="bg1"/>
              </a:solidFill>
              <a:latin typeface="微软雅黑" panose="020B0503020204020204" pitchFamily="34" charset="-122"/>
              <a:ea typeface="微软雅黑" panose="020B0503020204020204" pitchFamily="34" charset="-122"/>
            </a:endParaRPr>
          </a:p>
          <a:p>
            <a:pPr indent="357505">
              <a:lnSpc>
                <a:spcPct val="150000"/>
              </a:lnSpc>
            </a:pPr>
            <a:r>
              <a:rPr sz="1895" dirty="0">
                <a:solidFill>
                  <a:schemeClr val="bg1"/>
                </a:solidFill>
                <a:latin typeface="微软雅黑" panose="020B0503020204020204" pitchFamily="34" charset="-122"/>
                <a:ea typeface="微软雅黑" panose="020B0503020204020204" pitchFamily="34" charset="-122"/>
              </a:rPr>
              <a:t>门架高清视频通过接入收费站原有视频传输系统上传上级中心。</a:t>
            </a:r>
            <a:endParaRPr sz="1895" dirty="0">
              <a:solidFill>
                <a:schemeClr val="bg1"/>
              </a:solidFill>
              <a:latin typeface="微软雅黑" panose="020B0503020204020204" pitchFamily="34" charset="-122"/>
              <a:ea typeface="微软雅黑" panose="020B0503020204020204" pitchFamily="34" charset="-122"/>
            </a:endParaRPr>
          </a:p>
          <a:p>
            <a:pPr indent="357505">
              <a:lnSpc>
                <a:spcPct val="150000"/>
              </a:lnSpc>
            </a:pPr>
            <a:r>
              <a:rPr sz="1895" dirty="0">
                <a:solidFill>
                  <a:schemeClr val="bg1"/>
                </a:solidFill>
                <a:latin typeface="微软雅黑" panose="020B0503020204020204" pitchFamily="34" charset="-122"/>
                <a:ea typeface="微软雅黑" panose="020B0503020204020204" pitchFamily="34" charset="-122"/>
              </a:rPr>
              <a:t>③第三级片区（路段）中心至省中心的传输</a:t>
            </a:r>
            <a:endParaRPr sz="1895" dirty="0">
              <a:solidFill>
                <a:schemeClr val="bg1"/>
              </a:solidFill>
              <a:latin typeface="微软雅黑" panose="020B0503020204020204" pitchFamily="34" charset="-122"/>
              <a:ea typeface="微软雅黑" panose="020B0503020204020204" pitchFamily="34" charset="-122"/>
            </a:endParaRPr>
          </a:p>
          <a:p>
            <a:pPr indent="357505">
              <a:lnSpc>
                <a:spcPct val="150000"/>
              </a:lnSpc>
            </a:pPr>
            <a:r>
              <a:rPr sz="1895" dirty="0">
                <a:solidFill>
                  <a:schemeClr val="bg1"/>
                </a:solidFill>
                <a:latin typeface="微软雅黑" panose="020B0503020204020204" pitchFamily="34" charset="-122"/>
                <a:ea typeface="微软雅黑" panose="020B0503020204020204" pitchFamily="34" charset="-122"/>
              </a:rPr>
              <a:t>ETC门架系统业务和收费车道业务采用10/100M以太网传输链路从路段分中心上传至省中心，数据带宽为10Mbps，可复用原收费数据传输接口。</a:t>
            </a:r>
            <a:endParaRPr sz="1895" dirty="0">
              <a:solidFill>
                <a:schemeClr val="bg1"/>
              </a:solidFill>
              <a:latin typeface="微软雅黑" panose="020B0503020204020204" pitchFamily="34" charset="-122"/>
              <a:ea typeface="微软雅黑" panose="020B0503020204020204" pitchFamily="34" charset="-122"/>
            </a:endParaRPr>
          </a:p>
          <a:p>
            <a:pPr indent="357505">
              <a:lnSpc>
                <a:spcPct val="150000"/>
              </a:lnSpc>
            </a:pPr>
            <a:r>
              <a:rPr sz="1895" dirty="0">
                <a:solidFill>
                  <a:schemeClr val="bg1"/>
                </a:solidFill>
                <a:latin typeface="微软雅黑" panose="020B0503020204020204" pitchFamily="34" charset="-122"/>
                <a:ea typeface="微软雅黑" panose="020B0503020204020204" pitchFamily="34" charset="-122"/>
              </a:rPr>
              <a:t>④第四级省中心至部路网中心的传输。</a:t>
            </a:r>
            <a:endParaRPr sz="1895" dirty="0">
              <a:solidFill>
                <a:schemeClr val="bg1"/>
              </a:solidFill>
              <a:latin typeface="微软雅黑" panose="020B0503020204020204" pitchFamily="34" charset="-122"/>
              <a:ea typeface="微软雅黑" panose="020B0503020204020204" pitchFamily="34" charset="-122"/>
            </a:endParaRPr>
          </a:p>
          <a:p>
            <a:pPr indent="357505">
              <a:lnSpc>
                <a:spcPct val="150000"/>
              </a:lnSpc>
            </a:pPr>
            <a:r>
              <a:rPr sz="1895" dirty="0">
                <a:solidFill>
                  <a:schemeClr val="bg1"/>
                </a:solidFill>
                <a:latin typeface="微软雅黑" panose="020B0503020204020204" pitchFamily="34" charset="-122"/>
                <a:ea typeface="微软雅黑" panose="020B0503020204020204" pitchFamily="34" charset="-122"/>
              </a:rPr>
              <a:t>充分考虑利用已有通信资源，部省之间业务传输采用国高通信网链路。</a:t>
            </a:r>
            <a:endParaRPr sz="1895" dirty="0">
              <a:solidFill>
                <a:schemeClr val="bg1"/>
              </a:solidFill>
              <a:latin typeface="微软雅黑" panose="020B0503020204020204" pitchFamily="34" charset="-122"/>
              <a:ea typeface="微软雅黑" panose="020B0503020204020204" pitchFamily="34" charset="-122"/>
            </a:endParaRPr>
          </a:p>
        </p:txBody>
      </p:sp>
      <p:sp>
        <p:nvSpPr>
          <p:cNvPr id="19" name="Content Placeholder 2"/>
          <p:cNvSpPr txBox="1"/>
          <p:nvPr/>
        </p:nvSpPr>
        <p:spPr>
          <a:xfrm>
            <a:off x="770608" y="1175950"/>
            <a:ext cx="4709948" cy="614468"/>
          </a:xfrm>
          <a:prstGeom prst="rect">
            <a:avLst/>
          </a:prstGeom>
        </p:spPr>
        <p:txBody>
          <a:bodyPr vert="horz" lIns="91434" tIns="45717" rIns="91434" bIns="45717" rtlCol="0" anchor="t">
            <a:no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just">
              <a:lnSpc>
                <a:spcPct val="150000"/>
              </a:lnSpc>
              <a:spcBef>
                <a:spcPts val="0"/>
              </a:spcBef>
              <a:spcAft>
                <a:spcPts val="0"/>
              </a:spcAft>
            </a:pPr>
            <a:r>
              <a:rPr lang="zh-CN" altLang="en-US" sz="1895" b="1" dirty="0" smtClean="0">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Arial" panose="020B0604020202020204" pitchFamily="34" charset="0"/>
              </a:rPr>
              <a:t>通信传输通路</a:t>
            </a:r>
            <a:endParaRPr lang="zh-CN" altLang="en-US" sz="1895" b="1" dirty="0" smtClean="0">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Arial" panose="020B0604020202020204" pitchFamily="34" charset="0"/>
            </a:endParaRPr>
          </a:p>
        </p:txBody>
      </p:sp>
      <p:grpSp>
        <p:nvGrpSpPr>
          <p:cNvPr id="2" name="组合 11"/>
          <p:cNvGrpSpPr/>
          <p:nvPr/>
        </p:nvGrpSpPr>
        <p:grpSpPr>
          <a:xfrm>
            <a:off x="0" y="202542"/>
            <a:ext cx="5933440" cy="500380"/>
            <a:chOff x="0" y="221625"/>
            <a:chExt cx="6257925" cy="527745"/>
          </a:xfrm>
        </p:grpSpPr>
        <p:sp>
          <p:nvSpPr>
            <p:cNvPr id="13" name="燕尾形 2"/>
            <p:cNvSpPr/>
            <p:nvPr/>
          </p:nvSpPr>
          <p:spPr>
            <a:xfrm>
              <a:off x="335059" y="294640"/>
              <a:ext cx="302371" cy="375920"/>
            </a:xfrm>
            <a:prstGeom prst="chevron">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05">
                <a:solidFill>
                  <a:schemeClr val="tx1"/>
                </a:solidFill>
                <a:latin typeface="逐浪细阁体" panose="03000509000000000000" pitchFamily="65" charset="-122"/>
                <a:ea typeface="微软雅黑 Light" panose="020B0502040204020203" charset="-122"/>
                <a:sym typeface="逐浪细阁体" panose="03000509000000000000" pitchFamily="65" charset="-122"/>
              </a:endParaRPr>
            </a:p>
          </p:txBody>
        </p:sp>
        <p:sp>
          <p:nvSpPr>
            <p:cNvPr id="4" name="燕尾形 3"/>
            <p:cNvSpPr/>
            <p:nvPr/>
          </p:nvSpPr>
          <p:spPr>
            <a:xfrm>
              <a:off x="578181" y="294640"/>
              <a:ext cx="302371" cy="375920"/>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05">
                <a:solidFill>
                  <a:schemeClr val="tx1"/>
                </a:solidFill>
                <a:latin typeface="逐浪细阁体" panose="03000509000000000000" pitchFamily="65" charset="-122"/>
                <a:ea typeface="微软雅黑 Light" panose="020B0502040204020203" charset="-122"/>
                <a:sym typeface="逐浪细阁体" panose="03000509000000000000" pitchFamily="65" charset="-122"/>
              </a:endParaRPr>
            </a:p>
          </p:txBody>
        </p:sp>
        <p:sp>
          <p:nvSpPr>
            <p:cNvPr id="5" name="五边形 4"/>
            <p:cNvSpPr/>
            <p:nvPr/>
          </p:nvSpPr>
          <p:spPr>
            <a:xfrm>
              <a:off x="0" y="294640"/>
              <a:ext cx="416781" cy="375920"/>
            </a:xfrm>
            <a:prstGeom prst="homePlat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05">
                <a:latin typeface="逐浪细阁体" panose="03000509000000000000" pitchFamily="65" charset="-122"/>
                <a:ea typeface="微软雅黑 Light" panose="020B0502040204020203" charset="-122"/>
                <a:sym typeface="逐浪细阁体" panose="03000509000000000000" pitchFamily="65" charset="-122"/>
              </a:endParaRPr>
            </a:p>
          </p:txBody>
        </p:sp>
        <p:sp>
          <p:nvSpPr>
            <p:cNvPr id="6" name="文本框 5"/>
            <p:cNvSpPr txBox="1"/>
            <p:nvPr/>
          </p:nvSpPr>
          <p:spPr>
            <a:xfrm>
              <a:off x="880745" y="221625"/>
              <a:ext cx="5377180" cy="527745"/>
            </a:xfrm>
            <a:prstGeom prst="rect">
              <a:avLst/>
            </a:prstGeom>
            <a:noFill/>
          </p:spPr>
          <p:txBody>
            <a:bodyPr wrap="square" rtlCol="0">
              <a:spAutoFit/>
            </a:bodyPr>
            <a:lstStyle/>
            <a:p>
              <a:r>
                <a:rPr lang="zh-CN" altLang="en-US" sz="2655" dirty="0">
                  <a:solidFill>
                    <a:schemeClr val="tx1">
                      <a:lumMod val="65000"/>
                      <a:lumOff val="3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逐浪细阁体" panose="03000509000000000000" pitchFamily="65" charset="-122"/>
                </a:rPr>
                <a:t>片区中心、收费站系统</a:t>
              </a:r>
              <a:endParaRPr lang="zh-CN" altLang="en-US" sz="2655" dirty="0">
                <a:solidFill>
                  <a:schemeClr val="tx1">
                    <a:lumMod val="65000"/>
                    <a:lumOff val="3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逐浪细阁体" panose="03000509000000000000" pitchFamily="65" charset="-122"/>
              </a:endParaRPr>
            </a:p>
          </p:txBody>
        </p:sp>
      </p:gr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13"/>
          <p:cNvSpPr/>
          <p:nvPr/>
        </p:nvSpPr>
        <p:spPr>
          <a:xfrm>
            <a:off x="280567" y="1731151"/>
            <a:ext cx="11630867" cy="2817105"/>
          </a:xfrm>
          <a:prstGeom prst="rect">
            <a:avLst/>
          </a:prstGeom>
          <a:solidFill>
            <a:schemeClr val="accent1">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05"/>
          </a:p>
        </p:txBody>
      </p:sp>
      <p:sp>
        <p:nvSpPr>
          <p:cNvPr id="12" name="Content Placeholder 2"/>
          <p:cNvSpPr txBox="1"/>
          <p:nvPr/>
        </p:nvSpPr>
        <p:spPr>
          <a:xfrm>
            <a:off x="361938" y="719648"/>
            <a:ext cx="4709948" cy="614468"/>
          </a:xfrm>
          <a:prstGeom prst="rect">
            <a:avLst/>
          </a:prstGeom>
        </p:spPr>
        <p:txBody>
          <a:bodyPr vert="horz" lIns="91434" tIns="45717" rIns="91434" bIns="45717" rtlCol="0" anchor="t">
            <a:no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just">
              <a:lnSpc>
                <a:spcPct val="150000"/>
              </a:lnSpc>
              <a:spcBef>
                <a:spcPts val="0"/>
              </a:spcBef>
              <a:spcAft>
                <a:spcPts val="0"/>
              </a:spcAft>
            </a:pPr>
            <a:r>
              <a:rPr lang="en-US" altLang="zh-CN" sz="2275" b="1" dirty="0" smtClean="0">
                <a:solidFill>
                  <a:schemeClr val="tx1">
                    <a:lumMod val="75000"/>
                    <a:lumOff val="2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 </a:t>
            </a:r>
            <a:r>
              <a:rPr lang="zh-CN" altLang="en-US" sz="2275" b="1" dirty="0">
                <a:solidFill>
                  <a:schemeClr val="tx1">
                    <a:lumMod val="75000"/>
                    <a:lumOff val="2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通信系统升级改造</a:t>
            </a:r>
            <a:endParaRPr lang="zh-CN" altLang="en-US" sz="2275" b="1" dirty="0">
              <a:solidFill>
                <a:schemeClr val="tx1">
                  <a:lumMod val="75000"/>
                  <a:lumOff val="2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endParaRPr>
          </a:p>
        </p:txBody>
      </p:sp>
      <p:sp>
        <p:nvSpPr>
          <p:cNvPr id="11" name="矩形 10"/>
          <p:cNvSpPr/>
          <p:nvPr/>
        </p:nvSpPr>
        <p:spPr>
          <a:xfrm>
            <a:off x="292608" y="1731151"/>
            <a:ext cx="10966779" cy="2284095"/>
          </a:xfrm>
          <a:prstGeom prst="rect">
            <a:avLst/>
          </a:prstGeom>
        </p:spPr>
        <p:txBody>
          <a:bodyPr wrap="square">
            <a:spAutoFit/>
          </a:bodyPr>
          <a:lstStyle/>
          <a:p>
            <a:pPr indent="357505">
              <a:lnSpc>
                <a:spcPct val="150000"/>
              </a:lnSpc>
            </a:pPr>
            <a:r>
              <a:rPr sz="1895" dirty="0">
                <a:solidFill>
                  <a:srgbClr val="FFC000"/>
                </a:solidFill>
                <a:latin typeface="微软雅黑" panose="020B0503020204020204" pitchFamily="34" charset="-122"/>
                <a:ea typeface="微软雅黑" panose="020B0503020204020204" pitchFamily="34" charset="-122"/>
              </a:rPr>
              <a:t>③第三级片区中心至省</a:t>
            </a:r>
            <a:r>
              <a:rPr lang="zh-CN" sz="1895" dirty="0">
                <a:solidFill>
                  <a:srgbClr val="FFC000"/>
                </a:solidFill>
                <a:latin typeface="微软雅黑" panose="020B0503020204020204" pitchFamily="34" charset="-122"/>
                <a:ea typeface="微软雅黑" panose="020B0503020204020204" pitchFamily="34" charset="-122"/>
              </a:rPr>
              <a:t>级</a:t>
            </a:r>
            <a:r>
              <a:rPr sz="1895" dirty="0">
                <a:solidFill>
                  <a:srgbClr val="FFC000"/>
                </a:solidFill>
                <a:latin typeface="微软雅黑" panose="020B0503020204020204" pitchFamily="34" charset="-122"/>
                <a:ea typeface="微软雅黑" panose="020B0503020204020204" pitchFamily="34" charset="-122"/>
              </a:rPr>
              <a:t>中心的传输</a:t>
            </a:r>
            <a:endParaRPr sz="1895" dirty="0">
              <a:solidFill>
                <a:schemeClr val="bg1"/>
              </a:solidFill>
              <a:latin typeface="微软雅黑" panose="020B0503020204020204" pitchFamily="34" charset="-122"/>
              <a:ea typeface="微软雅黑" panose="020B0503020204020204" pitchFamily="34" charset="-122"/>
            </a:endParaRPr>
          </a:p>
          <a:p>
            <a:pPr indent="357505">
              <a:lnSpc>
                <a:spcPct val="150000"/>
              </a:lnSpc>
            </a:pPr>
            <a:r>
              <a:rPr sz="1895" dirty="0">
                <a:solidFill>
                  <a:schemeClr val="bg1"/>
                </a:solidFill>
                <a:latin typeface="微软雅黑" panose="020B0503020204020204" pitchFamily="34" charset="-122"/>
                <a:ea typeface="微软雅黑" panose="020B0503020204020204" pitchFamily="34" charset="-122"/>
              </a:rPr>
              <a:t>ETC门架系统业务和收费车道业务采用10/100M以太网传输链路从</a:t>
            </a:r>
            <a:r>
              <a:rPr lang="zh-CN" sz="1895" dirty="0">
                <a:solidFill>
                  <a:schemeClr val="bg1"/>
                </a:solidFill>
                <a:latin typeface="微软雅黑" panose="020B0503020204020204" pitchFamily="34" charset="-122"/>
                <a:ea typeface="微软雅黑" panose="020B0503020204020204" pitchFamily="34" charset="-122"/>
              </a:rPr>
              <a:t>片区</a:t>
            </a:r>
            <a:r>
              <a:rPr sz="1895" dirty="0">
                <a:solidFill>
                  <a:schemeClr val="bg1"/>
                </a:solidFill>
                <a:latin typeface="微软雅黑" panose="020B0503020204020204" pitchFamily="34" charset="-122"/>
                <a:ea typeface="微软雅黑" panose="020B0503020204020204" pitchFamily="34" charset="-122"/>
              </a:rPr>
              <a:t>中心上传至省</a:t>
            </a:r>
            <a:r>
              <a:rPr lang="zh-CN" sz="1895" dirty="0">
                <a:solidFill>
                  <a:schemeClr val="bg1"/>
                </a:solidFill>
                <a:latin typeface="微软雅黑" panose="020B0503020204020204" pitchFamily="34" charset="-122"/>
                <a:ea typeface="微软雅黑" panose="020B0503020204020204" pitchFamily="34" charset="-122"/>
              </a:rPr>
              <a:t>级</a:t>
            </a:r>
            <a:r>
              <a:rPr sz="1895" dirty="0">
                <a:solidFill>
                  <a:schemeClr val="bg1"/>
                </a:solidFill>
                <a:latin typeface="微软雅黑" panose="020B0503020204020204" pitchFamily="34" charset="-122"/>
                <a:ea typeface="微软雅黑" panose="020B0503020204020204" pitchFamily="34" charset="-122"/>
              </a:rPr>
              <a:t>中心，数据带宽为10Mbps，可复用原收费数据传输接口。</a:t>
            </a:r>
            <a:endParaRPr sz="1895" dirty="0">
              <a:solidFill>
                <a:schemeClr val="bg1"/>
              </a:solidFill>
              <a:latin typeface="微软雅黑" panose="020B0503020204020204" pitchFamily="34" charset="-122"/>
              <a:ea typeface="微软雅黑" panose="020B0503020204020204" pitchFamily="34" charset="-122"/>
            </a:endParaRPr>
          </a:p>
          <a:p>
            <a:pPr indent="357505">
              <a:lnSpc>
                <a:spcPct val="150000"/>
              </a:lnSpc>
            </a:pPr>
            <a:r>
              <a:rPr sz="1895" dirty="0">
                <a:solidFill>
                  <a:srgbClr val="FFC000"/>
                </a:solidFill>
                <a:latin typeface="微软雅黑" panose="020B0503020204020204" pitchFamily="34" charset="-122"/>
                <a:ea typeface="微软雅黑" panose="020B0503020204020204" pitchFamily="34" charset="-122"/>
              </a:rPr>
              <a:t>④第四级省中心至部路网中心的传输。</a:t>
            </a:r>
            <a:endParaRPr sz="1895" dirty="0">
              <a:solidFill>
                <a:schemeClr val="bg1"/>
              </a:solidFill>
              <a:latin typeface="微软雅黑" panose="020B0503020204020204" pitchFamily="34" charset="-122"/>
              <a:ea typeface="微软雅黑" panose="020B0503020204020204" pitchFamily="34" charset="-122"/>
            </a:endParaRPr>
          </a:p>
          <a:p>
            <a:pPr indent="357505">
              <a:lnSpc>
                <a:spcPct val="150000"/>
              </a:lnSpc>
            </a:pPr>
            <a:r>
              <a:rPr sz="1895" dirty="0">
                <a:solidFill>
                  <a:schemeClr val="bg1"/>
                </a:solidFill>
                <a:latin typeface="微软雅黑" panose="020B0503020204020204" pitchFamily="34" charset="-122"/>
                <a:ea typeface="微软雅黑" panose="020B0503020204020204" pitchFamily="34" charset="-122"/>
              </a:rPr>
              <a:t>充分考虑利用已有通信资源，部省之间业务传输采用国高通信网链路。</a:t>
            </a:r>
            <a:endParaRPr sz="1895" dirty="0">
              <a:solidFill>
                <a:schemeClr val="bg1"/>
              </a:solidFill>
              <a:latin typeface="微软雅黑" panose="020B0503020204020204" pitchFamily="34" charset="-122"/>
              <a:ea typeface="微软雅黑" panose="020B0503020204020204" pitchFamily="34" charset="-122"/>
            </a:endParaRPr>
          </a:p>
        </p:txBody>
      </p:sp>
      <p:sp>
        <p:nvSpPr>
          <p:cNvPr id="19" name="Content Placeholder 2"/>
          <p:cNvSpPr txBox="1"/>
          <p:nvPr/>
        </p:nvSpPr>
        <p:spPr>
          <a:xfrm>
            <a:off x="770608" y="1175950"/>
            <a:ext cx="4709948" cy="614468"/>
          </a:xfrm>
          <a:prstGeom prst="rect">
            <a:avLst/>
          </a:prstGeom>
        </p:spPr>
        <p:txBody>
          <a:bodyPr vert="horz" lIns="91434" tIns="45717" rIns="91434" bIns="45717" rtlCol="0" anchor="t">
            <a:no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just">
              <a:lnSpc>
                <a:spcPct val="150000"/>
              </a:lnSpc>
              <a:spcBef>
                <a:spcPts val="0"/>
              </a:spcBef>
              <a:spcAft>
                <a:spcPts val="0"/>
              </a:spcAft>
            </a:pPr>
            <a:r>
              <a:rPr lang="zh-CN" altLang="en-US" sz="1895" b="1" dirty="0" smtClean="0">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Arial" panose="020B0604020202020204" pitchFamily="34" charset="0"/>
              </a:rPr>
              <a:t>通信传输通路</a:t>
            </a:r>
            <a:endParaRPr lang="zh-CN" altLang="en-US" sz="1895" b="1" dirty="0" smtClean="0">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Arial" panose="020B0604020202020204" pitchFamily="34" charset="0"/>
            </a:endParaRPr>
          </a:p>
        </p:txBody>
      </p:sp>
      <p:grpSp>
        <p:nvGrpSpPr>
          <p:cNvPr id="2" name="组合 11"/>
          <p:cNvGrpSpPr/>
          <p:nvPr/>
        </p:nvGrpSpPr>
        <p:grpSpPr>
          <a:xfrm>
            <a:off x="0" y="202542"/>
            <a:ext cx="5933440" cy="500380"/>
            <a:chOff x="0" y="221625"/>
            <a:chExt cx="6257925" cy="527745"/>
          </a:xfrm>
        </p:grpSpPr>
        <p:sp>
          <p:nvSpPr>
            <p:cNvPr id="13" name="燕尾形 2"/>
            <p:cNvSpPr/>
            <p:nvPr/>
          </p:nvSpPr>
          <p:spPr>
            <a:xfrm>
              <a:off x="335059" y="294640"/>
              <a:ext cx="302371" cy="375920"/>
            </a:xfrm>
            <a:prstGeom prst="chevron">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05">
                <a:solidFill>
                  <a:schemeClr val="tx1"/>
                </a:solidFill>
                <a:latin typeface="逐浪细阁体" panose="03000509000000000000" pitchFamily="65" charset="-122"/>
                <a:ea typeface="微软雅黑 Light" panose="020B0502040204020203" charset="-122"/>
                <a:sym typeface="逐浪细阁体" panose="03000509000000000000" pitchFamily="65" charset="-122"/>
              </a:endParaRPr>
            </a:p>
          </p:txBody>
        </p:sp>
        <p:sp>
          <p:nvSpPr>
            <p:cNvPr id="4" name="燕尾形 3"/>
            <p:cNvSpPr/>
            <p:nvPr/>
          </p:nvSpPr>
          <p:spPr>
            <a:xfrm>
              <a:off x="578181" y="294640"/>
              <a:ext cx="302371" cy="375920"/>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05">
                <a:solidFill>
                  <a:schemeClr val="tx1"/>
                </a:solidFill>
                <a:latin typeface="逐浪细阁体" panose="03000509000000000000" pitchFamily="65" charset="-122"/>
                <a:ea typeface="微软雅黑 Light" panose="020B0502040204020203" charset="-122"/>
                <a:sym typeface="逐浪细阁体" panose="03000509000000000000" pitchFamily="65" charset="-122"/>
              </a:endParaRPr>
            </a:p>
          </p:txBody>
        </p:sp>
        <p:sp>
          <p:nvSpPr>
            <p:cNvPr id="5" name="五边形 4"/>
            <p:cNvSpPr/>
            <p:nvPr/>
          </p:nvSpPr>
          <p:spPr>
            <a:xfrm>
              <a:off x="0" y="294640"/>
              <a:ext cx="416781" cy="375920"/>
            </a:xfrm>
            <a:prstGeom prst="homePlat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05">
                <a:latin typeface="逐浪细阁体" panose="03000509000000000000" pitchFamily="65" charset="-122"/>
                <a:ea typeface="微软雅黑 Light" panose="020B0502040204020203" charset="-122"/>
                <a:sym typeface="逐浪细阁体" panose="03000509000000000000" pitchFamily="65" charset="-122"/>
              </a:endParaRPr>
            </a:p>
          </p:txBody>
        </p:sp>
        <p:sp>
          <p:nvSpPr>
            <p:cNvPr id="6" name="文本框 5"/>
            <p:cNvSpPr txBox="1"/>
            <p:nvPr/>
          </p:nvSpPr>
          <p:spPr>
            <a:xfrm>
              <a:off x="880745" y="221625"/>
              <a:ext cx="5377180" cy="527745"/>
            </a:xfrm>
            <a:prstGeom prst="rect">
              <a:avLst/>
            </a:prstGeom>
            <a:noFill/>
          </p:spPr>
          <p:txBody>
            <a:bodyPr wrap="square" rtlCol="0">
              <a:spAutoFit/>
            </a:bodyPr>
            <a:lstStyle/>
            <a:p>
              <a:r>
                <a:rPr lang="zh-CN" altLang="en-US" sz="2655" dirty="0">
                  <a:solidFill>
                    <a:schemeClr val="tx1">
                      <a:lumMod val="65000"/>
                      <a:lumOff val="3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逐浪细阁体" panose="03000509000000000000" pitchFamily="65" charset="-122"/>
                </a:rPr>
                <a:t>片区中心、收费站系统</a:t>
              </a:r>
              <a:endParaRPr lang="zh-CN" altLang="en-US" sz="2655" dirty="0">
                <a:solidFill>
                  <a:schemeClr val="tx1">
                    <a:lumMod val="65000"/>
                    <a:lumOff val="3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逐浪细阁体" panose="03000509000000000000" pitchFamily="65" charset="-122"/>
              </a:endParaRPr>
            </a:p>
          </p:txBody>
        </p:sp>
      </p:gr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矩形 18"/>
          <p:cNvSpPr/>
          <p:nvPr/>
        </p:nvSpPr>
        <p:spPr>
          <a:xfrm>
            <a:off x="746753" y="1948876"/>
            <a:ext cx="4940709" cy="4279368"/>
          </a:xfrm>
          <a:prstGeom prst="rect">
            <a:avLst/>
          </a:prstGeom>
          <a:solidFill>
            <a:schemeClr val="accent1">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05"/>
          </a:p>
        </p:txBody>
      </p:sp>
      <p:grpSp>
        <p:nvGrpSpPr>
          <p:cNvPr id="3" name="组合 11"/>
          <p:cNvGrpSpPr/>
          <p:nvPr/>
        </p:nvGrpSpPr>
        <p:grpSpPr>
          <a:xfrm>
            <a:off x="0" y="201940"/>
            <a:ext cx="3657583" cy="500380"/>
            <a:chOff x="0" y="220990"/>
            <a:chExt cx="3857607" cy="527745"/>
          </a:xfrm>
        </p:grpSpPr>
        <p:sp>
          <p:nvSpPr>
            <p:cNvPr id="15" name="燕尾形 2"/>
            <p:cNvSpPr/>
            <p:nvPr/>
          </p:nvSpPr>
          <p:spPr>
            <a:xfrm>
              <a:off x="335059" y="294640"/>
              <a:ext cx="302371" cy="375920"/>
            </a:xfrm>
            <a:prstGeom prst="chevron">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05">
                <a:solidFill>
                  <a:schemeClr val="tx1"/>
                </a:solidFill>
                <a:latin typeface="逐浪细阁体" panose="03000509000000000000" pitchFamily="65" charset="-122"/>
                <a:ea typeface="微软雅黑 Light" panose="020B0502040204020203" charset="-122"/>
                <a:sym typeface="逐浪细阁体" panose="03000509000000000000" pitchFamily="65" charset="-122"/>
              </a:endParaRPr>
            </a:p>
          </p:txBody>
        </p:sp>
        <p:sp>
          <p:nvSpPr>
            <p:cNvPr id="16" name="燕尾形 3"/>
            <p:cNvSpPr/>
            <p:nvPr/>
          </p:nvSpPr>
          <p:spPr>
            <a:xfrm>
              <a:off x="578181" y="294640"/>
              <a:ext cx="302371" cy="375920"/>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05">
                <a:solidFill>
                  <a:schemeClr val="tx1"/>
                </a:solidFill>
                <a:latin typeface="逐浪细阁体" panose="03000509000000000000" pitchFamily="65" charset="-122"/>
                <a:ea typeface="微软雅黑 Light" panose="020B0502040204020203" charset="-122"/>
                <a:sym typeface="逐浪细阁体" panose="03000509000000000000" pitchFamily="65" charset="-122"/>
              </a:endParaRPr>
            </a:p>
          </p:txBody>
        </p:sp>
        <p:sp>
          <p:nvSpPr>
            <p:cNvPr id="17" name="五边形 4"/>
            <p:cNvSpPr/>
            <p:nvPr/>
          </p:nvSpPr>
          <p:spPr>
            <a:xfrm>
              <a:off x="0" y="294640"/>
              <a:ext cx="416781" cy="375920"/>
            </a:xfrm>
            <a:prstGeom prst="homePlat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05">
                <a:latin typeface="逐浪细阁体" panose="03000509000000000000" pitchFamily="65" charset="-122"/>
                <a:ea typeface="微软雅黑 Light" panose="020B0502040204020203" charset="-122"/>
                <a:sym typeface="逐浪细阁体" panose="03000509000000000000" pitchFamily="65" charset="-122"/>
              </a:endParaRPr>
            </a:p>
          </p:txBody>
        </p:sp>
        <p:sp>
          <p:nvSpPr>
            <p:cNvPr id="18" name="文本框 15"/>
            <p:cNvSpPr txBox="1"/>
            <p:nvPr/>
          </p:nvSpPr>
          <p:spPr>
            <a:xfrm>
              <a:off x="972489" y="220990"/>
              <a:ext cx="2885118" cy="527745"/>
            </a:xfrm>
            <a:prstGeom prst="rect">
              <a:avLst/>
            </a:prstGeom>
            <a:noFill/>
          </p:spPr>
          <p:txBody>
            <a:bodyPr wrap="square" rtlCol="0">
              <a:spAutoFit/>
            </a:bodyPr>
            <a:lstStyle/>
            <a:p>
              <a:r>
                <a:rPr lang="zh-CN" altLang="en-US" sz="2655" dirty="0">
                  <a:solidFill>
                    <a:schemeClr val="tx1">
                      <a:lumMod val="65000"/>
                      <a:lumOff val="3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逐浪细阁体" panose="03000509000000000000" pitchFamily="65" charset="-122"/>
                </a:rPr>
                <a:t>总体技术方案</a:t>
              </a:r>
              <a:endParaRPr lang="zh-CN" altLang="en-US" sz="2655" dirty="0">
                <a:solidFill>
                  <a:schemeClr val="tx1">
                    <a:lumMod val="65000"/>
                    <a:lumOff val="3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逐浪细阁体" panose="03000509000000000000" pitchFamily="65" charset="-122"/>
              </a:endParaRPr>
            </a:p>
          </p:txBody>
        </p:sp>
      </p:grpSp>
      <p:sp>
        <p:nvSpPr>
          <p:cNvPr id="12" name="Content Placeholder 2"/>
          <p:cNvSpPr txBox="1"/>
          <p:nvPr/>
        </p:nvSpPr>
        <p:spPr>
          <a:xfrm>
            <a:off x="361938" y="719648"/>
            <a:ext cx="4709948" cy="614468"/>
          </a:xfrm>
          <a:prstGeom prst="rect">
            <a:avLst/>
          </a:prstGeom>
        </p:spPr>
        <p:txBody>
          <a:bodyPr vert="horz" lIns="91434" tIns="45717" rIns="91434" bIns="45717" rtlCol="0" anchor="t">
            <a:no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just">
              <a:lnSpc>
                <a:spcPct val="150000"/>
              </a:lnSpc>
              <a:spcBef>
                <a:spcPts val="0"/>
              </a:spcBef>
              <a:spcAft>
                <a:spcPts val="0"/>
              </a:spcAft>
            </a:pPr>
            <a:r>
              <a:rPr lang="en-US" altLang="zh-CN" sz="2275" b="1" dirty="0" smtClean="0">
                <a:solidFill>
                  <a:schemeClr val="tx1">
                    <a:lumMod val="75000"/>
                    <a:lumOff val="2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 </a:t>
            </a:r>
            <a:r>
              <a:rPr lang="zh-CN" altLang="en-US" sz="2275" b="1" dirty="0">
                <a:solidFill>
                  <a:schemeClr val="tx1">
                    <a:lumMod val="75000"/>
                    <a:lumOff val="2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通信系统升级改造</a:t>
            </a:r>
            <a:endParaRPr lang="zh-CN" altLang="en-US" sz="2275" b="1" dirty="0">
              <a:solidFill>
                <a:schemeClr val="tx1">
                  <a:lumMod val="75000"/>
                  <a:lumOff val="2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endParaRPr>
          </a:p>
        </p:txBody>
      </p:sp>
      <p:sp>
        <p:nvSpPr>
          <p:cNvPr id="13" name="Content Placeholder 2"/>
          <p:cNvSpPr txBox="1"/>
          <p:nvPr/>
        </p:nvSpPr>
        <p:spPr>
          <a:xfrm>
            <a:off x="676453" y="1334408"/>
            <a:ext cx="4709948" cy="614468"/>
          </a:xfrm>
          <a:prstGeom prst="rect">
            <a:avLst/>
          </a:prstGeom>
        </p:spPr>
        <p:txBody>
          <a:bodyPr vert="horz" lIns="91434" tIns="45717" rIns="91434" bIns="45717" rtlCol="0" anchor="t">
            <a:no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just">
              <a:lnSpc>
                <a:spcPct val="150000"/>
              </a:lnSpc>
              <a:spcBef>
                <a:spcPts val="0"/>
              </a:spcBef>
              <a:spcAft>
                <a:spcPts val="0"/>
              </a:spcAft>
            </a:pPr>
            <a:r>
              <a:rPr lang="zh-CN" altLang="en-US" sz="1895" b="1" dirty="0">
                <a:solidFill>
                  <a:srgbClr val="C0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Arial" panose="020B0604020202020204" pitchFamily="34" charset="0"/>
              </a:rPr>
              <a:t>通信系统北网干线改造方案</a:t>
            </a:r>
            <a:endParaRPr lang="zh-CN" altLang="en-US" sz="1895" b="1" dirty="0">
              <a:solidFill>
                <a:srgbClr val="C0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Arial" panose="020B0604020202020204" pitchFamily="34" charset="0"/>
            </a:endParaRPr>
          </a:p>
        </p:txBody>
      </p:sp>
      <p:sp>
        <p:nvSpPr>
          <p:cNvPr id="2" name="Rectangle 2"/>
          <p:cNvSpPr>
            <a:spLocks noChangeArrowheads="1"/>
          </p:cNvSpPr>
          <p:nvPr/>
        </p:nvSpPr>
        <p:spPr bwMode="auto">
          <a:xfrm>
            <a:off x="0" y="-174437"/>
            <a:ext cx="299720" cy="349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86698" tIns="43349" rIns="86698" bIns="43349" numCol="1" anchor="ctr" anchorCtr="0" compatLnSpc="1">
            <a:spAutoFit/>
          </a:bodyPr>
          <a:lstStyle/>
          <a:p>
            <a:endParaRPr lang="zh-CN" altLang="en-US" sz="1705"/>
          </a:p>
        </p:txBody>
      </p:sp>
      <p:sp>
        <p:nvSpPr>
          <p:cNvPr id="5" name="Rectangle 4"/>
          <p:cNvSpPr>
            <a:spLocks noChangeArrowheads="1"/>
          </p:cNvSpPr>
          <p:nvPr/>
        </p:nvSpPr>
        <p:spPr bwMode="auto">
          <a:xfrm>
            <a:off x="0" y="-174437"/>
            <a:ext cx="299720" cy="349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86698" tIns="43349" rIns="86698" bIns="43349" numCol="1" anchor="ctr" anchorCtr="0" compatLnSpc="1">
            <a:spAutoFit/>
          </a:bodyPr>
          <a:lstStyle/>
          <a:p>
            <a:endParaRPr lang="zh-CN" altLang="en-US" sz="1705"/>
          </a:p>
        </p:txBody>
      </p:sp>
      <p:sp>
        <p:nvSpPr>
          <p:cNvPr id="6" name="矩形 5"/>
          <p:cNvSpPr/>
          <p:nvPr/>
        </p:nvSpPr>
        <p:spPr>
          <a:xfrm>
            <a:off x="1002287" y="2043697"/>
            <a:ext cx="4410970" cy="3161030"/>
          </a:xfrm>
          <a:prstGeom prst="rect">
            <a:avLst/>
          </a:prstGeom>
        </p:spPr>
        <p:txBody>
          <a:bodyPr wrap="square">
            <a:spAutoFit/>
          </a:bodyPr>
          <a:lstStyle/>
          <a:p>
            <a:pPr algn="just">
              <a:lnSpc>
                <a:spcPct val="150000"/>
              </a:lnSpc>
            </a:pPr>
            <a:r>
              <a:rPr lang="zh-CN" altLang="en-US" sz="1895" dirty="0" smtClean="0">
                <a:solidFill>
                  <a:schemeClr val="bg1"/>
                </a:solidFill>
                <a:latin typeface="微软雅黑" panose="020B0503020204020204" pitchFamily="34" charset="-122"/>
                <a:ea typeface="微软雅黑" panose="020B0503020204020204" pitchFamily="34" charset="-122"/>
              </a:rPr>
              <a:t>   </a:t>
            </a:r>
            <a:r>
              <a:rPr lang="zh-CN" altLang="en-US" sz="1895" dirty="0">
                <a:solidFill>
                  <a:srgbClr val="FF0000"/>
                </a:solidFill>
                <a:latin typeface="微软雅黑" panose="020B0503020204020204" pitchFamily="34" charset="-122"/>
                <a:ea typeface="微软雅黑" panose="020B0503020204020204" pitchFamily="34" charset="-122"/>
              </a:rPr>
              <a:t> </a:t>
            </a:r>
            <a:r>
              <a:rPr lang="zh-CN" altLang="en-US" sz="1895" dirty="0" smtClean="0">
                <a:solidFill>
                  <a:srgbClr val="FF0000"/>
                </a:solidFill>
                <a:latin typeface="微软雅黑" panose="020B0503020204020204" pitchFamily="34" charset="-122"/>
                <a:ea typeface="微软雅黑" panose="020B0503020204020204" pitchFamily="34" charset="-122"/>
              </a:rPr>
              <a:t>   </a:t>
            </a:r>
            <a:r>
              <a:rPr lang="zh-CN" altLang="en-US" sz="1895" dirty="0" smtClean="0">
                <a:solidFill>
                  <a:schemeClr val="bg1"/>
                </a:solidFill>
                <a:latin typeface="微软雅黑" panose="020B0503020204020204" pitchFamily="34" charset="-122"/>
                <a:ea typeface="微软雅黑" panose="020B0503020204020204" pitchFamily="34" charset="-122"/>
              </a:rPr>
              <a:t>对北部骨干通信网，即省中心至大同各干线</a:t>
            </a:r>
            <a:r>
              <a:rPr lang="zh-CN" altLang="zh-CN" sz="1895" dirty="0">
                <a:solidFill>
                  <a:schemeClr val="bg1"/>
                </a:solidFill>
                <a:latin typeface="微软雅黑" panose="020B0503020204020204" pitchFamily="34" charset="-122"/>
                <a:ea typeface="微软雅黑" panose="020B0503020204020204" pitchFamily="34" charset="-122"/>
              </a:rPr>
              <a:t>节点进行扩容升级。</a:t>
            </a:r>
            <a:endParaRPr lang="zh-CN" altLang="zh-CN" sz="1895" dirty="0">
              <a:solidFill>
                <a:schemeClr val="bg1"/>
              </a:solidFill>
              <a:latin typeface="微软雅黑" panose="020B0503020204020204" pitchFamily="34" charset="-122"/>
              <a:ea typeface="微软雅黑" panose="020B0503020204020204" pitchFamily="34" charset="-122"/>
            </a:endParaRPr>
          </a:p>
          <a:p>
            <a:pPr algn="just">
              <a:lnSpc>
                <a:spcPct val="150000"/>
              </a:lnSpc>
            </a:pPr>
            <a:r>
              <a:rPr lang="zh-CN" altLang="zh-CN" sz="1895" dirty="0">
                <a:solidFill>
                  <a:schemeClr val="bg1"/>
                </a:solidFill>
                <a:latin typeface="微软雅黑" panose="020B0503020204020204" pitchFamily="34" charset="-122"/>
                <a:ea typeface="微软雅黑" panose="020B0503020204020204" pitchFamily="34" charset="-122"/>
              </a:rPr>
              <a:t>    </a:t>
            </a:r>
            <a:r>
              <a:rPr lang="en-US" altLang="zh-CN" sz="1895" dirty="0" smtClean="0">
                <a:solidFill>
                  <a:schemeClr val="bg1"/>
                </a:solidFill>
                <a:latin typeface="微软雅黑" panose="020B0503020204020204" pitchFamily="34" charset="-122"/>
                <a:ea typeface="微软雅黑" panose="020B0503020204020204" pitchFamily="34" charset="-122"/>
              </a:rPr>
              <a:t>  </a:t>
            </a:r>
            <a:r>
              <a:rPr lang="zh-CN" altLang="zh-CN" sz="1895" dirty="0" smtClean="0">
                <a:solidFill>
                  <a:schemeClr val="bg1"/>
                </a:solidFill>
                <a:latin typeface="微软雅黑" panose="020B0503020204020204" pitchFamily="34" charset="-122"/>
                <a:ea typeface="微软雅黑" panose="020B0503020204020204" pitchFamily="34" charset="-122"/>
              </a:rPr>
              <a:t> </a:t>
            </a:r>
            <a:r>
              <a:rPr lang="zh-CN" altLang="zh-CN" sz="1895" dirty="0">
                <a:solidFill>
                  <a:schemeClr val="bg1"/>
                </a:solidFill>
                <a:latin typeface="微软雅黑" panose="020B0503020204020204" pitchFamily="34" charset="-122"/>
                <a:ea typeface="微软雅黑" panose="020B0503020204020204" pitchFamily="34" charset="-122"/>
              </a:rPr>
              <a:t>并对忻州，</a:t>
            </a:r>
            <a:r>
              <a:rPr lang="zh-CN" altLang="zh-CN" sz="1895" dirty="0" smtClean="0">
                <a:solidFill>
                  <a:schemeClr val="bg1"/>
                </a:solidFill>
                <a:latin typeface="微软雅黑" panose="020B0503020204020204" pitchFamily="34" charset="-122"/>
                <a:ea typeface="微软雅黑" panose="020B0503020204020204" pitchFamily="34" charset="-122"/>
              </a:rPr>
              <a:t>吕梁</a:t>
            </a:r>
            <a:r>
              <a:rPr lang="zh-CN" altLang="en-US" sz="1895" dirty="0">
                <a:solidFill>
                  <a:schemeClr val="bg1"/>
                </a:solidFill>
                <a:latin typeface="微软雅黑" panose="020B0503020204020204" pitchFamily="34" charset="-122"/>
                <a:ea typeface="微软雅黑" panose="020B0503020204020204" pitchFamily="34" charset="-122"/>
              </a:rPr>
              <a:t>，</a:t>
            </a:r>
            <a:r>
              <a:rPr lang="zh-CN" altLang="en-US" sz="1895" dirty="0" smtClean="0">
                <a:solidFill>
                  <a:schemeClr val="bg1"/>
                </a:solidFill>
                <a:latin typeface="微软雅黑" panose="020B0503020204020204" pitchFamily="34" charset="-122"/>
                <a:ea typeface="微软雅黑" panose="020B0503020204020204" pitchFamily="34" charset="-122"/>
              </a:rPr>
              <a:t>朔州</a:t>
            </a:r>
            <a:r>
              <a:rPr lang="zh-CN" altLang="zh-CN" sz="1895" dirty="0" smtClean="0">
                <a:solidFill>
                  <a:schemeClr val="bg1"/>
                </a:solidFill>
                <a:latin typeface="微软雅黑" panose="020B0503020204020204" pitchFamily="34" charset="-122"/>
                <a:ea typeface="微软雅黑" panose="020B0503020204020204" pitchFamily="34" charset="-122"/>
              </a:rPr>
              <a:t>区域</a:t>
            </a:r>
            <a:r>
              <a:rPr lang="zh-CN" altLang="zh-CN" sz="1895" dirty="0">
                <a:solidFill>
                  <a:schemeClr val="bg1"/>
                </a:solidFill>
                <a:latin typeface="微软雅黑" panose="020B0503020204020204" pitchFamily="34" charset="-122"/>
                <a:ea typeface="微软雅黑" panose="020B0503020204020204" pitchFamily="34" charset="-122"/>
              </a:rPr>
              <a:t>内的神苛高速</a:t>
            </a:r>
            <a:r>
              <a:rPr lang="zh-CN" altLang="zh-CN" sz="1895" dirty="0" smtClean="0">
                <a:solidFill>
                  <a:schemeClr val="bg1"/>
                </a:solidFill>
                <a:latin typeface="微软雅黑" panose="020B0503020204020204" pitchFamily="34" charset="-122"/>
                <a:ea typeface="微软雅黑" panose="020B0503020204020204" pitchFamily="34" charset="-122"/>
              </a:rPr>
              <a:t>，苛</a:t>
            </a:r>
            <a:r>
              <a:rPr lang="zh-CN" altLang="zh-CN" sz="1895" dirty="0">
                <a:solidFill>
                  <a:schemeClr val="bg1"/>
                </a:solidFill>
                <a:latin typeface="微软雅黑" panose="020B0503020204020204" pitchFamily="34" charset="-122"/>
                <a:ea typeface="微软雅黑" panose="020B0503020204020204" pitchFamily="34" charset="-122"/>
              </a:rPr>
              <a:t>临高速，原神高速，神河</a:t>
            </a:r>
            <a:r>
              <a:rPr lang="zh-CN" altLang="zh-CN" sz="1895" dirty="0" smtClean="0">
                <a:solidFill>
                  <a:schemeClr val="bg1"/>
                </a:solidFill>
                <a:latin typeface="微软雅黑" panose="020B0503020204020204" pitchFamily="34" charset="-122"/>
                <a:ea typeface="微软雅黑" panose="020B0503020204020204" pitchFamily="34" charset="-122"/>
              </a:rPr>
              <a:t>高速</a:t>
            </a:r>
            <a:r>
              <a:rPr lang="zh-CN" altLang="en-US" sz="1895" dirty="0" smtClean="0">
                <a:solidFill>
                  <a:schemeClr val="bg1"/>
                </a:solidFill>
                <a:latin typeface="微软雅黑" panose="020B0503020204020204" pitchFamily="34" charset="-122"/>
                <a:ea typeface="微软雅黑" panose="020B0503020204020204" pitchFamily="34" charset="-122"/>
              </a:rPr>
              <a:t>，灵山高速</a:t>
            </a:r>
            <a:r>
              <a:rPr lang="zh-CN" altLang="zh-CN" sz="1895" dirty="0" smtClean="0">
                <a:solidFill>
                  <a:schemeClr val="bg1"/>
                </a:solidFill>
                <a:latin typeface="微软雅黑" panose="020B0503020204020204" pitchFamily="34" charset="-122"/>
                <a:ea typeface="微软雅黑" panose="020B0503020204020204" pitchFamily="34" charset="-122"/>
              </a:rPr>
              <a:t>等</a:t>
            </a:r>
            <a:r>
              <a:rPr lang="zh-CN" altLang="zh-CN" sz="1895" dirty="0">
                <a:solidFill>
                  <a:schemeClr val="bg1"/>
                </a:solidFill>
                <a:latin typeface="微软雅黑" panose="020B0503020204020204" pitchFamily="34" charset="-122"/>
                <a:ea typeface="微软雅黑" panose="020B0503020204020204" pitchFamily="34" charset="-122"/>
              </a:rPr>
              <a:t>进行带宽升级，由原来的STM-4等级升级为STM-16</a:t>
            </a:r>
            <a:r>
              <a:rPr lang="zh-CN" altLang="zh-CN" sz="1895" dirty="0" smtClean="0">
                <a:solidFill>
                  <a:schemeClr val="bg1"/>
                </a:solidFill>
                <a:latin typeface="微软雅黑" panose="020B0503020204020204" pitchFamily="34" charset="-122"/>
                <a:ea typeface="微软雅黑" panose="020B0503020204020204" pitchFamily="34" charset="-122"/>
              </a:rPr>
              <a:t>等级</a:t>
            </a:r>
            <a:r>
              <a:rPr lang="zh-CN" sz="1895" dirty="0" smtClean="0">
                <a:solidFill>
                  <a:schemeClr val="bg1"/>
                </a:solidFill>
                <a:latin typeface="微软雅黑" panose="020B0503020204020204" pitchFamily="34" charset="-122"/>
                <a:ea typeface="微软雅黑" panose="020B0503020204020204" pitchFamily="34" charset="-122"/>
              </a:rPr>
              <a:t>。</a:t>
            </a:r>
            <a:endParaRPr lang="zh-CN" sz="1895" dirty="0" smtClean="0">
              <a:solidFill>
                <a:schemeClr val="bg1"/>
              </a:solidFill>
              <a:latin typeface="微软雅黑" panose="020B0503020204020204" pitchFamily="34" charset="-122"/>
              <a:ea typeface="微软雅黑" panose="020B0503020204020204" pitchFamily="34" charset="-122"/>
            </a:endParaRPr>
          </a:p>
          <a:p>
            <a:pPr algn="just">
              <a:lnSpc>
                <a:spcPct val="150000"/>
              </a:lnSpc>
            </a:pPr>
            <a:r>
              <a:rPr lang="zh-CN" sz="1895" dirty="0" smtClean="0">
                <a:solidFill>
                  <a:schemeClr val="bg1"/>
                </a:solidFill>
                <a:latin typeface="微软雅黑" panose="020B0503020204020204" pitchFamily="34" charset="-122"/>
                <a:ea typeface="微软雅黑" panose="020B0503020204020204" pitchFamily="34" charset="-122"/>
              </a:rPr>
              <a:t>  </a:t>
            </a:r>
            <a:endParaRPr lang="zh-CN" altLang="zh-CN" sz="1895" dirty="0">
              <a:solidFill>
                <a:schemeClr val="bg1"/>
              </a:solidFill>
              <a:latin typeface="微软雅黑" panose="020B0503020204020204" pitchFamily="34" charset="-122"/>
              <a:ea typeface="微软雅黑" panose="020B0503020204020204" pitchFamily="34" charset="-122"/>
            </a:endParaRPr>
          </a:p>
        </p:txBody>
      </p:sp>
      <p:grpSp>
        <p:nvGrpSpPr>
          <p:cNvPr id="8" name="组合 7"/>
          <p:cNvGrpSpPr/>
          <p:nvPr/>
        </p:nvGrpSpPr>
        <p:grpSpPr>
          <a:xfrm>
            <a:off x="6038201" y="188"/>
            <a:ext cx="5314917" cy="6768590"/>
            <a:chOff x="6080383" y="194664"/>
            <a:chExt cx="5461560" cy="6944246"/>
          </a:xfrm>
        </p:grpSpPr>
        <p:sp>
          <p:nvSpPr>
            <p:cNvPr id="11" name="矩形 10"/>
            <p:cNvSpPr/>
            <p:nvPr/>
          </p:nvSpPr>
          <p:spPr>
            <a:xfrm>
              <a:off x="6854426" y="6775385"/>
              <a:ext cx="3769457" cy="363525"/>
            </a:xfrm>
            <a:prstGeom prst="rect">
              <a:avLst/>
            </a:prstGeom>
          </p:spPr>
          <p:txBody>
            <a:bodyPr wrap="square">
              <a:spAutoFit/>
            </a:bodyPr>
            <a:lstStyle/>
            <a:p>
              <a:pPr algn="ctr"/>
              <a:r>
                <a:rPr lang="zh-CN" altLang="en-US" sz="1705" dirty="0">
                  <a:latin typeface="微软雅黑" panose="020B0503020204020204" pitchFamily="34" charset="-122"/>
                  <a:ea typeface="微软雅黑" panose="020B0503020204020204" pitchFamily="34" charset="-122"/>
                </a:rPr>
                <a:t>改造</a:t>
              </a:r>
              <a:r>
                <a:rPr lang="zh-CN" altLang="en-US" sz="1705" dirty="0" smtClean="0">
                  <a:latin typeface="微软雅黑" panose="020B0503020204020204" pitchFamily="34" charset="-122"/>
                  <a:ea typeface="微软雅黑" panose="020B0503020204020204" pitchFamily="34" charset="-122"/>
                </a:rPr>
                <a:t>前</a:t>
              </a:r>
              <a:r>
                <a:rPr lang="zh-CN" altLang="zh-CN" sz="1705" dirty="0" smtClean="0">
                  <a:latin typeface="微软雅黑" panose="020B0503020204020204" pitchFamily="34" charset="-122"/>
                  <a:ea typeface="微软雅黑" panose="020B0503020204020204" pitchFamily="34" charset="-122"/>
                </a:rPr>
                <a:t>北</a:t>
              </a:r>
              <a:r>
                <a:rPr lang="zh-CN" altLang="zh-CN" sz="1705" dirty="0">
                  <a:latin typeface="微软雅黑" panose="020B0503020204020204" pitchFamily="34" charset="-122"/>
                  <a:ea typeface="微软雅黑" panose="020B0503020204020204" pitchFamily="34" charset="-122"/>
                </a:rPr>
                <a:t>网</a:t>
              </a:r>
              <a:r>
                <a:rPr lang="zh-CN" altLang="zh-CN" sz="1705" dirty="0" smtClean="0">
                  <a:latin typeface="微软雅黑" panose="020B0503020204020204" pitchFamily="34" charset="-122"/>
                  <a:ea typeface="微软雅黑" panose="020B0503020204020204" pitchFamily="34" charset="-122"/>
                </a:rPr>
                <a:t>通信干线网络拓扑图</a:t>
              </a:r>
              <a:endParaRPr lang="zh-CN" altLang="en-US" sz="1705" dirty="0">
                <a:latin typeface="微软雅黑" panose="020B0503020204020204" pitchFamily="34" charset="-122"/>
                <a:ea typeface="微软雅黑" panose="020B0503020204020204" pitchFamily="34" charset="-122"/>
              </a:endParaRPr>
            </a:p>
          </p:txBody>
        </p:sp>
        <p:pic>
          <p:nvPicPr>
            <p:cNvPr id="142348" name="Picture 12" descr="C:\Users\ADMINI~1\AppData\Local\Temp\ksohtml10096\wps1.pn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6080383" y="194664"/>
              <a:ext cx="5461560" cy="6650454"/>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11"/>
          <p:cNvGrpSpPr/>
          <p:nvPr/>
        </p:nvGrpSpPr>
        <p:grpSpPr>
          <a:xfrm>
            <a:off x="0" y="201940"/>
            <a:ext cx="3657583" cy="500380"/>
            <a:chOff x="0" y="220990"/>
            <a:chExt cx="3857607" cy="527745"/>
          </a:xfrm>
        </p:grpSpPr>
        <p:sp>
          <p:nvSpPr>
            <p:cNvPr id="4" name="燕尾形 2"/>
            <p:cNvSpPr/>
            <p:nvPr/>
          </p:nvSpPr>
          <p:spPr>
            <a:xfrm>
              <a:off x="335059" y="294640"/>
              <a:ext cx="302371" cy="375920"/>
            </a:xfrm>
            <a:prstGeom prst="chevron">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05">
                <a:solidFill>
                  <a:schemeClr val="tx1"/>
                </a:solidFill>
                <a:latin typeface="逐浪细阁体" panose="03000509000000000000" pitchFamily="65" charset="-122"/>
                <a:ea typeface="微软雅黑 Light" panose="020B0502040204020203" charset="-122"/>
                <a:sym typeface="逐浪细阁体" panose="03000509000000000000" pitchFamily="65" charset="-122"/>
              </a:endParaRPr>
            </a:p>
          </p:txBody>
        </p:sp>
        <p:sp>
          <p:nvSpPr>
            <p:cNvPr id="5" name="燕尾形 3"/>
            <p:cNvSpPr/>
            <p:nvPr/>
          </p:nvSpPr>
          <p:spPr>
            <a:xfrm>
              <a:off x="578181" y="294640"/>
              <a:ext cx="302371" cy="375920"/>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05">
                <a:solidFill>
                  <a:schemeClr val="tx1"/>
                </a:solidFill>
                <a:latin typeface="逐浪细阁体" panose="03000509000000000000" pitchFamily="65" charset="-122"/>
                <a:ea typeface="微软雅黑 Light" panose="020B0502040204020203" charset="-122"/>
                <a:sym typeface="逐浪细阁体" panose="03000509000000000000" pitchFamily="65" charset="-122"/>
              </a:endParaRPr>
            </a:p>
          </p:txBody>
        </p:sp>
        <p:sp>
          <p:nvSpPr>
            <p:cNvPr id="6" name="五边形 4"/>
            <p:cNvSpPr/>
            <p:nvPr/>
          </p:nvSpPr>
          <p:spPr>
            <a:xfrm>
              <a:off x="0" y="294640"/>
              <a:ext cx="416781" cy="375920"/>
            </a:xfrm>
            <a:prstGeom prst="homePlat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05">
                <a:latin typeface="逐浪细阁体" panose="03000509000000000000" pitchFamily="65" charset="-122"/>
                <a:ea typeface="微软雅黑 Light" panose="020B0502040204020203" charset="-122"/>
                <a:sym typeface="逐浪细阁体" panose="03000509000000000000" pitchFamily="65" charset="-122"/>
              </a:endParaRPr>
            </a:p>
          </p:txBody>
        </p:sp>
        <p:sp>
          <p:nvSpPr>
            <p:cNvPr id="7" name="文本框 15"/>
            <p:cNvSpPr txBox="1"/>
            <p:nvPr/>
          </p:nvSpPr>
          <p:spPr>
            <a:xfrm>
              <a:off x="972489" y="220990"/>
              <a:ext cx="2885118" cy="527745"/>
            </a:xfrm>
            <a:prstGeom prst="rect">
              <a:avLst/>
            </a:prstGeom>
            <a:noFill/>
          </p:spPr>
          <p:txBody>
            <a:bodyPr wrap="square" rtlCol="0">
              <a:spAutoFit/>
            </a:bodyPr>
            <a:lstStyle/>
            <a:p>
              <a:r>
                <a:rPr lang="zh-CN" altLang="en-US" sz="2655" dirty="0">
                  <a:solidFill>
                    <a:schemeClr val="tx1">
                      <a:lumMod val="65000"/>
                      <a:lumOff val="3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逐浪细阁体" panose="03000509000000000000" pitchFamily="65" charset="-122"/>
                </a:rPr>
                <a:t>总体技术方案</a:t>
              </a:r>
              <a:endParaRPr lang="zh-CN" altLang="en-US" sz="2655" dirty="0">
                <a:solidFill>
                  <a:schemeClr val="tx1">
                    <a:lumMod val="65000"/>
                    <a:lumOff val="3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逐浪细阁体" panose="03000509000000000000" pitchFamily="65" charset="-122"/>
              </a:endParaRPr>
            </a:p>
          </p:txBody>
        </p:sp>
      </p:grpSp>
      <p:sp>
        <p:nvSpPr>
          <p:cNvPr id="8" name="Content Placeholder 2"/>
          <p:cNvSpPr txBox="1"/>
          <p:nvPr/>
        </p:nvSpPr>
        <p:spPr>
          <a:xfrm>
            <a:off x="361938" y="719648"/>
            <a:ext cx="4709948" cy="614468"/>
          </a:xfrm>
          <a:prstGeom prst="rect">
            <a:avLst/>
          </a:prstGeom>
        </p:spPr>
        <p:txBody>
          <a:bodyPr vert="horz" lIns="91434" tIns="45717" rIns="91434" bIns="45717" rtlCol="0" anchor="t">
            <a:no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just">
              <a:lnSpc>
                <a:spcPct val="150000"/>
              </a:lnSpc>
              <a:spcBef>
                <a:spcPts val="0"/>
              </a:spcBef>
              <a:spcAft>
                <a:spcPts val="0"/>
              </a:spcAft>
            </a:pPr>
            <a:r>
              <a:rPr lang="zh-CN" altLang="en-US" sz="2275" b="1" dirty="0">
                <a:solidFill>
                  <a:schemeClr val="tx1">
                    <a:lumMod val="75000"/>
                    <a:lumOff val="2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通信系统升级改造</a:t>
            </a:r>
            <a:endParaRPr lang="zh-CN" altLang="en-US" sz="2275" b="1" dirty="0">
              <a:solidFill>
                <a:schemeClr val="tx1">
                  <a:lumMod val="75000"/>
                  <a:lumOff val="2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endParaRPr>
          </a:p>
        </p:txBody>
      </p:sp>
      <p:grpSp>
        <p:nvGrpSpPr>
          <p:cNvPr id="11" name="组合 10"/>
          <p:cNvGrpSpPr/>
          <p:nvPr/>
        </p:nvGrpSpPr>
        <p:grpSpPr>
          <a:xfrm>
            <a:off x="6213802" y="68462"/>
            <a:ext cx="5139316" cy="6766062"/>
            <a:chOff x="1568390" y="482781"/>
            <a:chExt cx="5317200" cy="6893239"/>
          </a:xfrm>
        </p:grpSpPr>
        <p:sp>
          <p:nvSpPr>
            <p:cNvPr id="12" name="矩形 11"/>
            <p:cNvSpPr/>
            <p:nvPr/>
          </p:nvSpPr>
          <p:spPr>
            <a:xfrm>
              <a:off x="2252911" y="7015030"/>
              <a:ext cx="3574579" cy="360990"/>
            </a:xfrm>
            <a:prstGeom prst="rect">
              <a:avLst/>
            </a:prstGeom>
          </p:spPr>
          <p:txBody>
            <a:bodyPr wrap="square">
              <a:spAutoFit/>
            </a:bodyPr>
            <a:lstStyle/>
            <a:p>
              <a:pPr algn="ctr"/>
              <a:r>
                <a:rPr lang="zh-CN" altLang="en-US" sz="1705" dirty="0">
                  <a:latin typeface="微软雅黑" panose="020B0503020204020204" pitchFamily="34" charset="-122"/>
                  <a:ea typeface="微软雅黑" panose="020B0503020204020204" pitchFamily="34" charset="-122"/>
                </a:rPr>
                <a:t>改造后</a:t>
              </a:r>
              <a:r>
                <a:rPr lang="zh-CN" altLang="zh-CN" sz="1705" dirty="0" smtClean="0">
                  <a:latin typeface="微软雅黑" panose="020B0503020204020204" pitchFamily="34" charset="-122"/>
                  <a:ea typeface="微软雅黑" panose="020B0503020204020204" pitchFamily="34" charset="-122"/>
                </a:rPr>
                <a:t>北</a:t>
              </a:r>
              <a:r>
                <a:rPr lang="zh-CN" altLang="zh-CN" sz="1705" dirty="0">
                  <a:latin typeface="微软雅黑" panose="020B0503020204020204" pitchFamily="34" charset="-122"/>
                  <a:ea typeface="微软雅黑" panose="020B0503020204020204" pitchFamily="34" charset="-122"/>
                </a:rPr>
                <a:t>网</a:t>
              </a:r>
              <a:r>
                <a:rPr lang="zh-CN" altLang="zh-CN" sz="1705" dirty="0" smtClean="0">
                  <a:latin typeface="微软雅黑" panose="020B0503020204020204" pitchFamily="34" charset="-122"/>
                  <a:ea typeface="微软雅黑" panose="020B0503020204020204" pitchFamily="34" charset="-122"/>
                </a:rPr>
                <a:t>通信干线网络拓扑</a:t>
              </a:r>
              <a:r>
                <a:rPr lang="zh-CN" altLang="zh-CN" sz="1705" dirty="0">
                  <a:latin typeface="微软雅黑" panose="020B0503020204020204" pitchFamily="34" charset="-122"/>
                  <a:ea typeface="微软雅黑" panose="020B0503020204020204" pitchFamily="34" charset="-122"/>
                </a:rPr>
                <a:t>图</a:t>
              </a:r>
              <a:endParaRPr lang="zh-CN" altLang="en-US" sz="1705" dirty="0">
                <a:latin typeface="微软雅黑" panose="020B0503020204020204" pitchFamily="34" charset="-122"/>
                <a:ea typeface="微软雅黑" panose="020B0503020204020204" pitchFamily="34" charset="-122"/>
              </a:endParaRPr>
            </a:p>
          </p:txBody>
        </p:sp>
        <p:pic>
          <p:nvPicPr>
            <p:cNvPr id="13" name="Picture 14" descr="C:\Users\ADMINI~1\AppData\Local\Temp\ksohtml10096\wps2.pn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568390" y="482781"/>
              <a:ext cx="5317200" cy="6519349"/>
            </a:xfrm>
            <a:prstGeom prst="rect">
              <a:avLst/>
            </a:prstGeom>
            <a:noFill/>
            <a:extLst>
              <a:ext uri="{909E8E84-426E-40DD-AFC4-6F175D3DCCD1}">
                <a14:hiddenFill xmlns:a14="http://schemas.microsoft.com/office/drawing/2010/main">
                  <a:solidFill>
                    <a:srgbClr val="FFFFFF"/>
                  </a:solidFill>
                </a14:hiddenFill>
              </a:ext>
            </a:extLst>
          </p:spPr>
        </p:pic>
      </p:grpSp>
      <p:sp>
        <p:nvSpPr>
          <p:cNvPr id="18" name="矩形 17"/>
          <p:cNvSpPr/>
          <p:nvPr/>
        </p:nvSpPr>
        <p:spPr>
          <a:xfrm>
            <a:off x="694992" y="1948876"/>
            <a:ext cx="4940709" cy="4279368"/>
          </a:xfrm>
          <a:prstGeom prst="rect">
            <a:avLst/>
          </a:prstGeom>
          <a:solidFill>
            <a:schemeClr val="accent1">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05"/>
          </a:p>
        </p:txBody>
      </p:sp>
      <p:sp>
        <p:nvSpPr>
          <p:cNvPr id="19" name="Content Placeholder 2"/>
          <p:cNvSpPr txBox="1"/>
          <p:nvPr/>
        </p:nvSpPr>
        <p:spPr>
          <a:xfrm>
            <a:off x="624692" y="1334408"/>
            <a:ext cx="4709948" cy="614468"/>
          </a:xfrm>
          <a:prstGeom prst="rect">
            <a:avLst/>
          </a:prstGeom>
        </p:spPr>
        <p:txBody>
          <a:bodyPr vert="horz" lIns="91434" tIns="45717" rIns="91434" bIns="45717" rtlCol="0" anchor="t">
            <a:no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just">
              <a:lnSpc>
                <a:spcPct val="150000"/>
              </a:lnSpc>
              <a:spcBef>
                <a:spcPts val="0"/>
              </a:spcBef>
              <a:spcAft>
                <a:spcPts val="0"/>
              </a:spcAft>
            </a:pPr>
            <a:r>
              <a:rPr lang="zh-CN" altLang="en-US" sz="1895" b="1" dirty="0">
                <a:solidFill>
                  <a:srgbClr val="C0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Arial" panose="020B0604020202020204" pitchFamily="34" charset="0"/>
              </a:rPr>
              <a:t>通信系统北网干线改造方案</a:t>
            </a:r>
            <a:endParaRPr lang="zh-CN" altLang="en-US" sz="1895" b="1" dirty="0">
              <a:solidFill>
                <a:srgbClr val="C0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Arial" panose="020B0604020202020204" pitchFamily="34" charset="0"/>
            </a:endParaRPr>
          </a:p>
        </p:txBody>
      </p:sp>
      <p:sp>
        <p:nvSpPr>
          <p:cNvPr id="20" name="矩形 19"/>
          <p:cNvSpPr/>
          <p:nvPr/>
        </p:nvSpPr>
        <p:spPr>
          <a:xfrm>
            <a:off x="951193" y="2043697"/>
            <a:ext cx="4410970" cy="2722880"/>
          </a:xfrm>
          <a:prstGeom prst="rect">
            <a:avLst/>
          </a:prstGeom>
        </p:spPr>
        <p:txBody>
          <a:bodyPr wrap="square">
            <a:spAutoFit/>
          </a:bodyPr>
          <a:lstStyle/>
          <a:p>
            <a:pPr algn="just">
              <a:lnSpc>
                <a:spcPct val="150000"/>
              </a:lnSpc>
            </a:pPr>
            <a:r>
              <a:rPr lang="zh-CN" altLang="en-US" sz="1895" dirty="0" smtClean="0">
                <a:solidFill>
                  <a:schemeClr val="bg1"/>
                </a:solidFill>
                <a:latin typeface="微软雅黑" panose="020B0503020204020204" pitchFamily="34" charset="-122"/>
                <a:ea typeface="微软雅黑" panose="020B0503020204020204" pitchFamily="34" charset="-122"/>
              </a:rPr>
              <a:t>   </a:t>
            </a:r>
            <a:r>
              <a:rPr lang="zh-CN" altLang="en-US" sz="1895" dirty="0">
                <a:solidFill>
                  <a:srgbClr val="FF0000"/>
                </a:solidFill>
                <a:latin typeface="微软雅黑" panose="020B0503020204020204" pitchFamily="34" charset="-122"/>
                <a:ea typeface="微软雅黑" panose="020B0503020204020204" pitchFamily="34" charset="-122"/>
              </a:rPr>
              <a:t> </a:t>
            </a:r>
            <a:r>
              <a:rPr lang="zh-CN" altLang="en-US" sz="1895" dirty="0" smtClean="0">
                <a:solidFill>
                  <a:srgbClr val="FF0000"/>
                </a:solidFill>
                <a:latin typeface="微软雅黑" panose="020B0503020204020204" pitchFamily="34" charset="-122"/>
                <a:ea typeface="微软雅黑" panose="020B0503020204020204" pitchFamily="34" charset="-122"/>
              </a:rPr>
              <a:t>   </a:t>
            </a:r>
            <a:r>
              <a:rPr lang="zh-CN" altLang="en-US" sz="1895" dirty="0" smtClean="0">
                <a:solidFill>
                  <a:schemeClr val="bg1"/>
                </a:solidFill>
                <a:latin typeface="微软雅黑" panose="020B0503020204020204" pitchFamily="34" charset="-122"/>
                <a:ea typeface="微软雅黑" panose="020B0503020204020204" pitchFamily="34" charset="-122"/>
              </a:rPr>
              <a:t>对北部骨干通信网，即省中心至大同各干线</a:t>
            </a:r>
            <a:r>
              <a:rPr lang="zh-CN" altLang="zh-CN" sz="1895" dirty="0">
                <a:solidFill>
                  <a:schemeClr val="bg1"/>
                </a:solidFill>
                <a:latin typeface="微软雅黑" panose="020B0503020204020204" pitchFamily="34" charset="-122"/>
                <a:ea typeface="微软雅黑" panose="020B0503020204020204" pitchFamily="34" charset="-122"/>
              </a:rPr>
              <a:t>节点进行扩容升级。</a:t>
            </a:r>
            <a:endParaRPr lang="zh-CN" altLang="zh-CN" sz="1895" dirty="0">
              <a:solidFill>
                <a:schemeClr val="bg1"/>
              </a:solidFill>
              <a:latin typeface="微软雅黑" panose="020B0503020204020204" pitchFamily="34" charset="-122"/>
              <a:ea typeface="微软雅黑" panose="020B0503020204020204" pitchFamily="34" charset="-122"/>
            </a:endParaRPr>
          </a:p>
          <a:p>
            <a:pPr algn="just">
              <a:lnSpc>
                <a:spcPct val="150000"/>
              </a:lnSpc>
            </a:pPr>
            <a:r>
              <a:rPr lang="zh-CN" altLang="zh-CN" sz="1895" dirty="0">
                <a:solidFill>
                  <a:schemeClr val="bg1"/>
                </a:solidFill>
                <a:latin typeface="微软雅黑" panose="020B0503020204020204" pitchFamily="34" charset="-122"/>
                <a:ea typeface="微软雅黑" panose="020B0503020204020204" pitchFamily="34" charset="-122"/>
              </a:rPr>
              <a:t>    </a:t>
            </a:r>
            <a:r>
              <a:rPr lang="en-US" altLang="zh-CN" sz="1895" dirty="0" smtClean="0">
                <a:solidFill>
                  <a:schemeClr val="bg1"/>
                </a:solidFill>
                <a:latin typeface="微软雅黑" panose="020B0503020204020204" pitchFamily="34" charset="-122"/>
                <a:ea typeface="微软雅黑" panose="020B0503020204020204" pitchFamily="34" charset="-122"/>
              </a:rPr>
              <a:t>  </a:t>
            </a:r>
            <a:r>
              <a:rPr lang="zh-CN" altLang="zh-CN" sz="1895" dirty="0" smtClean="0">
                <a:solidFill>
                  <a:schemeClr val="bg1"/>
                </a:solidFill>
                <a:latin typeface="微软雅黑" panose="020B0503020204020204" pitchFamily="34" charset="-122"/>
                <a:ea typeface="微软雅黑" panose="020B0503020204020204" pitchFamily="34" charset="-122"/>
              </a:rPr>
              <a:t> </a:t>
            </a:r>
            <a:r>
              <a:rPr lang="zh-CN" altLang="zh-CN" sz="1895" dirty="0">
                <a:solidFill>
                  <a:schemeClr val="bg1"/>
                </a:solidFill>
                <a:latin typeface="微软雅黑" panose="020B0503020204020204" pitchFamily="34" charset="-122"/>
                <a:ea typeface="微软雅黑" panose="020B0503020204020204" pitchFamily="34" charset="-122"/>
              </a:rPr>
              <a:t>并对忻州，</a:t>
            </a:r>
            <a:r>
              <a:rPr lang="zh-CN" altLang="zh-CN" sz="1895" dirty="0" smtClean="0">
                <a:solidFill>
                  <a:schemeClr val="bg1"/>
                </a:solidFill>
                <a:latin typeface="微软雅黑" panose="020B0503020204020204" pitchFamily="34" charset="-122"/>
                <a:ea typeface="微软雅黑" panose="020B0503020204020204" pitchFamily="34" charset="-122"/>
              </a:rPr>
              <a:t>吕梁</a:t>
            </a:r>
            <a:r>
              <a:rPr lang="zh-CN" altLang="en-US" sz="1895" dirty="0">
                <a:solidFill>
                  <a:schemeClr val="bg1"/>
                </a:solidFill>
                <a:latin typeface="微软雅黑" panose="020B0503020204020204" pitchFamily="34" charset="-122"/>
                <a:ea typeface="微软雅黑" panose="020B0503020204020204" pitchFamily="34" charset="-122"/>
              </a:rPr>
              <a:t>，</a:t>
            </a:r>
            <a:r>
              <a:rPr lang="zh-CN" altLang="en-US" sz="1895" dirty="0" smtClean="0">
                <a:solidFill>
                  <a:schemeClr val="bg1"/>
                </a:solidFill>
                <a:latin typeface="微软雅黑" panose="020B0503020204020204" pitchFamily="34" charset="-122"/>
                <a:ea typeface="微软雅黑" panose="020B0503020204020204" pitchFamily="34" charset="-122"/>
              </a:rPr>
              <a:t>朔州</a:t>
            </a:r>
            <a:r>
              <a:rPr lang="zh-CN" altLang="zh-CN" sz="1895" dirty="0" smtClean="0">
                <a:solidFill>
                  <a:schemeClr val="bg1"/>
                </a:solidFill>
                <a:latin typeface="微软雅黑" panose="020B0503020204020204" pitchFamily="34" charset="-122"/>
                <a:ea typeface="微软雅黑" panose="020B0503020204020204" pitchFamily="34" charset="-122"/>
              </a:rPr>
              <a:t>区域</a:t>
            </a:r>
            <a:r>
              <a:rPr lang="zh-CN" altLang="zh-CN" sz="1895" dirty="0">
                <a:solidFill>
                  <a:schemeClr val="bg1"/>
                </a:solidFill>
                <a:latin typeface="微软雅黑" panose="020B0503020204020204" pitchFamily="34" charset="-122"/>
                <a:ea typeface="微软雅黑" panose="020B0503020204020204" pitchFamily="34" charset="-122"/>
              </a:rPr>
              <a:t>内的神苛高速</a:t>
            </a:r>
            <a:r>
              <a:rPr lang="zh-CN" altLang="zh-CN" sz="1895" dirty="0" smtClean="0">
                <a:solidFill>
                  <a:schemeClr val="bg1"/>
                </a:solidFill>
                <a:latin typeface="微软雅黑" panose="020B0503020204020204" pitchFamily="34" charset="-122"/>
                <a:ea typeface="微软雅黑" panose="020B0503020204020204" pitchFamily="34" charset="-122"/>
              </a:rPr>
              <a:t>，苛</a:t>
            </a:r>
            <a:r>
              <a:rPr lang="zh-CN" altLang="zh-CN" sz="1895" dirty="0">
                <a:solidFill>
                  <a:schemeClr val="bg1"/>
                </a:solidFill>
                <a:latin typeface="微软雅黑" panose="020B0503020204020204" pitchFamily="34" charset="-122"/>
                <a:ea typeface="微软雅黑" panose="020B0503020204020204" pitchFamily="34" charset="-122"/>
              </a:rPr>
              <a:t>临高速，原神高速，神河</a:t>
            </a:r>
            <a:r>
              <a:rPr lang="zh-CN" altLang="zh-CN" sz="1895" dirty="0" smtClean="0">
                <a:solidFill>
                  <a:schemeClr val="bg1"/>
                </a:solidFill>
                <a:latin typeface="微软雅黑" panose="020B0503020204020204" pitchFamily="34" charset="-122"/>
                <a:ea typeface="微软雅黑" panose="020B0503020204020204" pitchFamily="34" charset="-122"/>
              </a:rPr>
              <a:t>高速</a:t>
            </a:r>
            <a:r>
              <a:rPr lang="zh-CN" altLang="en-US" sz="1895" dirty="0" smtClean="0">
                <a:solidFill>
                  <a:schemeClr val="bg1"/>
                </a:solidFill>
                <a:latin typeface="微软雅黑" panose="020B0503020204020204" pitchFamily="34" charset="-122"/>
                <a:ea typeface="微软雅黑" panose="020B0503020204020204" pitchFamily="34" charset="-122"/>
              </a:rPr>
              <a:t>，灵山高速</a:t>
            </a:r>
            <a:r>
              <a:rPr lang="zh-CN" altLang="zh-CN" sz="1895" dirty="0" smtClean="0">
                <a:solidFill>
                  <a:schemeClr val="bg1"/>
                </a:solidFill>
                <a:latin typeface="微软雅黑" panose="020B0503020204020204" pitchFamily="34" charset="-122"/>
                <a:ea typeface="微软雅黑" panose="020B0503020204020204" pitchFamily="34" charset="-122"/>
              </a:rPr>
              <a:t>等</a:t>
            </a:r>
            <a:r>
              <a:rPr lang="zh-CN" altLang="zh-CN" sz="1895" dirty="0">
                <a:solidFill>
                  <a:schemeClr val="bg1"/>
                </a:solidFill>
                <a:latin typeface="微软雅黑" panose="020B0503020204020204" pitchFamily="34" charset="-122"/>
                <a:ea typeface="微软雅黑" panose="020B0503020204020204" pitchFamily="34" charset="-122"/>
              </a:rPr>
              <a:t>进行带宽升级，由原来的STM-4等级升级为STM-16</a:t>
            </a:r>
            <a:r>
              <a:rPr lang="zh-CN" altLang="zh-CN" sz="1895" dirty="0" smtClean="0">
                <a:solidFill>
                  <a:schemeClr val="bg1"/>
                </a:solidFill>
                <a:latin typeface="微软雅黑" panose="020B0503020204020204" pitchFamily="34" charset="-122"/>
                <a:ea typeface="微软雅黑" panose="020B0503020204020204" pitchFamily="34" charset="-122"/>
              </a:rPr>
              <a:t>等级</a:t>
            </a:r>
            <a:r>
              <a:rPr lang="zh-CN" altLang="zh-CN" sz="1895" dirty="0">
                <a:solidFill>
                  <a:schemeClr val="bg1"/>
                </a:solidFill>
                <a:latin typeface="微软雅黑" panose="020B0503020204020204" pitchFamily="34" charset="-122"/>
                <a:ea typeface="微软雅黑" panose="020B0503020204020204" pitchFamily="34" charset="-122"/>
              </a:rPr>
              <a:t>。</a:t>
            </a:r>
            <a:endParaRPr lang="zh-CN" altLang="zh-CN" sz="1895"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矩形 19"/>
          <p:cNvSpPr/>
          <p:nvPr/>
        </p:nvSpPr>
        <p:spPr>
          <a:xfrm>
            <a:off x="0" y="1981479"/>
            <a:ext cx="7188388" cy="4490871"/>
          </a:xfrm>
          <a:prstGeom prst="rect">
            <a:avLst/>
          </a:prstGeom>
          <a:solidFill>
            <a:schemeClr val="accent1">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05" dirty="0"/>
          </a:p>
        </p:txBody>
      </p:sp>
      <p:grpSp>
        <p:nvGrpSpPr>
          <p:cNvPr id="3" name="组合 11"/>
          <p:cNvGrpSpPr/>
          <p:nvPr/>
        </p:nvGrpSpPr>
        <p:grpSpPr>
          <a:xfrm>
            <a:off x="0" y="201940"/>
            <a:ext cx="3657583" cy="500380"/>
            <a:chOff x="0" y="220990"/>
            <a:chExt cx="3857607" cy="527745"/>
          </a:xfrm>
        </p:grpSpPr>
        <p:sp>
          <p:nvSpPr>
            <p:cNvPr id="15" name="燕尾形 2"/>
            <p:cNvSpPr/>
            <p:nvPr/>
          </p:nvSpPr>
          <p:spPr>
            <a:xfrm>
              <a:off x="335059" y="294640"/>
              <a:ext cx="302371" cy="375920"/>
            </a:xfrm>
            <a:prstGeom prst="chevron">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05">
                <a:solidFill>
                  <a:schemeClr val="tx1"/>
                </a:solidFill>
                <a:latin typeface="逐浪细阁体" panose="03000509000000000000" pitchFamily="65" charset="-122"/>
                <a:ea typeface="微软雅黑 Light" panose="020B0502040204020203" charset="-122"/>
                <a:sym typeface="逐浪细阁体" panose="03000509000000000000" pitchFamily="65" charset="-122"/>
              </a:endParaRPr>
            </a:p>
          </p:txBody>
        </p:sp>
        <p:sp>
          <p:nvSpPr>
            <p:cNvPr id="16" name="燕尾形 3"/>
            <p:cNvSpPr/>
            <p:nvPr/>
          </p:nvSpPr>
          <p:spPr>
            <a:xfrm>
              <a:off x="578181" y="294640"/>
              <a:ext cx="302371" cy="375920"/>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05">
                <a:solidFill>
                  <a:schemeClr val="tx1"/>
                </a:solidFill>
                <a:latin typeface="逐浪细阁体" panose="03000509000000000000" pitchFamily="65" charset="-122"/>
                <a:ea typeface="微软雅黑 Light" panose="020B0502040204020203" charset="-122"/>
                <a:sym typeface="逐浪细阁体" panose="03000509000000000000" pitchFamily="65" charset="-122"/>
              </a:endParaRPr>
            </a:p>
          </p:txBody>
        </p:sp>
        <p:sp>
          <p:nvSpPr>
            <p:cNvPr id="17" name="五边形 4"/>
            <p:cNvSpPr/>
            <p:nvPr/>
          </p:nvSpPr>
          <p:spPr>
            <a:xfrm>
              <a:off x="0" y="294640"/>
              <a:ext cx="416781" cy="375920"/>
            </a:xfrm>
            <a:prstGeom prst="homePlat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05">
                <a:latin typeface="逐浪细阁体" panose="03000509000000000000" pitchFamily="65" charset="-122"/>
                <a:ea typeface="微软雅黑 Light" panose="020B0502040204020203" charset="-122"/>
                <a:sym typeface="逐浪细阁体" panose="03000509000000000000" pitchFamily="65" charset="-122"/>
              </a:endParaRPr>
            </a:p>
          </p:txBody>
        </p:sp>
        <p:sp>
          <p:nvSpPr>
            <p:cNvPr id="18" name="文本框 15"/>
            <p:cNvSpPr txBox="1"/>
            <p:nvPr/>
          </p:nvSpPr>
          <p:spPr>
            <a:xfrm>
              <a:off x="972489" y="220990"/>
              <a:ext cx="2885118" cy="527745"/>
            </a:xfrm>
            <a:prstGeom prst="rect">
              <a:avLst/>
            </a:prstGeom>
            <a:noFill/>
          </p:spPr>
          <p:txBody>
            <a:bodyPr wrap="square" rtlCol="0">
              <a:spAutoFit/>
            </a:bodyPr>
            <a:lstStyle/>
            <a:p>
              <a:r>
                <a:rPr lang="zh-CN" altLang="en-US" sz="2655" dirty="0">
                  <a:solidFill>
                    <a:schemeClr val="tx1">
                      <a:lumMod val="65000"/>
                      <a:lumOff val="3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逐浪细阁体" panose="03000509000000000000" pitchFamily="65" charset="-122"/>
                </a:rPr>
                <a:t>总体技术方案</a:t>
              </a:r>
              <a:endParaRPr lang="zh-CN" altLang="en-US" sz="2655" dirty="0">
                <a:solidFill>
                  <a:schemeClr val="tx1">
                    <a:lumMod val="65000"/>
                    <a:lumOff val="3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逐浪细阁体" panose="03000509000000000000" pitchFamily="65" charset="-122"/>
              </a:endParaRPr>
            </a:p>
          </p:txBody>
        </p:sp>
      </p:grpSp>
      <p:sp>
        <p:nvSpPr>
          <p:cNvPr id="12" name="Content Placeholder 2"/>
          <p:cNvSpPr txBox="1"/>
          <p:nvPr/>
        </p:nvSpPr>
        <p:spPr>
          <a:xfrm>
            <a:off x="361938" y="719648"/>
            <a:ext cx="4709948" cy="614468"/>
          </a:xfrm>
          <a:prstGeom prst="rect">
            <a:avLst/>
          </a:prstGeom>
        </p:spPr>
        <p:txBody>
          <a:bodyPr vert="horz" lIns="91434" tIns="45717" rIns="91434" bIns="45717" rtlCol="0" anchor="t">
            <a:no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just">
              <a:lnSpc>
                <a:spcPct val="150000"/>
              </a:lnSpc>
              <a:spcBef>
                <a:spcPts val="0"/>
              </a:spcBef>
              <a:spcAft>
                <a:spcPts val="0"/>
              </a:spcAft>
            </a:pPr>
            <a:r>
              <a:rPr lang="en-US" altLang="zh-CN" sz="2275" b="1" dirty="0" smtClean="0">
                <a:solidFill>
                  <a:schemeClr val="tx1">
                    <a:lumMod val="75000"/>
                    <a:lumOff val="2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 </a:t>
            </a:r>
            <a:r>
              <a:rPr lang="zh-CN" altLang="en-US" sz="2275" b="1" dirty="0">
                <a:solidFill>
                  <a:schemeClr val="tx1">
                    <a:lumMod val="75000"/>
                    <a:lumOff val="2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通信系统升级改造</a:t>
            </a:r>
            <a:endParaRPr lang="zh-CN" altLang="en-US" sz="2275" b="1" dirty="0">
              <a:solidFill>
                <a:schemeClr val="tx1">
                  <a:lumMod val="75000"/>
                  <a:lumOff val="2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endParaRPr>
          </a:p>
        </p:txBody>
      </p:sp>
      <p:sp>
        <p:nvSpPr>
          <p:cNvPr id="13" name="Content Placeholder 2"/>
          <p:cNvSpPr txBox="1"/>
          <p:nvPr/>
        </p:nvSpPr>
        <p:spPr>
          <a:xfrm>
            <a:off x="688119" y="1339488"/>
            <a:ext cx="4709948" cy="614468"/>
          </a:xfrm>
          <a:prstGeom prst="rect">
            <a:avLst/>
          </a:prstGeom>
        </p:spPr>
        <p:txBody>
          <a:bodyPr vert="horz" lIns="91434" tIns="45717" rIns="91434" bIns="45717" rtlCol="0" anchor="t">
            <a:no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just">
              <a:lnSpc>
                <a:spcPct val="150000"/>
              </a:lnSpc>
              <a:spcBef>
                <a:spcPts val="0"/>
              </a:spcBef>
              <a:spcAft>
                <a:spcPts val="0"/>
              </a:spcAft>
            </a:pPr>
            <a:r>
              <a:rPr lang="zh-CN" altLang="en-US" sz="1895" b="1" dirty="0">
                <a:solidFill>
                  <a:srgbClr val="C0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Arial" panose="020B0604020202020204" pitchFamily="34" charset="0"/>
              </a:rPr>
              <a:t>通信系统南网干线改造方案</a:t>
            </a:r>
            <a:endParaRPr lang="zh-CN" altLang="en-US" sz="1895" b="1" dirty="0">
              <a:solidFill>
                <a:srgbClr val="C0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Arial" panose="020B0604020202020204" pitchFamily="34" charset="0"/>
            </a:endParaRPr>
          </a:p>
        </p:txBody>
      </p:sp>
      <p:sp>
        <p:nvSpPr>
          <p:cNvPr id="2" name="Rectangle 2"/>
          <p:cNvSpPr>
            <a:spLocks noChangeArrowheads="1"/>
          </p:cNvSpPr>
          <p:nvPr/>
        </p:nvSpPr>
        <p:spPr bwMode="auto">
          <a:xfrm>
            <a:off x="0" y="-174437"/>
            <a:ext cx="299720" cy="349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86698" tIns="43349" rIns="86698" bIns="43349" numCol="1" anchor="ctr" anchorCtr="0" compatLnSpc="1">
            <a:spAutoFit/>
          </a:bodyPr>
          <a:lstStyle/>
          <a:p>
            <a:endParaRPr lang="zh-CN" altLang="en-US" sz="1705"/>
          </a:p>
        </p:txBody>
      </p:sp>
      <p:sp>
        <p:nvSpPr>
          <p:cNvPr id="5" name="Rectangle 4"/>
          <p:cNvSpPr>
            <a:spLocks noChangeArrowheads="1"/>
          </p:cNvSpPr>
          <p:nvPr/>
        </p:nvSpPr>
        <p:spPr bwMode="auto">
          <a:xfrm>
            <a:off x="0" y="-174437"/>
            <a:ext cx="299720" cy="349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86698" tIns="43349" rIns="86698" bIns="43349" numCol="1" anchor="ctr" anchorCtr="0" compatLnSpc="1">
            <a:spAutoFit/>
          </a:bodyPr>
          <a:lstStyle/>
          <a:p>
            <a:endParaRPr lang="zh-CN" altLang="en-US" sz="1705"/>
          </a:p>
        </p:txBody>
      </p:sp>
      <p:sp>
        <p:nvSpPr>
          <p:cNvPr id="10" name="矩形 9"/>
          <p:cNvSpPr/>
          <p:nvPr/>
        </p:nvSpPr>
        <p:spPr>
          <a:xfrm>
            <a:off x="183663" y="3917331"/>
            <a:ext cx="6802428" cy="1845310"/>
          </a:xfrm>
          <a:prstGeom prst="rect">
            <a:avLst/>
          </a:prstGeom>
        </p:spPr>
        <p:txBody>
          <a:bodyPr wrap="square">
            <a:spAutoFit/>
          </a:bodyPr>
          <a:lstStyle/>
          <a:p>
            <a:pPr>
              <a:lnSpc>
                <a:spcPct val="150000"/>
              </a:lnSpc>
            </a:pPr>
            <a:r>
              <a:rPr lang="zh-CN" altLang="en-US" sz="1895" dirty="0" smtClean="0">
                <a:solidFill>
                  <a:srgbClr val="FFFF00"/>
                </a:solidFill>
                <a:latin typeface="微软雅黑" panose="020B0503020204020204" pitchFamily="34" charset="-122"/>
                <a:ea typeface="微软雅黑" panose="020B0503020204020204" pitchFamily="34" charset="-122"/>
              </a:rPr>
              <a:t>对以下区域干线通路进行扩容</a:t>
            </a:r>
            <a:r>
              <a:rPr lang="zh-CN" altLang="zh-CN" sz="1895" dirty="0">
                <a:solidFill>
                  <a:srgbClr val="FFFF00"/>
                </a:solidFill>
                <a:latin typeface="微软雅黑" panose="020B0503020204020204" pitchFamily="34" charset="-122"/>
                <a:ea typeface="微软雅黑" panose="020B0503020204020204" pitchFamily="34" charset="-122"/>
                <a:sym typeface="+mn-ea"/>
              </a:rPr>
              <a:t>由</a:t>
            </a:r>
            <a:r>
              <a:rPr lang="en-US" altLang="zh-CN" sz="1895" dirty="0" smtClean="0">
                <a:solidFill>
                  <a:srgbClr val="FFFF00"/>
                </a:solidFill>
                <a:latin typeface="微软雅黑" panose="020B0503020204020204" pitchFamily="34" charset="-122"/>
                <a:ea typeface="微软雅黑" panose="020B0503020204020204" pitchFamily="34" charset="-122"/>
                <a:sym typeface="+mn-ea"/>
              </a:rPr>
              <a:t>STM-4</a:t>
            </a:r>
            <a:r>
              <a:rPr lang="zh-CN" altLang="zh-CN" sz="1895" dirty="0" smtClean="0">
                <a:solidFill>
                  <a:srgbClr val="FFFF00"/>
                </a:solidFill>
                <a:latin typeface="微软雅黑" panose="020B0503020204020204" pitchFamily="34" charset="-122"/>
                <a:ea typeface="微软雅黑" panose="020B0503020204020204" pitchFamily="34" charset="-122"/>
                <a:sym typeface="+mn-ea"/>
              </a:rPr>
              <a:t>升级</a:t>
            </a:r>
            <a:r>
              <a:rPr lang="zh-CN" altLang="zh-CN" sz="1895" dirty="0">
                <a:solidFill>
                  <a:srgbClr val="FFFF00"/>
                </a:solidFill>
                <a:latin typeface="微软雅黑" panose="020B0503020204020204" pitchFamily="34" charset="-122"/>
                <a:ea typeface="微软雅黑" panose="020B0503020204020204" pitchFamily="34" charset="-122"/>
                <a:sym typeface="+mn-ea"/>
              </a:rPr>
              <a:t>到</a:t>
            </a:r>
            <a:r>
              <a:rPr lang="en-US" altLang="zh-CN" sz="1895" dirty="0">
                <a:solidFill>
                  <a:srgbClr val="FFFF00"/>
                </a:solidFill>
                <a:latin typeface="微软雅黑" panose="020B0503020204020204" pitchFamily="34" charset="-122"/>
                <a:ea typeface="微软雅黑" panose="020B0503020204020204" pitchFamily="34" charset="-122"/>
                <a:sym typeface="+mn-ea"/>
              </a:rPr>
              <a:t>STM-16</a:t>
            </a:r>
            <a:r>
              <a:rPr lang="zh-CN" altLang="zh-CN" sz="1895" dirty="0" smtClean="0">
                <a:solidFill>
                  <a:srgbClr val="FFFF00"/>
                </a:solidFill>
                <a:latin typeface="微软雅黑" panose="020B0503020204020204" pitchFamily="34" charset="-122"/>
                <a:ea typeface="微软雅黑" panose="020B0503020204020204" pitchFamily="34" charset="-122"/>
                <a:sym typeface="+mn-ea"/>
              </a:rPr>
              <a:t>等级</a:t>
            </a:r>
            <a:r>
              <a:rPr lang="zh-CN" altLang="en-US" sz="1895" dirty="0" smtClean="0">
                <a:solidFill>
                  <a:srgbClr val="FFFF00"/>
                </a:solidFill>
                <a:latin typeface="微软雅黑" panose="020B0503020204020204" pitchFamily="34" charset="-122"/>
                <a:ea typeface="微软雅黑" panose="020B0503020204020204" pitchFamily="34" charset="-122"/>
                <a:sym typeface="+mn-ea"/>
              </a:rPr>
              <a:t>。</a:t>
            </a:r>
            <a:endParaRPr lang="zh-CN" altLang="zh-CN" sz="1895" dirty="0">
              <a:solidFill>
                <a:srgbClr val="FFFF00"/>
              </a:solidFill>
              <a:latin typeface="微软雅黑" panose="020B0503020204020204" pitchFamily="34" charset="-122"/>
              <a:ea typeface="微软雅黑" panose="020B0503020204020204" pitchFamily="34" charset="-122"/>
            </a:endParaRPr>
          </a:p>
          <a:p>
            <a:pPr marL="285750" indent="-285750">
              <a:lnSpc>
                <a:spcPct val="150000"/>
              </a:lnSpc>
              <a:buFont typeface="Arial" panose="020B0604020202020204" pitchFamily="34" charset="0"/>
              <a:buChar char="•"/>
            </a:pPr>
            <a:r>
              <a:rPr lang="zh-CN" altLang="zh-CN" sz="1895" dirty="0" smtClean="0">
                <a:solidFill>
                  <a:schemeClr val="bg1"/>
                </a:solidFill>
                <a:latin typeface="微软雅黑" panose="020B0503020204020204" pitchFamily="34" charset="-122"/>
                <a:ea typeface="微软雅黑" panose="020B0503020204020204" pitchFamily="34" charset="-122"/>
              </a:rPr>
              <a:t>霍</a:t>
            </a:r>
            <a:r>
              <a:rPr lang="zh-CN" altLang="zh-CN" sz="1895" dirty="0">
                <a:solidFill>
                  <a:schemeClr val="bg1"/>
                </a:solidFill>
                <a:latin typeface="微软雅黑" panose="020B0503020204020204" pitchFamily="34" charset="-122"/>
                <a:ea typeface="微软雅黑" panose="020B0503020204020204" pitchFamily="34" charset="-122"/>
              </a:rPr>
              <a:t>永东高速至临汾片</a:t>
            </a:r>
            <a:r>
              <a:rPr lang="zh-CN" altLang="zh-CN" sz="1895" dirty="0" smtClean="0">
                <a:solidFill>
                  <a:schemeClr val="bg1"/>
                </a:solidFill>
                <a:latin typeface="微软雅黑" panose="020B0503020204020204" pitchFamily="34" charset="-122"/>
                <a:ea typeface="微软雅黑" panose="020B0503020204020204" pitchFamily="34" charset="-122"/>
              </a:rPr>
              <a:t>区中心</a:t>
            </a:r>
            <a:endParaRPr lang="zh-CN" altLang="en-US" sz="1895" dirty="0" smtClean="0">
              <a:solidFill>
                <a:schemeClr val="bg1"/>
              </a:solidFill>
              <a:latin typeface="微软雅黑" panose="020B0503020204020204" pitchFamily="34" charset="-122"/>
              <a:ea typeface="微软雅黑" panose="020B0503020204020204" pitchFamily="34" charset="-122"/>
            </a:endParaRPr>
          </a:p>
          <a:p>
            <a:pPr marL="285750" indent="-285750">
              <a:lnSpc>
                <a:spcPct val="150000"/>
              </a:lnSpc>
              <a:buFont typeface="Arial" panose="020B0604020202020204" pitchFamily="34" charset="0"/>
              <a:buChar char="•"/>
            </a:pPr>
            <a:r>
              <a:rPr lang="zh-CN" altLang="zh-CN" sz="1895" dirty="0" smtClean="0">
                <a:solidFill>
                  <a:schemeClr val="bg1"/>
                </a:solidFill>
                <a:latin typeface="微软雅黑" panose="020B0503020204020204" pitchFamily="34" charset="-122"/>
                <a:ea typeface="微软雅黑" panose="020B0503020204020204" pitchFamily="34" charset="-122"/>
              </a:rPr>
              <a:t>阳</a:t>
            </a:r>
            <a:r>
              <a:rPr lang="zh-CN" altLang="zh-CN" sz="1895" dirty="0">
                <a:solidFill>
                  <a:schemeClr val="bg1"/>
                </a:solidFill>
                <a:latin typeface="微软雅黑" panose="020B0503020204020204" pitchFamily="34" charset="-122"/>
                <a:ea typeface="微软雅黑" panose="020B0503020204020204" pitchFamily="34" charset="-122"/>
              </a:rPr>
              <a:t>左高速、榆和高速、平榆高速、祁临高速至晋中片</a:t>
            </a:r>
            <a:r>
              <a:rPr lang="zh-CN" altLang="zh-CN" sz="1895" dirty="0" smtClean="0">
                <a:solidFill>
                  <a:schemeClr val="bg1"/>
                </a:solidFill>
                <a:latin typeface="微软雅黑" panose="020B0503020204020204" pitchFamily="34" charset="-122"/>
                <a:ea typeface="微软雅黑" panose="020B0503020204020204" pitchFamily="34" charset="-122"/>
              </a:rPr>
              <a:t>区中心</a:t>
            </a:r>
            <a:endParaRPr lang="zh-CN" altLang="en-US" sz="1895" dirty="0" smtClean="0">
              <a:solidFill>
                <a:schemeClr val="bg1"/>
              </a:solidFill>
              <a:latin typeface="微软雅黑" panose="020B0503020204020204" pitchFamily="34" charset="-122"/>
              <a:ea typeface="微软雅黑" panose="020B0503020204020204" pitchFamily="34" charset="-122"/>
            </a:endParaRPr>
          </a:p>
          <a:p>
            <a:pPr marL="285750" indent="-285750">
              <a:lnSpc>
                <a:spcPct val="150000"/>
              </a:lnSpc>
              <a:buFont typeface="Arial" panose="020B0604020202020204" pitchFamily="34" charset="0"/>
              <a:buChar char="•"/>
            </a:pPr>
            <a:r>
              <a:rPr lang="zh-CN" altLang="zh-CN" sz="1895" dirty="0">
                <a:solidFill>
                  <a:schemeClr val="bg1"/>
                </a:solidFill>
                <a:latin typeface="微软雅黑" panose="020B0503020204020204" pitchFamily="34" charset="-122"/>
                <a:ea typeface="微软雅黑" panose="020B0503020204020204" pitchFamily="34" charset="-122"/>
              </a:rPr>
              <a:t>太佳东高速至太原片区中心（长风）</a:t>
            </a:r>
            <a:endParaRPr lang="zh-CN" altLang="zh-CN" sz="1895" dirty="0">
              <a:solidFill>
                <a:schemeClr val="bg1"/>
              </a:solidFill>
              <a:latin typeface="微软雅黑" panose="020B0503020204020204" pitchFamily="34" charset="-122"/>
              <a:ea typeface="微软雅黑" panose="020B0503020204020204" pitchFamily="34" charset="-122"/>
            </a:endParaRPr>
          </a:p>
        </p:txBody>
      </p:sp>
      <p:sp>
        <p:nvSpPr>
          <p:cNvPr id="6" name="Rectangle 2"/>
          <p:cNvSpPr>
            <a:spLocks noChangeArrowheads="1"/>
          </p:cNvSpPr>
          <p:nvPr/>
        </p:nvSpPr>
        <p:spPr bwMode="auto">
          <a:xfrm>
            <a:off x="0" y="-174437"/>
            <a:ext cx="299720" cy="349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86698" tIns="43349" rIns="86698" bIns="43349" numCol="1" anchor="ctr" anchorCtr="0" compatLnSpc="1">
            <a:spAutoFit/>
          </a:bodyPr>
          <a:lstStyle/>
          <a:p>
            <a:endParaRPr lang="zh-CN" altLang="en-US" sz="1705"/>
          </a:p>
        </p:txBody>
      </p:sp>
      <p:sp>
        <p:nvSpPr>
          <p:cNvPr id="8" name="Rectangle 4"/>
          <p:cNvSpPr>
            <a:spLocks noChangeArrowheads="1"/>
          </p:cNvSpPr>
          <p:nvPr/>
        </p:nvSpPr>
        <p:spPr bwMode="auto">
          <a:xfrm>
            <a:off x="0" y="-174437"/>
            <a:ext cx="299720" cy="349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86698" tIns="43349" rIns="86698" bIns="43349" numCol="1" anchor="ctr" anchorCtr="0" compatLnSpc="1">
            <a:spAutoFit/>
          </a:bodyPr>
          <a:lstStyle/>
          <a:p>
            <a:endParaRPr lang="zh-CN" altLang="en-US" sz="1705"/>
          </a:p>
        </p:txBody>
      </p:sp>
      <p:sp>
        <p:nvSpPr>
          <p:cNvPr id="9" name="矩形 8"/>
          <p:cNvSpPr/>
          <p:nvPr/>
        </p:nvSpPr>
        <p:spPr>
          <a:xfrm>
            <a:off x="197585" y="2073927"/>
            <a:ext cx="6788507" cy="1845310"/>
          </a:xfrm>
          <a:prstGeom prst="rect">
            <a:avLst/>
          </a:prstGeom>
        </p:spPr>
        <p:txBody>
          <a:bodyPr wrap="square">
            <a:spAutoFit/>
          </a:bodyPr>
          <a:lstStyle/>
          <a:p>
            <a:pPr>
              <a:lnSpc>
                <a:spcPct val="150000"/>
              </a:lnSpc>
            </a:pPr>
            <a:r>
              <a:rPr lang="zh-CN" altLang="en-US" sz="1895" dirty="0" smtClean="0">
                <a:solidFill>
                  <a:srgbClr val="FFFF00"/>
                </a:solidFill>
                <a:latin typeface="微软雅黑" panose="020B0503020204020204" pitchFamily="34" charset="-122"/>
                <a:ea typeface="微软雅黑" panose="020B0503020204020204" pitchFamily="34" charset="-122"/>
              </a:rPr>
              <a:t>对南部干线环网升级改造如下：</a:t>
            </a:r>
            <a:endParaRPr lang="en-US" altLang="zh-CN" sz="1895" dirty="0" smtClean="0">
              <a:solidFill>
                <a:srgbClr val="FFFF00"/>
              </a:solidFill>
              <a:latin typeface="微软雅黑" panose="020B0503020204020204" pitchFamily="34" charset="-122"/>
              <a:ea typeface="微软雅黑" panose="020B0503020204020204" pitchFamily="34" charset="-122"/>
            </a:endParaRPr>
          </a:p>
          <a:p>
            <a:pPr>
              <a:lnSpc>
                <a:spcPct val="150000"/>
              </a:lnSpc>
            </a:pPr>
            <a:r>
              <a:rPr lang="zh-CN" altLang="en-US" sz="1895" dirty="0" smtClean="0">
                <a:solidFill>
                  <a:srgbClr val="FEFEFE"/>
                </a:solidFill>
                <a:latin typeface="微软雅黑" panose="020B0503020204020204" pitchFamily="34" charset="-122"/>
                <a:ea typeface="微软雅黑" panose="020B0503020204020204" pitchFamily="34" charset="-122"/>
              </a:rPr>
              <a:t>文水东、介休、霍州、临汾、侯马5之间的传输带宽为2*2.5G，无法满足业务传输需求，现将其中一条通路升级为10G，形成2.5G+10G带宽。 </a:t>
            </a:r>
            <a:endParaRPr lang="zh-CN" altLang="en-US" sz="1895" dirty="0" smtClean="0">
              <a:solidFill>
                <a:srgbClr val="FF0000"/>
              </a:solidFill>
              <a:latin typeface="微软雅黑" panose="020B0503020204020204" pitchFamily="34" charset="-122"/>
              <a:ea typeface="微软雅黑" panose="020B0503020204020204" pitchFamily="34" charset="-122"/>
            </a:endParaRPr>
          </a:p>
        </p:txBody>
      </p:sp>
      <p:pic>
        <p:nvPicPr>
          <p:cNvPr id="21" name="对象 50"/>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a:xfrm>
            <a:off x="7188388" y="424933"/>
            <a:ext cx="4779198" cy="5785765"/>
          </a:xfrm>
          <a:prstGeom prst="rect">
            <a:avLst/>
          </a:prstGeom>
          <a:noFill/>
          <a:ln>
            <a:noFill/>
          </a:ln>
        </p:spPr>
      </p:pic>
      <p:sp>
        <p:nvSpPr>
          <p:cNvPr id="22" name="矩形 21"/>
          <p:cNvSpPr/>
          <p:nvPr/>
        </p:nvSpPr>
        <p:spPr>
          <a:xfrm>
            <a:off x="7774516" y="6304853"/>
            <a:ext cx="3454993" cy="354330"/>
          </a:xfrm>
          <a:prstGeom prst="rect">
            <a:avLst/>
          </a:prstGeom>
        </p:spPr>
        <p:txBody>
          <a:bodyPr wrap="square">
            <a:spAutoFit/>
          </a:bodyPr>
          <a:lstStyle/>
          <a:p>
            <a:pPr algn="ctr"/>
            <a:r>
              <a:rPr lang="zh-CN" altLang="en-US" sz="1705" dirty="0" smtClean="0">
                <a:latin typeface="微软雅黑" panose="020B0503020204020204" pitchFamily="34" charset="-122"/>
                <a:ea typeface="微软雅黑" panose="020B0503020204020204" pitchFamily="34" charset="-122"/>
              </a:rPr>
              <a:t>改造前南</a:t>
            </a:r>
            <a:r>
              <a:rPr lang="zh-CN" altLang="zh-CN" sz="1705" dirty="0">
                <a:latin typeface="微软雅黑" panose="020B0503020204020204" pitchFamily="34" charset="-122"/>
                <a:ea typeface="微软雅黑" panose="020B0503020204020204" pitchFamily="34" charset="-122"/>
              </a:rPr>
              <a:t>网</a:t>
            </a:r>
            <a:r>
              <a:rPr lang="zh-CN" altLang="zh-CN" sz="1705" dirty="0" smtClean="0">
                <a:latin typeface="微软雅黑" panose="020B0503020204020204" pitchFamily="34" charset="-122"/>
                <a:ea typeface="微软雅黑" panose="020B0503020204020204" pitchFamily="34" charset="-122"/>
              </a:rPr>
              <a:t>通信干线网络拓扑</a:t>
            </a:r>
            <a:r>
              <a:rPr lang="zh-CN" altLang="zh-CN" sz="1705" dirty="0">
                <a:latin typeface="微软雅黑" panose="020B0503020204020204" pitchFamily="34" charset="-122"/>
                <a:ea typeface="微软雅黑" panose="020B0503020204020204" pitchFamily="34" charset="-122"/>
              </a:rPr>
              <a:t>图</a:t>
            </a:r>
            <a:endParaRPr lang="zh-CN" altLang="en-US" sz="1705" dirty="0">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11"/>
          <p:cNvGrpSpPr/>
          <p:nvPr/>
        </p:nvGrpSpPr>
        <p:grpSpPr>
          <a:xfrm>
            <a:off x="0" y="201940"/>
            <a:ext cx="3657583" cy="500380"/>
            <a:chOff x="0" y="220990"/>
            <a:chExt cx="3857607" cy="527745"/>
          </a:xfrm>
        </p:grpSpPr>
        <p:sp>
          <p:nvSpPr>
            <p:cNvPr id="4" name="燕尾形 2"/>
            <p:cNvSpPr/>
            <p:nvPr/>
          </p:nvSpPr>
          <p:spPr>
            <a:xfrm>
              <a:off x="335059" y="294640"/>
              <a:ext cx="302371" cy="375920"/>
            </a:xfrm>
            <a:prstGeom prst="chevron">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05">
                <a:solidFill>
                  <a:schemeClr val="tx1"/>
                </a:solidFill>
                <a:latin typeface="逐浪细阁体" panose="03000509000000000000" pitchFamily="65" charset="-122"/>
                <a:ea typeface="微软雅黑 Light" panose="020B0502040204020203" charset="-122"/>
                <a:sym typeface="逐浪细阁体" panose="03000509000000000000" pitchFamily="65" charset="-122"/>
              </a:endParaRPr>
            </a:p>
          </p:txBody>
        </p:sp>
        <p:sp>
          <p:nvSpPr>
            <p:cNvPr id="5" name="燕尾形 3"/>
            <p:cNvSpPr/>
            <p:nvPr/>
          </p:nvSpPr>
          <p:spPr>
            <a:xfrm>
              <a:off x="578181" y="294640"/>
              <a:ext cx="302371" cy="375920"/>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05">
                <a:solidFill>
                  <a:schemeClr val="tx1"/>
                </a:solidFill>
                <a:latin typeface="逐浪细阁体" panose="03000509000000000000" pitchFamily="65" charset="-122"/>
                <a:ea typeface="微软雅黑 Light" panose="020B0502040204020203" charset="-122"/>
                <a:sym typeface="逐浪细阁体" panose="03000509000000000000" pitchFamily="65" charset="-122"/>
              </a:endParaRPr>
            </a:p>
          </p:txBody>
        </p:sp>
        <p:sp>
          <p:nvSpPr>
            <p:cNvPr id="6" name="五边形 4"/>
            <p:cNvSpPr/>
            <p:nvPr/>
          </p:nvSpPr>
          <p:spPr>
            <a:xfrm>
              <a:off x="0" y="294640"/>
              <a:ext cx="416781" cy="375920"/>
            </a:xfrm>
            <a:prstGeom prst="homePlat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05">
                <a:latin typeface="逐浪细阁体" panose="03000509000000000000" pitchFamily="65" charset="-122"/>
                <a:ea typeface="微软雅黑 Light" panose="020B0502040204020203" charset="-122"/>
                <a:sym typeface="逐浪细阁体" panose="03000509000000000000" pitchFamily="65" charset="-122"/>
              </a:endParaRPr>
            </a:p>
          </p:txBody>
        </p:sp>
        <p:sp>
          <p:nvSpPr>
            <p:cNvPr id="7" name="文本框 15"/>
            <p:cNvSpPr txBox="1"/>
            <p:nvPr/>
          </p:nvSpPr>
          <p:spPr>
            <a:xfrm>
              <a:off x="972489" y="220990"/>
              <a:ext cx="2885118" cy="527745"/>
            </a:xfrm>
            <a:prstGeom prst="rect">
              <a:avLst/>
            </a:prstGeom>
            <a:noFill/>
          </p:spPr>
          <p:txBody>
            <a:bodyPr wrap="square" rtlCol="0">
              <a:spAutoFit/>
            </a:bodyPr>
            <a:lstStyle/>
            <a:p>
              <a:r>
                <a:rPr lang="zh-CN" altLang="en-US" sz="2655" dirty="0">
                  <a:solidFill>
                    <a:schemeClr val="tx1">
                      <a:lumMod val="65000"/>
                      <a:lumOff val="3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逐浪细阁体" panose="03000509000000000000" pitchFamily="65" charset="-122"/>
                </a:rPr>
                <a:t>总体技术方案</a:t>
              </a:r>
              <a:endParaRPr lang="zh-CN" altLang="en-US" sz="2655" dirty="0">
                <a:solidFill>
                  <a:schemeClr val="tx1">
                    <a:lumMod val="65000"/>
                    <a:lumOff val="3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逐浪细阁体" panose="03000509000000000000" pitchFamily="65" charset="-122"/>
              </a:endParaRPr>
            </a:p>
          </p:txBody>
        </p:sp>
      </p:grpSp>
      <p:sp>
        <p:nvSpPr>
          <p:cNvPr id="8" name="Content Placeholder 2"/>
          <p:cNvSpPr txBox="1"/>
          <p:nvPr/>
        </p:nvSpPr>
        <p:spPr>
          <a:xfrm>
            <a:off x="361938" y="719648"/>
            <a:ext cx="4709948" cy="614468"/>
          </a:xfrm>
          <a:prstGeom prst="rect">
            <a:avLst/>
          </a:prstGeom>
        </p:spPr>
        <p:txBody>
          <a:bodyPr vert="horz" lIns="91434" tIns="45717" rIns="91434" bIns="45717" rtlCol="0" anchor="t">
            <a:no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just">
              <a:lnSpc>
                <a:spcPct val="150000"/>
              </a:lnSpc>
              <a:spcBef>
                <a:spcPts val="0"/>
              </a:spcBef>
              <a:spcAft>
                <a:spcPts val="0"/>
              </a:spcAft>
            </a:pPr>
            <a:r>
              <a:rPr lang="en-US" altLang="zh-CN" sz="2275" b="1" dirty="0" smtClean="0">
                <a:solidFill>
                  <a:schemeClr val="tx1">
                    <a:lumMod val="75000"/>
                    <a:lumOff val="2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 </a:t>
            </a:r>
            <a:r>
              <a:rPr lang="zh-CN" altLang="en-US" sz="2275" b="1" dirty="0">
                <a:solidFill>
                  <a:schemeClr val="tx1">
                    <a:lumMod val="75000"/>
                    <a:lumOff val="2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通信系统升级改造</a:t>
            </a:r>
            <a:endParaRPr lang="zh-CN" altLang="en-US" sz="2275" b="1" dirty="0">
              <a:solidFill>
                <a:schemeClr val="tx1">
                  <a:lumMod val="75000"/>
                  <a:lumOff val="2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endParaRPr>
          </a:p>
        </p:txBody>
      </p:sp>
      <p:sp>
        <p:nvSpPr>
          <p:cNvPr id="9" name="Content Placeholder 2"/>
          <p:cNvSpPr txBox="1"/>
          <p:nvPr/>
        </p:nvSpPr>
        <p:spPr>
          <a:xfrm>
            <a:off x="922064" y="1311427"/>
            <a:ext cx="4709948" cy="614468"/>
          </a:xfrm>
          <a:prstGeom prst="rect">
            <a:avLst/>
          </a:prstGeom>
        </p:spPr>
        <p:txBody>
          <a:bodyPr vert="horz" lIns="91434" tIns="45717" rIns="91434" bIns="45717" rtlCol="0" anchor="t">
            <a:no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just">
              <a:lnSpc>
                <a:spcPct val="150000"/>
              </a:lnSpc>
              <a:spcBef>
                <a:spcPts val="0"/>
              </a:spcBef>
              <a:spcAft>
                <a:spcPts val="0"/>
              </a:spcAft>
            </a:pPr>
            <a:r>
              <a:rPr lang="zh-CN" altLang="en-US" sz="1895" b="1" dirty="0">
                <a:solidFill>
                  <a:srgbClr val="C0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Arial" panose="020B0604020202020204" pitchFamily="34" charset="0"/>
              </a:rPr>
              <a:t>通信系统南网干线改造方案</a:t>
            </a:r>
            <a:endParaRPr lang="zh-CN" altLang="en-US" sz="1895" b="1" dirty="0">
              <a:solidFill>
                <a:srgbClr val="C0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Arial" panose="020B0604020202020204" pitchFamily="34" charset="0"/>
            </a:endParaRPr>
          </a:p>
        </p:txBody>
      </p:sp>
      <p:sp>
        <p:nvSpPr>
          <p:cNvPr id="11" name="矩形 10"/>
          <p:cNvSpPr/>
          <p:nvPr/>
        </p:nvSpPr>
        <p:spPr>
          <a:xfrm>
            <a:off x="460655" y="4677100"/>
            <a:ext cx="6148983" cy="1801495"/>
          </a:xfrm>
          <a:prstGeom prst="rect">
            <a:avLst/>
          </a:prstGeom>
        </p:spPr>
        <p:txBody>
          <a:bodyPr wrap="square">
            <a:spAutoFit/>
          </a:bodyPr>
          <a:lstStyle/>
          <a:p>
            <a:pPr>
              <a:lnSpc>
                <a:spcPct val="150000"/>
              </a:lnSpc>
            </a:pPr>
            <a:r>
              <a:rPr lang="zh-CN" altLang="en-US" sz="1895" dirty="0" smtClean="0">
                <a:solidFill>
                  <a:srgbClr val="FEFEFE"/>
                </a:solidFill>
                <a:latin typeface="微软雅黑" panose="020B0503020204020204" pitchFamily="34" charset="-122"/>
                <a:ea typeface="微软雅黑" panose="020B0503020204020204" pitchFamily="34" charset="-122"/>
              </a:rPr>
              <a:t>文水东、介休、霍州、临汾、侯马5之间的传输带宽为2*2.5G，无法满足业务传输需求，现将其中一条通路升级为10G，形成2.5G+10G带宽。</a:t>
            </a:r>
            <a:r>
              <a:rPr lang="zh-CN" altLang="en-US" sz="1705" dirty="0" smtClean="0">
                <a:solidFill>
                  <a:srgbClr val="FEFEFE"/>
                </a:solidFill>
                <a:latin typeface="微软雅黑" panose="020B0503020204020204" pitchFamily="34" charset="-122"/>
                <a:ea typeface="微软雅黑" panose="020B0503020204020204" pitchFamily="34" charset="-122"/>
              </a:rPr>
              <a:t> </a:t>
            </a:r>
            <a:endParaRPr lang="zh-CN" altLang="en-US" sz="1705" dirty="0" smtClean="0">
              <a:solidFill>
                <a:srgbClr val="FF0000"/>
              </a:solidFill>
              <a:latin typeface="微软雅黑" panose="020B0503020204020204" pitchFamily="34" charset="-122"/>
              <a:ea typeface="微软雅黑" panose="020B0503020204020204" pitchFamily="34" charset="-122"/>
            </a:endParaRPr>
          </a:p>
          <a:p>
            <a:pPr>
              <a:lnSpc>
                <a:spcPct val="150000"/>
              </a:lnSpc>
            </a:pPr>
            <a:r>
              <a:rPr lang="zh-CN" altLang="zh-CN" sz="1705" dirty="0">
                <a:solidFill>
                  <a:schemeClr val="bg1"/>
                </a:solidFill>
                <a:latin typeface="微软雅黑" panose="020B0503020204020204" pitchFamily="34" charset="-122"/>
                <a:ea typeface="微软雅黑" panose="020B0503020204020204" pitchFamily="34" charset="-122"/>
              </a:rPr>
              <a:t>    </a:t>
            </a:r>
            <a:r>
              <a:rPr lang="zh-CN" altLang="zh-CN" sz="1705" dirty="0">
                <a:solidFill>
                  <a:schemeClr val="bg1"/>
                </a:solidFill>
                <a:latin typeface="微软雅黑" panose="020B0503020204020204" pitchFamily="34" charset="-122"/>
                <a:ea typeface="微软雅黑" panose="020B0503020204020204" pitchFamily="34" charset="-122"/>
                <a:sym typeface="+mn-ea"/>
              </a:rPr>
              <a:t>新增交控集团通信网管平台。</a:t>
            </a:r>
            <a:endParaRPr lang="zh-CN" altLang="zh-CN" sz="1705" dirty="0">
              <a:solidFill>
                <a:schemeClr val="bg1"/>
              </a:solidFill>
              <a:latin typeface="微软雅黑" panose="020B0503020204020204" pitchFamily="34" charset="-122"/>
              <a:ea typeface="微软雅黑" panose="020B0503020204020204" pitchFamily="34" charset="-122"/>
            </a:endParaRPr>
          </a:p>
        </p:txBody>
      </p:sp>
      <p:pic>
        <p:nvPicPr>
          <p:cNvPr id="13" name="对象 49"/>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a:xfrm>
            <a:off x="7256662" y="626066"/>
            <a:ext cx="4710923" cy="5670452"/>
          </a:xfrm>
          <a:prstGeom prst="rect">
            <a:avLst/>
          </a:prstGeom>
          <a:noFill/>
          <a:ln>
            <a:noFill/>
          </a:ln>
        </p:spPr>
      </p:pic>
      <p:sp>
        <p:nvSpPr>
          <p:cNvPr id="14" name="矩形 13"/>
          <p:cNvSpPr/>
          <p:nvPr/>
        </p:nvSpPr>
        <p:spPr>
          <a:xfrm>
            <a:off x="7679805" y="6433067"/>
            <a:ext cx="3454993" cy="354330"/>
          </a:xfrm>
          <a:prstGeom prst="rect">
            <a:avLst/>
          </a:prstGeom>
        </p:spPr>
        <p:txBody>
          <a:bodyPr wrap="square">
            <a:spAutoFit/>
          </a:bodyPr>
          <a:lstStyle/>
          <a:p>
            <a:pPr algn="ctr"/>
            <a:r>
              <a:rPr lang="zh-CN" altLang="en-US" sz="1705" dirty="0">
                <a:latin typeface="微软雅黑" panose="020B0503020204020204" pitchFamily="34" charset="-122"/>
                <a:ea typeface="微软雅黑" panose="020B0503020204020204" pitchFamily="34" charset="-122"/>
              </a:rPr>
              <a:t>改造</a:t>
            </a:r>
            <a:r>
              <a:rPr lang="zh-CN" altLang="en-US" sz="1705" dirty="0" smtClean="0">
                <a:latin typeface="微软雅黑" panose="020B0503020204020204" pitchFamily="34" charset="-122"/>
                <a:ea typeface="微软雅黑" panose="020B0503020204020204" pitchFamily="34" charset="-122"/>
              </a:rPr>
              <a:t>后</a:t>
            </a:r>
            <a:r>
              <a:rPr lang="zh-CN" altLang="en-US" sz="1705" dirty="0">
                <a:latin typeface="微软雅黑" panose="020B0503020204020204" pitchFamily="34" charset="-122"/>
                <a:ea typeface="微软雅黑" panose="020B0503020204020204" pitchFamily="34" charset="-122"/>
              </a:rPr>
              <a:t>南</a:t>
            </a:r>
            <a:r>
              <a:rPr lang="zh-CN" altLang="zh-CN" sz="1705" dirty="0" smtClean="0">
                <a:latin typeface="微软雅黑" panose="020B0503020204020204" pitchFamily="34" charset="-122"/>
                <a:ea typeface="微软雅黑" panose="020B0503020204020204" pitchFamily="34" charset="-122"/>
              </a:rPr>
              <a:t>网通信干线网络拓扑</a:t>
            </a:r>
            <a:r>
              <a:rPr lang="zh-CN" altLang="zh-CN" sz="1705" dirty="0">
                <a:latin typeface="微软雅黑" panose="020B0503020204020204" pitchFamily="34" charset="-122"/>
                <a:ea typeface="微软雅黑" panose="020B0503020204020204" pitchFamily="34" charset="-122"/>
              </a:rPr>
              <a:t>图</a:t>
            </a:r>
            <a:endParaRPr lang="zh-CN" altLang="en-US" sz="1705" dirty="0">
              <a:latin typeface="微软雅黑" panose="020B0503020204020204" pitchFamily="34" charset="-122"/>
              <a:ea typeface="微软雅黑" panose="020B0503020204020204" pitchFamily="34" charset="-122"/>
            </a:endParaRPr>
          </a:p>
        </p:txBody>
      </p:sp>
      <p:sp>
        <p:nvSpPr>
          <p:cNvPr id="15" name="矩形 14"/>
          <p:cNvSpPr/>
          <p:nvPr/>
        </p:nvSpPr>
        <p:spPr>
          <a:xfrm>
            <a:off x="0" y="1981479"/>
            <a:ext cx="7188388" cy="4490871"/>
          </a:xfrm>
          <a:prstGeom prst="rect">
            <a:avLst/>
          </a:prstGeom>
          <a:solidFill>
            <a:schemeClr val="accent1">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05" dirty="0"/>
          </a:p>
        </p:txBody>
      </p:sp>
      <p:sp>
        <p:nvSpPr>
          <p:cNvPr id="16" name="矩形 15"/>
          <p:cNvSpPr/>
          <p:nvPr/>
        </p:nvSpPr>
        <p:spPr>
          <a:xfrm>
            <a:off x="183663" y="3917331"/>
            <a:ext cx="6802428" cy="1845310"/>
          </a:xfrm>
          <a:prstGeom prst="rect">
            <a:avLst/>
          </a:prstGeom>
        </p:spPr>
        <p:txBody>
          <a:bodyPr wrap="square">
            <a:spAutoFit/>
          </a:bodyPr>
          <a:lstStyle/>
          <a:p>
            <a:pPr>
              <a:lnSpc>
                <a:spcPct val="150000"/>
              </a:lnSpc>
            </a:pPr>
            <a:r>
              <a:rPr lang="zh-CN" altLang="en-US" sz="1895" dirty="0" smtClean="0">
                <a:solidFill>
                  <a:srgbClr val="FFFF00"/>
                </a:solidFill>
                <a:latin typeface="微软雅黑" panose="020B0503020204020204" pitchFamily="34" charset="-122"/>
                <a:ea typeface="微软雅黑" panose="020B0503020204020204" pitchFamily="34" charset="-122"/>
              </a:rPr>
              <a:t>对以下区域干线通路进行扩容</a:t>
            </a:r>
            <a:r>
              <a:rPr lang="zh-CN" altLang="zh-CN" sz="1895" dirty="0">
                <a:solidFill>
                  <a:srgbClr val="FFFF00"/>
                </a:solidFill>
                <a:latin typeface="微软雅黑" panose="020B0503020204020204" pitchFamily="34" charset="-122"/>
                <a:ea typeface="微软雅黑" panose="020B0503020204020204" pitchFamily="34" charset="-122"/>
                <a:sym typeface="+mn-ea"/>
              </a:rPr>
              <a:t>由</a:t>
            </a:r>
            <a:r>
              <a:rPr lang="en-US" altLang="zh-CN" sz="1895" dirty="0" smtClean="0">
                <a:solidFill>
                  <a:srgbClr val="FFFF00"/>
                </a:solidFill>
                <a:latin typeface="微软雅黑" panose="020B0503020204020204" pitchFamily="34" charset="-122"/>
                <a:ea typeface="微软雅黑" panose="020B0503020204020204" pitchFamily="34" charset="-122"/>
                <a:sym typeface="+mn-ea"/>
              </a:rPr>
              <a:t>STM-4</a:t>
            </a:r>
            <a:r>
              <a:rPr lang="zh-CN" altLang="zh-CN" sz="1895" dirty="0" smtClean="0">
                <a:solidFill>
                  <a:srgbClr val="FFFF00"/>
                </a:solidFill>
                <a:latin typeface="微软雅黑" panose="020B0503020204020204" pitchFamily="34" charset="-122"/>
                <a:ea typeface="微软雅黑" panose="020B0503020204020204" pitchFamily="34" charset="-122"/>
                <a:sym typeface="+mn-ea"/>
              </a:rPr>
              <a:t>升级</a:t>
            </a:r>
            <a:r>
              <a:rPr lang="zh-CN" altLang="zh-CN" sz="1895" dirty="0">
                <a:solidFill>
                  <a:srgbClr val="FFFF00"/>
                </a:solidFill>
                <a:latin typeface="微软雅黑" panose="020B0503020204020204" pitchFamily="34" charset="-122"/>
                <a:ea typeface="微软雅黑" panose="020B0503020204020204" pitchFamily="34" charset="-122"/>
                <a:sym typeface="+mn-ea"/>
              </a:rPr>
              <a:t>到</a:t>
            </a:r>
            <a:r>
              <a:rPr lang="en-US" altLang="zh-CN" sz="1895" dirty="0">
                <a:solidFill>
                  <a:srgbClr val="FFFF00"/>
                </a:solidFill>
                <a:latin typeface="微软雅黑" panose="020B0503020204020204" pitchFamily="34" charset="-122"/>
                <a:ea typeface="微软雅黑" panose="020B0503020204020204" pitchFamily="34" charset="-122"/>
                <a:sym typeface="+mn-ea"/>
              </a:rPr>
              <a:t>STM-16</a:t>
            </a:r>
            <a:r>
              <a:rPr lang="zh-CN" altLang="zh-CN" sz="1895" dirty="0" smtClean="0">
                <a:solidFill>
                  <a:srgbClr val="FFFF00"/>
                </a:solidFill>
                <a:latin typeface="微软雅黑" panose="020B0503020204020204" pitchFamily="34" charset="-122"/>
                <a:ea typeface="微软雅黑" panose="020B0503020204020204" pitchFamily="34" charset="-122"/>
                <a:sym typeface="+mn-ea"/>
              </a:rPr>
              <a:t>等级</a:t>
            </a:r>
            <a:r>
              <a:rPr lang="zh-CN" altLang="en-US" sz="1895" dirty="0" smtClean="0">
                <a:solidFill>
                  <a:srgbClr val="FFFF00"/>
                </a:solidFill>
                <a:latin typeface="微软雅黑" panose="020B0503020204020204" pitchFamily="34" charset="-122"/>
                <a:ea typeface="微软雅黑" panose="020B0503020204020204" pitchFamily="34" charset="-122"/>
                <a:sym typeface="+mn-ea"/>
              </a:rPr>
              <a:t>。</a:t>
            </a:r>
            <a:endParaRPr lang="zh-CN" altLang="zh-CN" sz="1895" dirty="0">
              <a:solidFill>
                <a:srgbClr val="FFFF00"/>
              </a:solidFill>
              <a:latin typeface="微软雅黑" panose="020B0503020204020204" pitchFamily="34" charset="-122"/>
              <a:ea typeface="微软雅黑" panose="020B0503020204020204" pitchFamily="34" charset="-122"/>
            </a:endParaRPr>
          </a:p>
          <a:p>
            <a:pPr marL="285750" indent="-285750">
              <a:lnSpc>
                <a:spcPct val="150000"/>
              </a:lnSpc>
              <a:buFont typeface="Arial" panose="020B0604020202020204" pitchFamily="34" charset="0"/>
              <a:buChar char="•"/>
            </a:pPr>
            <a:r>
              <a:rPr lang="zh-CN" altLang="zh-CN" sz="1895" dirty="0" smtClean="0">
                <a:solidFill>
                  <a:schemeClr val="bg1"/>
                </a:solidFill>
                <a:latin typeface="微软雅黑" panose="020B0503020204020204" pitchFamily="34" charset="-122"/>
                <a:ea typeface="微软雅黑" panose="020B0503020204020204" pitchFamily="34" charset="-122"/>
              </a:rPr>
              <a:t>霍</a:t>
            </a:r>
            <a:r>
              <a:rPr lang="zh-CN" altLang="zh-CN" sz="1895" dirty="0">
                <a:solidFill>
                  <a:schemeClr val="bg1"/>
                </a:solidFill>
                <a:latin typeface="微软雅黑" panose="020B0503020204020204" pitchFamily="34" charset="-122"/>
                <a:ea typeface="微软雅黑" panose="020B0503020204020204" pitchFamily="34" charset="-122"/>
              </a:rPr>
              <a:t>永东高速至临汾片</a:t>
            </a:r>
            <a:r>
              <a:rPr lang="zh-CN" altLang="zh-CN" sz="1895" dirty="0" smtClean="0">
                <a:solidFill>
                  <a:schemeClr val="bg1"/>
                </a:solidFill>
                <a:latin typeface="微软雅黑" panose="020B0503020204020204" pitchFamily="34" charset="-122"/>
                <a:ea typeface="微软雅黑" panose="020B0503020204020204" pitchFamily="34" charset="-122"/>
              </a:rPr>
              <a:t>区中心</a:t>
            </a:r>
            <a:endParaRPr lang="zh-CN" altLang="en-US" sz="1895" dirty="0" smtClean="0">
              <a:solidFill>
                <a:schemeClr val="bg1"/>
              </a:solidFill>
              <a:latin typeface="微软雅黑" panose="020B0503020204020204" pitchFamily="34" charset="-122"/>
              <a:ea typeface="微软雅黑" panose="020B0503020204020204" pitchFamily="34" charset="-122"/>
            </a:endParaRPr>
          </a:p>
          <a:p>
            <a:pPr marL="285750" indent="-285750">
              <a:lnSpc>
                <a:spcPct val="150000"/>
              </a:lnSpc>
              <a:buFont typeface="Arial" panose="020B0604020202020204" pitchFamily="34" charset="0"/>
              <a:buChar char="•"/>
            </a:pPr>
            <a:r>
              <a:rPr lang="zh-CN" altLang="zh-CN" sz="1895" dirty="0" smtClean="0">
                <a:solidFill>
                  <a:schemeClr val="bg1"/>
                </a:solidFill>
                <a:latin typeface="微软雅黑" panose="020B0503020204020204" pitchFamily="34" charset="-122"/>
                <a:ea typeface="微软雅黑" panose="020B0503020204020204" pitchFamily="34" charset="-122"/>
              </a:rPr>
              <a:t>阳</a:t>
            </a:r>
            <a:r>
              <a:rPr lang="zh-CN" altLang="zh-CN" sz="1895" dirty="0">
                <a:solidFill>
                  <a:schemeClr val="bg1"/>
                </a:solidFill>
                <a:latin typeface="微软雅黑" panose="020B0503020204020204" pitchFamily="34" charset="-122"/>
                <a:ea typeface="微软雅黑" panose="020B0503020204020204" pitchFamily="34" charset="-122"/>
              </a:rPr>
              <a:t>左高速、榆和高速、平榆高速、祁临高速至晋中片</a:t>
            </a:r>
            <a:r>
              <a:rPr lang="zh-CN" altLang="zh-CN" sz="1895" dirty="0" smtClean="0">
                <a:solidFill>
                  <a:schemeClr val="bg1"/>
                </a:solidFill>
                <a:latin typeface="微软雅黑" panose="020B0503020204020204" pitchFamily="34" charset="-122"/>
                <a:ea typeface="微软雅黑" panose="020B0503020204020204" pitchFamily="34" charset="-122"/>
              </a:rPr>
              <a:t>区中心</a:t>
            </a:r>
            <a:endParaRPr lang="zh-CN" altLang="en-US" sz="1895" dirty="0" smtClean="0">
              <a:solidFill>
                <a:schemeClr val="bg1"/>
              </a:solidFill>
              <a:latin typeface="微软雅黑" panose="020B0503020204020204" pitchFamily="34" charset="-122"/>
              <a:ea typeface="微软雅黑" panose="020B0503020204020204" pitchFamily="34" charset="-122"/>
            </a:endParaRPr>
          </a:p>
          <a:p>
            <a:pPr marL="285750" indent="-285750">
              <a:lnSpc>
                <a:spcPct val="150000"/>
              </a:lnSpc>
              <a:buFont typeface="Arial" panose="020B0604020202020204" pitchFamily="34" charset="0"/>
              <a:buChar char="•"/>
            </a:pPr>
            <a:r>
              <a:rPr lang="zh-CN" altLang="zh-CN" sz="1895" dirty="0">
                <a:solidFill>
                  <a:schemeClr val="bg1"/>
                </a:solidFill>
                <a:latin typeface="微软雅黑" panose="020B0503020204020204" pitchFamily="34" charset="-122"/>
                <a:ea typeface="微软雅黑" panose="020B0503020204020204" pitchFamily="34" charset="-122"/>
              </a:rPr>
              <a:t>太佳东高速至太原片区中心（长风）</a:t>
            </a:r>
            <a:endParaRPr lang="zh-CN" altLang="zh-CN" sz="1895" dirty="0">
              <a:solidFill>
                <a:schemeClr val="bg1"/>
              </a:solidFill>
              <a:latin typeface="微软雅黑" panose="020B0503020204020204" pitchFamily="34" charset="-122"/>
              <a:ea typeface="微软雅黑" panose="020B0503020204020204" pitchFamily="34" charset="-122"/>
            </a:endParaRPr>
          </a:p>
        </p:txBody>
      </p:sp>
      <p:sp>
        <p:nvSpPr>
          <p:cNvPr id="17" name="矩形 16"/>
          <p:cNvSpPr/>
          <p:nvPr/>
        </p:nvSpPr>
        <p:spPr>
          <a:xfrm>
            <a:off x="197585" y="2073927"/>
            <a:ext cx="6788507" cy="1845310"/>
          </a:xfrm>
          <a:prstGeom prst="rect">
            <a:avLst/>
          </a:prstGeom>
        </p:spPr>
        <p:txBody>
          <a:bodyPr wrap="square">
            <a:spAutoFit/>
          </a:bodyPr>
          <a:lstStyle/>
          <a:p>
            <a:pPr>
              <a:lnSpc>
                <a:spcPct val="150000"/>
              </a:lnSpc>
            </a:pPr>
            <a:r>
              <a:rPr lang="zh-CN" altLang="en-US" sz="1895" dirty="0" smtClean="0">
                <a:solidFill>
                  <a:srgbClr val="FFFF00"/>
                </a:solidFill>
                <a:latin typeface="微软雅黑" panose="020B0503020204020204" pitchFamily="34" charset="-122"/>
                <a:ea typeface="微软雅黑" panose="020B0503020204020204" pitchFamily="34" charset="-122"/>
              </a:rPr>
              <a:t>对南部干线环网升级改造如下：</a:t>
            </a:r>
            <a:endParaRPr lang="en-US" altLang="zh-CN" sz="1895" dirty="0" smtClean="0">
              <a:solidFill>
                <a:srgbClr val="FFFF00"/>
              </a:solidFill>
              <a:latin typeface="微软雅黑" panose="020B0503020204020204" pitchFamily="34" charset="-122"/>
              <a:ea typeface="微软雅黑" panose="020B0503020204020204" pitchFamily="34" charset="-122"/>
            </a:endParaRPr>
          </a:p>
          <a:p>
            <a:pPr>
              <a:lnSpc>
                <a:spcPct val="150000"/>
              </a:lnSpc>
            </a:pPr>
            <a:r>
              <a:rPr lang="zh-CN" altLang="en-US" sz="1895" dirty="0" smtClean="0">
                <a:solidFill>
                  <a:srgbClr val="FEFEFE"/>
                </a:solidFill>
                <a:latin typeface="微软雅黑" panose="020B0503020204020204" pitchFamily="34" charset="-122"/>
                <a:ea typeface="微软雅黑" panose="020B0503020204020204" pitchFamily="34" charset="-122"/>
              </a:rPr>
              <a:t>文水东、介休、霍州、临汾、侯马5之间的传输带宽为2*2.5G，无法满足业务传输需求，现将其中一条通路升级为10G，形成2.5G+10G带宽。 </a:t>
            </a:r>
            <a:endParaRPr lang="zh-CN" altLang="en-US" sz="1895" dirty="0" smtClean="0">
              <a:solidFill>
                <a:srgbClr val="FF0000"/>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2"/>
          <p:cNvSpPr txBox="1"/>
          <p:nvPr/>
        </p:nvSpPr>
        <p:spPr>
          <a:xfrm>
            <a:off x="361938" y="719648"/>
            <a:ext cx="4709948" cy="614468"/>
          </a:xfrm>
          <a:prstGeom prst="rect">
            <a:avLst/>
          </a:prstGeom>
        </p:spPr>
        <p:txBody>
          <a:bodyPr vert="horz" lIns="91434" tIns="45717" rIns="91434" bIns="45717" rtlCol="0" anchor="t">
            <a:no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just">
              <a:lnSpc>
                <a:spcPct val="150000"/>
              </a:lnSpc>
              <a:spcBef>
                <a:spcPts val="0"/>
              </a:spcBef>
              <a:spcAft>
                <a:spcPts val="0"/>
              </a:spcAft>
            </a:pPr>
            <a:r>
              <a:rPr lang="zh-CN" altLang="en-US" sz="2275" b="1" dirty="0">
                <a:solidFill>
                  <a:schemeClr val="tx1">
                    <a:lumMod val="75000"/>
                    <a:lumOff val="2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通信系统升级改造</a:t>
            </a:r>
            <a:endParaRPr lang="zh-CN" altLang="en-US" sz="2275" b="1" dirty="0">
              <a:solidFill>
                <a:schemeClr val="tx1">
                  <a:lumMod val="75000"/>
                  <a:lumOff val="2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endParaRPr>
          </a:p>
        </p:txBody>
      </p:sp>
      <p:sp>
        <p:nvSpPr>
          <p:cNvPr id="13" name="Content Placeholder 2"/>
          <p:cNvSpPr txBox="1"/>
          <p:nvPr/>
        </p:nvSpPr>
        <p:spPr>
          <a:xfrm>
            <a:off x="395249" y="1298745"/>
            <a:ext cx="4709948" cy="614468"/>
          </a:xfrm>
          <a:prstGeom prst="rect">
            <a:avLst/>
          </a:prstGeom>
        </p:spPr>
        <p:txBody>
          <a:bodyPr vert="horz" lIns="91434" tIns="45717" rIns="91434" bIns="45717" rtlCol="0" anchor="t">
            <a:no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just">
              <a:lnSpc>
                <a:spcPct val="150000"/>
              </a:lnSpc>
              <a:spcBef>
                <a:spcPts val="0"/>
              </a:spcBef>
              <a:spcAft>
                <a:spcPts val="0"/>
              </a:spcAft>
            </a:pPr>
            <a:r>
              <a:rPr lang="zh-CN" altLang="en-US" sz="1895" b="1" dirty="0">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Arial" panose="020B0604020202020204" pitchFamily="34" charset="0"/>
              </a:rPr>
              <a:t>通信系统接入网改造方案</a:t>
            </a:r>
            <a:endParaRPr lang="zh-CN" altLang="en-US" sz="1895" b="1" dirty="0">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Arial" panose="020B0604020202020204" pitchFamily="34" charset="0"/>
            </a:endParaRPr>
          </a:p>
        </p:txBody>
      </p:sp>
      <p:sp>
        <p:nvSpPr>
          <p:cNvPr id="2" name="Rectangle 2"/>
          <p:cNvSpPr>
            <a:spLocks noChangeArrowheads="1"/>
          </p:cNvSpPr>
          <p:nvPr/>
        </p:nvSpPr>
        <p:spPr bwMode="auto">
          <a:xfrm>
            <a:off x="0" y="-174437"/>
            <a:ext cx="299720" cy="349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86698" tIns="43349" rIns="86698" bIns="43349" numCol="1" anchor="ctr" anchorCtr="0" compatLnSpc="1">
            <a:spAutoFit/>
          </a:bodyPr>
          <a:lstStyle/>
          <a:p>
            <a:endParaRPr lang="zh-CN" altLang="en-US" sz="1705"/>
          </a:p>
        </p:txBody>
      </p:sp>
      <p:sp>
        <p:nvSpPr>
          <p:cNvPr id="5" name="Rectangle 4"/>
          <p:cNvSpPr>
            <a:spLocks noChangeArrowheads="1"/>
          </p:cNvSpPr>
          <p:nvPr/>
        </p:nvSpPr>
        <p:spPr bwMode="auto">
          <a:xfrm>
            <a:off x="0" y="-174437"/>
            <a:ext cx="299720" cy="349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86698" tIns="43349" rIns="86698" bIns="43349" numCol="1" anchor="ctr" anchorCtr="0" compatLnSpc="1">
            <a:spAutoFit/>
          </a:bodyPr>
          <a:lstStyle/>
          <a:p>
            <a:endParaRPr lang="zh-CN" altLang="en-US" sz="1705"/>
          </a:p>
        </p:txBody>
      </p:sp>
      <p:sp>
        <p:nvSpPr>
          <p:cNvPr id="6" name="Rectangle 2"/>
          <p:cNvSpPr>
            <a:spLocks noChangeArrowheads="1"/>
          </p:cNvSpPr>
          <p:nvPr/>
        </p:nvSpPr>
        <p:spPr bwMode="auto">
          <a:xfrm>
            <a:off x="0" y="-174437"/>
            <a:ext cx="299720" cy="349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86698" tIns="43349" rIns="86698" bIns="43349" numCol="1" anchor="ctr" anchorCtr="0" compatLnSpc="1">
            <a:spAutoFit/>
          </a:bodyPr>
          <a:lstStyle/>
          <a:p>
            <a:endParaRPr lang="zh-CN" altLang="en-US" sz="1705"/>
          </a:p>
        </p:txBody>
      </p:sp>
      <p:sp>
        <p:nvSpPr>
          <p:cNvPr id="8" name="Rectangle 4"/>
          <p:cNvSpPr>
            <a:spLocks noChangeArrowheads="1"/>
          </p:cNvSpPr>
          <p:nvPr/>
        </p:nvSpPr>
        <p:spPr bwMode="auto">
          <a:xfrm>
            <a:off x="0" y="-174437"/>
            <a:ext cx="299720" cy="349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86698" tIns="43349" rIns="86698" bIns="43349" numCol="1" anchor="ctr" anchorCtr="0" compatLnSpc="1">
            <a:spAutoFit/>
          </a:bodyPr>
          <a:lstStyle/>
          <a:p>
            <a:endParaRPr lang="zh-CN" altLang="en-US" sz="1705"/>
          </a:p>
        </p:txBody>
      </p:sp>
      <p:sp>
        <p:nvSpPr>
          <p:cNvPr id="4" name="矩形 3"/>
          <p:cNvSpPr/>
          <p:nvPr/>
        </p:nvSpPr>
        <p:spPr>
          <a:xfrm>
            <a:off x="922064" y="2063515"/>
            <a:ext cx="9816585" cy="1274445"/>
          </a:xfrm>
          <a:prstGeom prst="rect">
            <a:avLst/>
          </a:prstGeom>
        </p:spPr>
        <p:txBody>
          <a:bodyPr wrap="square">
            <a:spAutoFit/>
          </a:bodyPr>
          <a:lstStyle/>
          <a:p>
            <a:pPr algn="just">
              <a:lnSpc>
                <a:spcPct val="150000"/>
              </a:lnSpc>
            </a:pPr>
            <a:r>
              <a:rPr lang="zh-CN" altLang="en-US" sz="1705" dirty="0" smtClean="0">
                <a:solidFill>
                  <a:schemeClr val="bg1"/>
                </a:solidFill>
                <a:latin typeface="微软雅黑" panose="020B0503020204020204" pitchFamily="34" charset="-122"/>
                <a:ea typeface="微软雅黑" panose="020B0503020204020204" pitchFamily="34" charset="-122"/>
              </a:rPr>
              <a:t>       充分</a:t>
            </a:r>
            <a:r>
              <a:rPr lang="zh-CN" altLang="en-US" sz="1705" dirty="0">
                <a:solidFill>
                  <a:schemeClr val="bg1"/>
                </a:solidFill>
                <a:latin typeface="微软雅黑" panose="020B0503020204020204" pitchFamily="34" charset="-122"/>
                <a:ea typeface="微软雅黑" panose="020B0503020204020204" pitchFamily="34" charset="-122"/>
              </a:rPr>
              <a:t>利用现有综合业务接入网，在有条件的情况下通过增加接口或板卡的方式升级利用，整合网络带宽通道资源，将门架和车道数据上传所属片区中心，并分配部站直传通路和省站直传通路；对于没有条件升级的网络进行改造，新增</a:t>
            </a:r>
            <a:r>
              <a:rPr lang="en-US" altLang="zh-CN" sz="1705" dirty="0">
                <a:solidFill>
                  <a:schemeClr val="bg1"/>
                </a:solidFill>
                <a:latin typeface="微软雅黑" panose="020B0503020204020204" pitchFamily="34" charset="-122"/>
                <a:ea typeface="微软雅黑" panose="020B0503020204020204" pitchFamily="34" charset="-122"/>
              </a:rPr>
              <a:t>2.5GE</a:t>
            </a:r>
            <a:r>
              <a:rPr lang="zh-CN" altLang="en-US" sz="1705" dirty="0">
                <a:solidFill>
                  <a:schemeClr val="bg1"/>
                </a:solidFill>
                <a:latin typeface="微软雅黑" panose="020B0503020204020204" pitchFamily="34" charset="-122"/>
                <a:ea typeface="微软雅黑" panose="020B0503020204020204" pitchFamily="34" charset="-122"/>
              </a:rPr>
              <a:t>等级以上的传输</a:t>
            </a:r>
            <a:r>
              <a:rPr lang="zh-CN" altLang="en-US" sz="1705" dirty="0" smtClean="0">
                <a:solidFill>
                  <a:schemeClr val="bg1"/>
                </a:solidFill>
                <a:latin typeface="微软雅黑" panose="020B0503020204020204" pitchFamily="34" charset="-122"/>
                <a:ea typeface="微软雅黑" panose="020B0503020204020204" pitchFamily="34" charset="-122"/>
              </a:rPr>
              <a:t>设备。</a:t>
            </a:r>
            <a:endParaRPr lang="zh-CN" altLang="en-US" sz="1705" dirty="0" smtClean="0">
              <a:solidFill>
                <a:srgbClr val="FF0000"/>
              </a:solidFill>
              <a:latin typeface="微软雅黑" panose="020B0503020204020204" pitchFamily="34" charset="-122"/>
              <a:ea typeface="微软雅黑" panose="020B0503020204020204" pitchFamily="34" charset="-122"/>
            </a:endParaRPr>
          </a:p>
        </p:txBody>
      </p:sp>
      <p:graphicFrame>
        <p:nvGraphicFramePr>
          <p:cNvPr id="19" name="表格 18"/>
          <p:cNvGraphicFramePr/>
          <p:nvPr>
            <p:custDataLst>
              <p:tags r:id="rId1"/>
            </p:custDataLst>
          </p:nvPr>
        </p:nvGraphicFramePr>
        <p:xfrm>
          <a:off x="4396947" y="461377"/>
          <a:ext cx="7526655" cy="6238875"/>
        </p:xfrm>
        <a:graphic>
          <a:graphicData uri="http://schemas.openxmlformats.org/drawingml/2006/table">
            <a:tbl>
              <a:tblPr firstRow="1" bandRow="1">
                <a:tableStyleId>{5C22544A-7EE6-4342-B048-85BDC9FD1C3A}</a:tableStyleId>
              </a:tblPr>
              <a:tblGrid>
                <a:gridCol w="661035"/>
                <a:gridCol w="1129030"/>
                <a:gridCol w="1254760"/>
                <a:gridCol w="716280"/>
                <a:gridCol w="887730"/>
                <a:gridCol w="1074420"/>
                <a:gridCol w="875030"/>
                <a:gridCol w="928370"/>
              </a:tblGrid>
              <a:tr h="369570">
                <a:tc rowSpan="2">
                  <a:txBody>
                    <a:bodyPr/>
                    <a:p>
                      <a:pPr indent="0" algn="ctr">
                        <a:buNone/>
                      </a:pPr>
                      <a:r>
                        <a:rPr lang="zh-CN" sz="1140" b="1">
                          <a:solidFill>
                            <a:schemeClr val="bg1"/>
                          </a:solidFill>
                          <a:latin typeface="Arial" panose="020B0604020202020204" pitchFamily="34" charset="0"/>
                          <a:ea typeface="宋体" panose="02010600030101010101" pitchFamily="2" charset="-122"/>
                        </a:rPr>
                        <a:t>公司</a:t>
                      </a:r>
                      <a:endParaRPr lang="zh-CN" altLang="en-US" sz="1140" b="1">
                        <a:solidFill>
                          <a:schemeClr val="bg1"/>
                        </a:solidFill>
                        <a:latin typeface="Arial" panose="020B0604020202020204" pitchFamily="34" charset="0"/>
                        <a:ea typeface="宋体" panose="02010600030101010101" pitchFamily="2" charset="-122"/>
                      </a:endParaRPr>
                    </a:p>
                  </a:txBody>
                  <a:tcPr marL="12041" marR="12041" marT="12041" marB="43349"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004D8F"/>
                    </a:solidFill>
                  </a:tcPr>
                </a:tc>
                <a:tc rowSpan="2">
                  <a:txBody>
                    <a:bodyPr/>
                    <a:p>
                      <a:pPr indent="0" algn="ctr">
                        <a:buNone/>
                      </a:pPr>
                      <a:r>
                        <a:rPr lang="zh-CN" sz="1140" b="1">
                          <a:solidFill>
                            <a:schemeClr val="bg1"/>
                          </a:solidFill>
                          <a:latin typeface="Arial" panose="020B0604020202020204" pitchFamily="34" charset="0"/>
                          <a:ea typeface="Times New Roman" panose="02020603050405020304" charset="-122"/>
                        </a:rPr>
                        <a:t>路段</a:t>
                      </a:r>
                      <a:endParaRPr lang="zh-CN" altLang="en-US" sz="1140" b="1">
                        <a:solidFill>
                          <a:schemeClr val="bg1"/>
                        </a:solidFill>
                        <a:latin typeface="Arial" panose="020B0604020202020204" pitchFamily="34" charset="0"/>
                        <a:ea typeface="Times New Roman" panose="02020603050405020304" charset="-122"/>
                      </a:endParaRPr>
                    </a:p>
                  </a:txBody>
                  <a:tcPr marL="12041" marR="12041" marT="12041" marB="43349"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004D8F"/>
                    </a:solidFill>
                  </a:tcPr>
                </a:tc>
                <a:tc rowSpan="2">
                  <a:txBody>
                    <a:bodyPr/>
                    <a:p>
                      <a:pPr indent="0" algn="ctr">
                        <a:buNone/>
                      </a:pPr>
                      <a:r>
                        <a:rPr lang="zh-CN" sz="1140" b="1">
                          <a:solidFill>
                            <a:schemeClr val="bg1"/>
                          </a:solidFill>
                          <a:latin typeface="Arial" panose="020B0604020202020204" pitchFamily="34" charset="0"/>
                          <a:ea typeface="Times New Roman" panose="02020603050405020304" charset="-122"/>
                        </a:rPr>
                        <a:t>原设备</a:t>
                      </a:r>
                      <a:endParaRPr lang="zh-CN" altLang="en-US" sz="1140" b="1">
                        <a:solidFill>
                          <a:schemeClr val="bg1"/>
                        </a:solidFill>
                        <a:latin typeface="Arial" panose="020B0604020202020204" pitchFamily="34" charset="0"/>
                        <a:ea typeface="Times New Roman" panose="02020603050405020304" charset="-122"/>
                      </a:endParaRPr>
                    </a:p>
                  </a:txBody>
                  <a:tcPr marL="12041" marR="12041" marT="12041" marB="43349"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004D8F"/>
                    </a:solidFill>
                  </a:tcPr>
                </a:tc>
                <a:tc rowSpan="2">
                  <a:txBody>
                    <a:bodyPr/>
                    <a:p>
                      <a:pPr indent="0" algn="ctr">
                        <a:buNone/>
                      </a:pPr>
                      <a:r>
                        <a:rPr lang="zh-CN" sz="1140" b="1">
                          <a:solidFill>
                            <a:schemeClr val="bg1"/>
                          </a:solidFill>
                          <a:latin typeface="Arial" panose="020B0604020202020204" pitchFamily="34" charset="0"/>
                          <a:ea typeface="Times New Roman" panose="02020603050405020304" charset="-122"/>
                        </a:rPr>
                        <a:t>网络速率</a:t>
                      </a:r>
                      <a:endParaRPr lang="zh-CN" altLang="en-US" sz="1140" b="1">
                        <a:solidFill>
                          <a:schemeClr val="bg1"/>
                        </a:solidFill>
                        <a:latin typeface="Arial" panose="020B0604020202020204" pitchFamily="34" charset="0"/>
                        <a:ea typeface="Times New Roman" panose="02020603050405020304" charset="-122"/>
                      </a:endParaRPr>
                    </a:p>
                  </a:txBody>
                  <a:tcPr marL="12041" marR="12041" marT="12041" marB="43349"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004D8F"/>
                    </a:solidFill>
                  </a:tcPr>
                </a:tc>
                <a:tc gridSpan="4">
                  <a:txBody>
                    <a:bodyPr/>
                    <a:p>
                      <a:pPr indent="0" algn="ctr">
                        <a:buNone/>
                      </a:pPr>
                      <a:r>
                        <a:rPr lang="zh-CN" sz="1140" b="1">
                          <a:solidFill>
                            <a:schemeClr val="bg1"/>
                          </a:solidFill>
                          <a:latin typeface="Arial" panose="020B0604020202020204" pitchFamily="34" charset="0"/>
                          <a:ea typeface="宋体" panose="02010600030101010101" pitchFamily="2" charset="-122"/>
                        </a:rPr>
                        <a:t>新增接入网设备</a:t>
                      </a:r>
                      <a:endParaRPr lang="zh-CN" altLang="en-US" sz="1140" b="1">
                        <a:solidFill>
                          <a:schemeClr val="bg1"/>
                        </a:solidFill>
                        <a:latin typeface="Arial" panose="020B0604020202020204" pitchFamily="34" charset="0"/>
                        <a:ea typeface="宋体" panose="02010600030101010101" pitchFamily="2" charset="-122"/>
                      </a:endParaRPr>
                    </a:p>
                  </a:txBody>
                  <a:tcPr marL="12041" marR="12041" marT="12041" marB="43349"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004D8F"/>
                    </a:solidFill>
                  </a:tcPr>
                </a:tc>
                <a:tc hMerge="1">
                  <a:tcP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hMerge="1">
                  <a:tcP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hMerge="1">
                  <a:tcPr>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r>
              <a:tr h="274320">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B w="6350" cap="flat" cmpd="sng">
                      <a:solidFill>
                        <a:srgbClr val="000000"/>
                      </a:solidFill>
                      <a:prstDash val="solid"/>
                      <a:headEnd type="none" w="med" len="med"/>
                      <a:tailEnd type="none" w="med" len="med"/>
                    </a:lnB>
                  </a:tcPr>
                </a:tc>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B w="6350" cap="flat" cmpd="sng">
                      <a:solidFill>
                        <a:srgbClr val="000000"/>
                      </a:solidFill>
                      <a:prstDash val="solid"/>
                      <a:headEnd type="none" w="med" len="med"/>
                      <a:tailEnd type="none" w="med" len="med"/>
                    </a:lnB>
                  </a:tcPr>
                </a:tc>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B w="6350" cap="flat" cmpd="sng">
                      <a:solidFill>
                        <a:srgbClr val="000000"/>
                      </a:solidFill>
                      <a:prstDash val="solid"/>
                      <a:headEnd type="none" w="med" len="med"/>
                      <a:tailEnd type="none" w="med" len="med"/>
                    </a:lnB>
                  </a:tcPr>
                </a:tc>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B w="6350" cap="flat" cmpd="sng">
                      <a:solidFill>
                        <a:srgbClr val="000000"/>
                      </a:solidFill>
                      <a:prstDash val="solid"/>
                      <a:headEnd type="none" w="med" len="med"/>
                      <a:tailEnd type="none" w="med" len="med"/>
                    </a:lnB>
                  </a:tcPr>
                </a:tc>
                <a:tc>
                  <a:txBody>
                    <a:bodyPr/>
                    <a:p>
                      <a:pPr indent="0" algn="ctr">
                        <a:buNone/>
                      </a:pPr>
                      <a:r>
                        <a:rPr lang="en-US" sz="1140" b="1">
                          <a:solidFill>
                            <a:schemeClr val="bg1"/>
                          </a:solidFill>
                          <a:latin typeface="Times New Roman" panose="02020603050405020304" charset="-122"/>
                        </a:rPr>
                        <a:t>STM-16</a:t>
                      </a:r>
                      <a:r>
                        <a:rPr lang="en-US" sz="1140" b="1">
                          <a:solidFill>
                            <a:schemeClr val="bg1"/>
                          </a:solidFill>
                          <a:latin typeface="宋体" panose="02010600030101010101" pitchFamily="2" charset="-122"/>
                        </a:rPr>
                        <a:t>OLT</a:t>
                      </a:r>
                      <a:endParaRPr lang="en-US" altLang="en-US" sz="1140" b="1">
                        <a:solidFill>
                          <a:schemeClr val="bg1"/>
                        </a:solidFill>
                        <a:latin typeface="宋体" panose="02010600030101010101" pitchFamily="2" charset="-122"/>
                      </a:endParaRPr>
                    </a:p>
                  </a:txBody>
                  <a:tcPr marL="12041" marR="12041" marT="12041" marB="43349"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004D8F"/>
                    </a:solidFill>
                  </a:tcPr>
                </a:tc>
                <a:tc>
                  <a:txBody>
                    <a:bodyPr/>
                    <a:p>
                      <a:pPr indent="0" algn="ctr">
                        <a:buNone/>
                      </a:pPr>
                      <a:r>
                        <a:rPr lang="en-US" sz="1140" b="1">
                          <a:solidFill>
                            <a:schemeClr val="bg1"/>
                          </a:solidFill>
                          <a:latin typeface="宋体" panose="02010600030101010101" pitchFamily="2" charset="-122"/>
                        </a:rPr>
                        <a:t>STM-16 ONU</a:t>
                      </a:r>
                      <a:endParaRPr lang="en-US" altLang="en-US" sz="1140" b="1">
                        <a:solidFill>
                          <a:schemeClr val="bg1"/>
                        </a:solidFill>
                        <a:latin typeface="宋体" panose="02010600030101010101" pitchFamily="2" charset="-122"/>
                      </a:endParaRPr>
                    </a:p>
                  </a:txBody>
                  <a:tcPr marL="12041" marR="12041" marT="12041" marB="43349"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004D8F"/>
                    </a:solidFill>
                  </a:tcPr>
                </a:tc>
                <a:tc>
                  <a:txBody>
                    <a:bodyPr/>
                    <a:p>
                      <a:pPr indent="0" algn="ctr">
                        <a:buNone/>
                      </a:pPr>
                      <a:r>
                        <a:rPr lang="en-US" sz="1140" b="1">
                          <a:solidFill>
                            <a:schemeClr val="bg1"/>
                          </a:solidFill>
                          <a:latin typeface="Times New Roman" panose="02020603050405020304" charset="-122"/>
                        </a:rPr>
                        <a:t>STM-4</a:t>
                      </a:r>
                      <a:r>
                        <a:rPr lang="en-US" sz="1140" b="1">
                          <a:solidFill>
                            <a:schemeClr val="bg1"/>
                          </a:solidFill>
                          <a:latin typeface="宋体" panose="02010600030101010101" pitchFamily="2" charset="-122"/>
                        </a:rPr>
                        <a:t>OLT</a:t>
                      </a:r>
                      <a:endParaRPr lang="en-US" altLang="en-US" sz="1140" b="1">
                        <a:solidFill>
                          <a:schemeClr val="bg1"/>
                        </a:solidFill>
                        <a:latin typeface="宋体" panose="02010600030101010101" pitchFamily="2" charset="-122"/>
                      </a:endParaRPr>
                    </a:p>
                  </a:txBody>
                  <a:tcPr marL="12041" marR="12041" marT="12041" marB="43349"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004D8F"/>
                    </a:solidFill>
                  </a:tcPr>
                </a:tc>
                <a:tc>
                  <a:txBody>
                    <a:bodyPr/>
                    <a:p>
                      <a:pPr indent="0" algn="ctr">
                        <a:buNone/>
                      </a:pPr>
                      <a:r>
                        <a:rPr lang="en-US" sz="1140" b="1">
                          <a:solidFill>
                            <a:schemeClr val="bg1"/>
                          </a:solidFill>
                          <a:latin typeface="宋体" panose="02010600030101010101" pitchFamily="2" charset="-122"/>
                        </a:rPr>
                        <a:t>STM-4 ONU</a:t>
                      </a:r>
                      <a:endParaRPr lang="en-US" altLang="en-US" sz="1140" b="1">
                        <a:solidFill>
                          <a:schemeClr val="bg1"/>
                        </a:solidFill>
                        <a:latin typeface="宋体" panose="02010600030101010101" pitchFamily="2" charset="-122"/>
                      </a:endParaRPr>
                    </a:p>
                  </a:txBody>
                  <a:tcPr marL="12041" marR="12041" marT="12041" marB="43349"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004D8F"/>
                    </a:solidFill>
                  </a:tcPr>
                </a:tc>
              </a:tr>
              <a:tr h="278130">
                <a:tc rowSpan="3">
                  <a:txBody>
                    <a:bodyPr/>
                    <a:p>
                      <a:pPr indent="0" algn="ctr">
                        <a:buNone/>
                      </a:pPr>
                      <a:r>
                        <a:rPr lang="zh-CN" sz="1140" b="1">
                          <a:solidFill>
                            <a:schemeClr val="bg1"/>
                          </a:solidFill>
                          <a:latin typeface="Arial" panose="020B0604020202020204" pitchFamily="34" charset="0"/>
                          <a:ea typeface="宋体" panose="02010600030101010101" pitchFamily="2" charset="-122"/>
                        </a:rPr>
                        <a:t>大同北</a:t>
                      </a:r>
                      <a:endParaRPr lang="zh-CN" altLang="en-US" sz="1140" b="1">
                        <a:solidFill>
                          <a:schemeClr val="bg1"/>
                        </a:solidFill>
                        <a:latin typeface="Arial" panose="020B0604020202020204" pitchFamily="34" charset="0"/>
                        <a:ea typeface="宋体" panose="02010600030101010101" pitchFamily="2" charset="-122"/>
                      </a:endParaRPr>
                    </a:p>
                  </a:txBody>
                  <a:tcPr marL="12041" marR="12041" marT="12041" marB="43349"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004D8F"/>
                    </a:solidFill>
                  </a:tcPr>
                </a:tc>
                <a:tc>
                  <a:txBody>
                    <a:bodyPr/>
                    <a:p>
                      <a:pPr indent="0" algn="ctr">
                        <a:buNone/>
                      </a:pPr>
                      <a:r>
                        <a:rPr lang="zh-CN" sz="1140" b="0">
                          <a:solidFill>
                            <a:schemeClr val="bg1"/>
                          </a:solidFill>
                          <a:latin typeface="Arial" panose="020B0604020202020204" pitchFamily="34" charset="0"/>
                          <a:ea typeface="Times New Roman" panose="02020603050405020304" charset="-122"/>
                        </a:rPr>
                        <a:t>得大高速</a:t>
                      </a:r>
                      <a:endParaRPr lang="zh-CN" altLang="en-US" sz="1140" b="0">
                        <a:solidFill>
                          <a:schemeClr val="bg1"/>
                        </a:solidFill>
                        <a:latin typeface="Arial" panose="020B0604020202020204" pitchFamily="34" charset="0"/>
                        <a:ea typeface="Times New Roman" panose="02020603050405020304" charset="-122"/>
                      </a:endParaRPr>
                    </a:p>
                  </a:txBody>
                  <a:tcPr marL="12041" marR="12041" marT="12041" marB="43349"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004D8F"/>
                    </a:solidFill>
                  </a:tcPr>
                </a:tc>
                <a:tc>
                  <a:txBody>
                    <a:bodyPr/>
                    <a:p>
                      <a:pPr indent="0" algn="ctr">
                        <a:buNone/>
                      </a:pPr>
                      <a:r>
                        <a:rPr lang="zh-CN" sz="1140" b="0">
                          <a:solidFill>
                            <a:srgbClr val="000000"/>
                          </a:solidFill>
                          <a:latin typeface="Arial" panose="020B0604020202020204" pitchFamily="34" charset="0"/>
                          <a:ea typeface="Times New Roman" panose="02020603050405020304" charset="-122"/>
                        </a:rPr>
                        <a:t>华为Metro1000</a:t>
                      </a:r>
                      <a:endParaRPr lang="zh-CN" altLang="en-US" sz="1140" b="0">
                        <a:solidFill>
                          <a:srgbClr val="000000"/>
                        </a:solidFill>
                        <a:latin typeface="Arial" panose="020B0604020202020204" pitchFamily="34" charset="0"/>
                        <a:ea typeface="Times New Roman" panose="02020603050405020304" charset="-122"/>
                      </a:endParaRPr>
                    </a:p>
                  </a:txBody>
                  <a:tcPr marL="12041" marR="12041" marT="12041" marB="43349"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CFD5EA"/>
                    </a:solidFill>
                  </a:tcPr>
                </a:tc>
                <a:tc>
                  <a:txBody>
                    <a:bodyPr/>
                    <a:p>
                      <a:pPr indent="0" algn="ctr">
                        <a:buNone/>
                      </a:pPr>
                      <a:r>
                        <a:rPr lang="en-US" sz="1140" b="0">
                          <a:solidFill>
                            <a:srgbClr val="000000"/>
                          </a:solidFill>
                          <a:latin typeface="Times New Roman" panose="02020603050405020304" charset="-122"/>
                        </a:rPr>
                        <a:t>STM-1</a:t>
                      </a:r>
                      <a:endParaRPr lang="en-US" altLang="en-US" sz="1140" b="0">
                        <a:solidFill>
                          <a:srgbClr val="000000"/>
                        </a:solidFill>
                        <a:latin typeface="Times New Roman" panose="02020603050405020304" charset="-122"/>
                      </a:endParaRPr>
                    </a:p>
                  </a:txBody>
                  <a:tcPr marL="12041" marR="12041" marT="12041" marB="43349"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CFD5EA"/>
                    </a:solidFill>
                  </a:tcPr>
                </a:tc>
                <a:tc>
                  <a:txBody>
                    <a:bodyPr/>
                    <a:p>
                      <a:pPr indent="0" algn="ctr">
                        <a:buNone/>
                      </a:pPr>
                      <a:r>
                        <a:rPr lang="en-US" sz="1325" b="1">
                          <a:solidFill>
                            <a:srgbClr val="000000"/>
                          </a:solidFill>
                          <a:latin typeface="Times New Roman" panose="02020603050405020304" charset="-122"/>
                        </a:rPr>
                        <a:t>1</a:t>
                      </a:r>
                      <a:endParaRPr lang="en-US" altLang="en-US" sz="1325" b="1">
                        <a:solidFill>
                          <a:srgbClr val="000000"/>
                        </a:solidFill>
                        <a:latin typeface="Times New Roman" panose="02020603050405020304" charset="-122"/>
                      </a:endParaRPr>
                    </a:p>
                  </a:txBody>
                  <a:tcPr marL="12041" marR="12041" marT="12041" marB="43349"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CFD5EA"/>
                    </a:solidFill>
                  </a:tcPr>
                </a:tc>
                <a:tc>
                  <a:txBody>
                    <a:bodyPr/>
                    <a:p>
                      <a:pPr indent="0" algn="ctr">
                        <a:buNone/>
                      </a:pPr>
                      <a:r>
                        <a:rPr lang="en-US" sz="1325" b="1">
                          <a:solidFill>
                            <a:srgbClr val="000000"/>
                          </a:solidFill>
                          <a:latin typeface="Times New Roman" panose="02020603050405020304" charset="-122"/>
                        </a:rPr>
                        <a:t>5</a:t>
                      </a:r>
                      <a:endParaRPr lang="en-US" altLang="en-US" sz="1325" b="1">
                        <a:solidFill>
                          <a:srgbClr val="000000"/>
                        </a:solidFill>
                        <a:latin typeface="Times New Roman" panose="02020603050405020304" charset="-122"/>
                      </a:endParaRPr>
                    </a:p>
                  </a:txBody>
                  <a:tcPr marL="12041" marR="12041" marT="12041" marB="43349"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CFD5EA"/>
                    </a:solidFill>
                  </a:tcPr>
                </a:tc>
                <a:tc>
                  <a:txBody>
                    <a:bodyPr/>
                    <a:p>
                      <a:pPr indent="0" algn="ctr">
                        <a:buNone/>
                      </a:pPr>
                      <a:endParaRPr lang="en-US" altLang="en-US" sz="1325" b="1">
                        <a:solidFill>
                          <a:srgbClr val="000000"/>
                        </a:solidFill>
                        <a:latin typeface="宋体" panose="02010600030101010101" pitchFamily="2" charset="-122"/>
                      </a:endParaRPr>
                    </a:p>
                  </a:txBody>
                  <a:tcPr marL="12041" marR="12041" marT="12041" marB="43349"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CFD5EA"/>
                    </a:solidFill>
                  </a:tcPr>
                </a:tc>
                <a:tc>
                  <a:txBody>
                    <a:bodyPr/>
                    <a:p>
                      <a:pPr indent="0" algn="ctr">
                        <a:buNone/>
                      </a:pPr>
                      <a:endParaRPr lang="en-US" altLang="en-US" sz="1325" b="1">
                        <a:solidFill>
                          <a:srgbClr val="000000"/>
                        </a:solidFill>
                        <a:latin typeface="宋体" panose="02010600030101010101" pitchFamily="2" charset="-122"/>
                      </a:endParaRPr>
                    </a:p>
                  </a:txBody>
                  <a:tcPr marL="12041" marR="12041" marT="12041" marB="43349"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CFD5EA"/>
                    </a:solidFill>
                  </a:tcPr>
                </a:tc>
              </a:tr>
              <a:tr h="278130">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tcPr>
                </a:tc>
                <a:tc>
                  <a:txBody>
                    <a:bodyPr/>
                    <a:p>
                      <a:pPr indent="0" algn="ctr">
                        <a:buNone/>
                      </a:pPr>
                      <a:r>
                        <a:rPr lang="zh-CN" sz="1140" b="0">
                          <a:solidFill>
                            <a:schemeClr val="bg1"/>
                          </a:solidFill>
                          <a:latin typeface="Arial" panose="020B0604020202020204" pitchFamily="34" charset="0"/>
                          <a:ea typeface="Times New Roman" panose="02020603050405020304" charset="-122"/>
                        </a:rPr>
                        <a:t>大同西北环</a:t>
                      </a:r>
                      <a:endParaRPr lang="zh-CN" altLang="en-US" sz="1140" b="0">
                        <a:solidFill>
                          <a:schemeClr val="bg1"/>
                        </a:solidFill>
                        <a:latin typeface="Arial" panose="020B0604020202020204" pitchFamily="34" charset="0"/>
                        <a:ea typeface="Times New Roman" panose="02020603050405020304" charset="-122"/>
                      </a:endParaRPr>
                    </a:p>
                  </a:txBody>
                  <a:tcPr marL="12041" marR="12041" marT="12041" marB="43349"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004D8F"/>
                    </a:solidFill>
                  </a:tcPr>
                </a:tc>
                <a:tc>
                  <a:txBody>
                    <a:bodyPr/>
                    <a:p>
                      <a:pPr indent="0" algn="ctr">
                        <a:buNone/>
                      </a:pPr>
                      <a:r>
                        <a:rPr lang="zh-CN" sz="1140" b="0">
                          <a:solidFill>
                            <a:srgbClr val="000000"/>
                          </a:solidFill>
                          <a:latin typeface="Arial" panose="020B0604020202020204" pitchFamily="34" charset="0"/>
                          <a:ea typeface="Times New Roman" panose="02020603050405020304" charset="-122"/>
                        </a:rPr>
                        <a:t>华为Metro1000</a:t>
                      </a:r>
                      <a:endParaRPr lang="zh-CN" altLang="en-US" sz="1140" b="0">
                        <a:solidFill>
                          <a:srgbClr val="000000"/>
                        </a:solidFill>
                        <a:latin typeface="Arial" panose="020B0604020202020204" pitchFamily="34" charset="0"/>
                        <a:ea typeface="Times New Roman" panose="02020603050405020304" charset="-122"/>
                      </a:endParaRPr>
                    </a:p>
                  </a:txBody>
                  <a:tcPr marL="12041" marR="12041" marT="12041" marB="43349"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E9EBF5"/>
                    </a:solidFill>
                  </a:tcPr>
                </a:tc>
                <a:tc>
                  <a:txBody>
                    <a:bodyPr/>
                    <a:p>
                      <a:pPr indent="0" algn="ctr">
                        <a:buNone/>
                      </a:pPr>
                      <a:r>
                        <a:rPr lang="en-US" sz="1140" b="0">
                          <a:solidFill>
                            <a:srgbClr val="000000"/>
                          </a:solidFill>
                          <a:latin typeface="Times New Roman" panose="02020603050405020304" charset="-122"/>
                        </a:rPr>
                        <a:t>STM-1</a:t>
                      </a:r>
                      <a:endParaRPr lang="en-US" altLang="en-US" sz="1140" b="0">
                        <a:solidFill>
                          <a:srgbClr val="000000"/>
                        </a:solidFill>
                        <a:latin typeface="Times New Roman" panose="02020603050405020304" charset="-122"/>
                      </a:endParaRPr>
                    </a:p>
                  </a:txBody>
                  <a:tcPr marL="12041" marR="12041" marT="12041" marB="43349"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E9EBF5"/>
                    </a:solidFill>
                  </a:tcPr>
                </a:tc>
                <a:tc>
                  <a:txBody>
                    <a:bodyPr/>
                    <a:p>
                      <a:pPr indent="0" algn="ctr">
                        <a:buNone/>
                      </a:pPr>
                      <a:endParaRPr lang="en-US" altLang="en-US" sz="1325" b="1">
                        <a:solidFill>
                          <a:srgbClr val="000000"/>
                        </a:solidFill>
                        <a:latin typeface="Times New Roman" panose="02020603050405020304" charset="-122"/>
                      </a:endParaRPr>
                    </a:p>
                  </a:txBody>
                  <a:tcPr marL="12041" marR="12041" marT="12041" marB="43349"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E9EBF5"/>
                    </a:solidFill>
                  </a:tcPr>
                </a:tc>
                <a:tc>
                  <a:txBody>
                    <a:bodyPr/>
                    <a:p>
                      <a:pPr indent="0" algn="ctr">
                        <a:buNone/>
                      </a:pPr>
                      <a:r>
                        <a:rPr lang="en-US" sz="1325" b="1">
                          <a:solidFill>
                            <a:srgbClr val="000000"/>
                          </a:solidFill>
                          <a:latin typeface="Times New Roman" panose="02020603050405020304" charset="-122"/>
                        </a:rPr>
                        <a:t>4</a:t>
                      </a:r>
                      <a:endParaRPr lang="en-US" altLang="en-US" sz="1325" b="1">
                        <a:solidFill>
                          <a:srgbClr val="000000"/>
                        </a:solidFill>
                        <a:latin typeface="Times New Roman" panose="02020603050405020304" charset="-122"/>
                      </a:endParaRPr>
                    </a:p>
                  </a:txBody>
                  <a:tcPr marL="12041" marR="12041" marT="12041" marB="43349"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E9EBF5"/>
                    </a:solidFill>
                  </a:tcPr>
                </a:tc>
                <a:tc>
                  <a:txBody>
                    <a:bodyPr/>
                    <a:p>
                      <a:pPr indent="0" algn="ctr">
                        <a:buNone/>
                      </a:pPr>
                      <a:endParaRPr lang="en-US" altLang="en-US" sz="1325" b="1">
                        <a:solidFill>
                          <a:srgbClr val="000000"/>
                        </a:solidFill>
                        <a:latin typeface="宋体" panose="02010600030101010101" pitchFamily="2" charset="-122"/>
                      </a:endParaRPr>
                    </a:p>
                  </a:txBody>
                  <a:tcPr marL="12041" marR="12041" marT="12041" marB="43349"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E9EBF5"/>
                    </a:solidFill>
                  </a:tcPr>
                </a:tc>
                <a:tc>
                  <a:txBody>
                    <a:bodyPr/>
                    <a:p>
                      <a:pPr indent="0" algn="ctr">
                        <a:buNone/>
                      </a:pPr>
                      <a:endParaRPr lang="en-US" altLang="en-US" sz="1325" b="1">
                        <a:solidFill>
                          <a:srgbClr val="000000"/>
                        </a:solidFill>
                        <a:latin typeface="宋体" panose="02010600030101010101" pitchFamily="2" charset="-122"/>
                      </a:endParaRPr>
                    </a:p>
                  </a:txBody>
                  <a:tcPr marL="12041" marR="12041" marT="12041" marB="43349"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E9EBF5"/>
                    </a:solidFill>
                  </a:tcPr>
                </a:tc>
              </a:tr>
              <a:tr h="278130">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B w="6350" cap="flat" cmpd="sng">
                      <a:solidFill>
                        <a:srgbClr val="000000"/>
                      </a:solidFill>
                      <a:prstDash val="solid"/>
                      <a:headEnd type="none" w="med" len="med"/>
                      <a:tailEnd type="none" w="med" len="med"/>
                    </a:lnB>
                  </a:tcPr>
                </a:tc>
                <a:tc>
                  <a:txBody>
                    <a:bodyPr/>
                    <a:p>
                      <a:pPr indent="0" algn="ctr">
                        <a:buNone/>
                      </a:pPr>
                      <a:r>
                        <a:rPr lang="zh-CN" sz="1140" b="0">
                          <a:solidFill>
                            <a:schemeClr val="bg1"/>
                          </a:solidFill>
                          <a:latin typeface="Arial" panose="020B0604020202020204" pitchFamily="34" charset="0"/>
                          <a:ea typeface="Times New Roman" panose="02020603050405020304" charset="-122"/>
                        </a:rPr>
                        <a:t>大呼高速</a:t>
                      </a:r>
                      <a:endParaRPr lang="zh-CN" altLang="en-US" sz="1140" b="0">
                        <a:solidFill>
                          <a:schemeClr val="bg1"/>
                        </a:solidFill>
                        <a:latin typeface="Arial" panose="020B0604020202020204" pitchFamily="34" charset="0"/>
                        <a:ea typeface="Times New Roman" panose="02020603050405020304" charset="-122"/>
                      </a:endParaRPr>
                    </a:p>
                  </a:txBody>
                  <a:tcPr marL="12041" marR="12041" marT="12041" marB="43349"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004D8F"/>
                    </a:solidFill>
                  </a:tcPr>
                </a:tc>
                <a:tc>
                  <a:txBody>
                    <a:bodyPr/>
                    <a:p>
                      <a:pPr indent="0" algn="ctr">
                        <a:buNone/>
                      </a:pPr>
                      <a:r>
                        <a:rPr lang="zh-CN" sz="1140" b="0">
                          <a:solidFill>
                            <a:srgbClr val="000000"/>
                          </a:solidFill>
                          <a:latin typeface="Arial" panose="020B0604020202020204" pitchFamily="34" charset="0"/>
                          <a:ea typeface="宋体" panose="02010600030101010101" pitchFamily="2" charset="-122"/>
                        </a:rPr>
                        <a:t>华为</a:t>
                      </a:r>
                      <a:r>
                        <a:rPr lang="en-US" sz="1140" b="0">
                          <a:solidFill>
                            <a:srgbClr val="000000"/>
                          </a:solidFill>
                          <a:latin typeface="Times New Roman" panose="02020603050405020304" charset="-122"/>
                        </a:rPr>
                        <a:t>Metro1000</a:t>
                      </a:r>
                      <a:endParaRPr lang="en-US" altLang="en-US" sz="1140" b="0">
                        <a:solidFill>
                          <a:srgbClr val="000000"/>
                        </a:solidFill>
                        <a:latin typeface="Times New Roman" panose="02020603050405020304" charset="-122"/>
                      </a:endParaRPr>
                    </a:p>
                  </a:txBody>
                  <a:tcPr marL="12041" marR="12041" marT="12041" marB="43349"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CFD5EA"/>
                    </a:solidFill>
                  </a:tcPr>
                </a:tc>
                <a:tc>
                  <a:txBody>
                    <a:bodyPr/>
                    <a:p>
                      <a:pPr indent="0" algn="ctr">
                        <a:buNone/>
                      </a:pPr>
                      <a:r>
                        <a:rPr lang="en-US" sz="1140" b="0">
                          <a:solidFill>
                            <a:srgbClr val="000000"/>
                          </a:solidFill>
                          <a:latin typeface="Times New Roman" panose="02020603050405020304" charset="-122"/>
                        </a:rPr>
                        <a:t>STM-4</a:t>
                      </a:r>
                      <a:endParaRPr lang="en-US" altLang="en-US" sz="1140" b="0">
                        <a:solidFill>
                          <a:srgbClr val="000000"/>
                        </a:solidFill>
                        <a:latin typeface="Times New Roman" panose="02020603050405020304" charset="-122"/>
                      </a:endParaRPr>
                    </a:p>
                  </a:txBody>
                  <a:tcPr marL="12041" marR="12041" marT="12041" marB="43349"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CFD5EA"/>
                    </a:solidFill>
                  </a:tcPr>
                </a:tc>
                <a:tc>
                  <a:txBody>
                    <a:bodyPr/>
                    <a:p>
                      <a:pPr indent="0" algn="ctr">
                        <a:buNone/>
                      </a:pPr>
                      <a:endParaRPr lang="en-US" altLang="en-US" sz="1325" b="1">
                        <a:solidFill>
                          <a:srgbClr val="000000"/>
                        </a:solidFill>
                        <a:latin typeface="Times New Roman" panose="02020603050405020304" charset="-122"/>
                      </a:endParaRPr>
                    </a:p>
                  </a:txBody>
                  <a:tcPr marL="12041" marR="12041" marT="12041" marB="43349"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CFD5EA"/>
                    </a:solidFill>
                  </a:tcPr>
                </a:tc>
                <a:tc>
                  <a:txBody>
                    <a:bodyPr/>
                    <a:p>
                      <a:pPr indent="0" algn="ctr">
                        <a:buNone/>
                      </a:pPr>
                      <a:endParaRPr lang="en-US" altLang="en-US" sz="1325" b="1">
                        <a:solidFill>
                          <a:srgbClr val="000000"/>
                        </a:solidFill>
                        <a:latin typeface="Times New Roman" panose="02020603050405020304" charset="-122"/>
                      </a:endParaRPr>
                    </a:p>
                  </a:txBody>
                  <a:tcPr marL="12041" marR="12041" marT="12041" marB="43349"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CFD5EA"/>
                    </a:solidFill>
                  </a:tcPr>
                </a:tc>
                <a:tc>
                  <a:txBody>
                    <a:bodyPr/>
                    <a:p>
                      <a:pPr indent="0" algn="ctr">
                        <a:buNone/>
                      </a:pPr>
                      <a:r>
                        <a:rPr lang="en-US" sz="1325" b="1">
                          <a:solidFill>
                            <a:srgbClr val="000000"/>
                          </a:solidFill>
                          <a:latin typeface="宋体" panose="02010600030101010101" pitchFamily="2" charset="-122"/>
                        </a:rPr>
                        <a:t>1</a:t>
                      </a:r>
                      <a:endParaRPr lang="en-US" altLang="en-US" sz="1325" b="1">
                        <a:solidFill>
                          <a:srgbClr val="000000"/>
                        </a:solidFill>
                        <a:latin typeface="宋体" panose="02010600030101010101" pitchFamily="2" charset="-122"/>
                      </a:endParaRPr>
                    </a:p>
                  </a:txBody>
                  <a:tcPr marL="12041" marR="12041" marT="12041" marB="43349"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CFD5EA"/>
                    </a:solidFill>
                  </a:tcPr>
                </a:tc>
                <a:tc>
                  <a:txBody>
                    <a:bodyPr/>
                    <a:p>
                      <a:pPr indent="0" algn="ctr">
                        <a:buNone/>
                      </a:pPr>
                      <a:r>
                        <a:rPr lang="en-US" sz="1325" b="1">
                          <a:solidFill>
                            <a:srgbClr val="000000"/>
                          </a:solidFill>
                          <a:latin typeface="宋体" panose="02010600030101010101" pitchFamily="2" charset="-122"/>
                        </a:rPr>
                        <a:t>2</a:t>
                      </a:r>
                      <a:endParaRPr lang="en-US" altLang="en-US" sz="1325" b="1">
                        <a:solidFill>
                          <a:srgbClr val="000000"/>
                        </a:solidFill>
                        <a:latin typeface="宋体" panose="02010600030101010101" pitchFamily="2" charset="-122"/>
                      </a:endParaRPr>
                    </a:p>
                  </a:txBody>
                  <a:tcPr marL="12041" marR="12041" marT="12041" marB="43349"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CFD5EA"/>
                    </a:solidFill>
                  </a:tcPr>
                </a:tc>
              </a:tr>
              <a:tr h="465455">
                <a:tc rowSpan="2">
                  <a:txBody>
                    <a:bodyPr/>
                    <a:p>
                      <a:pPr indent="0" algn="ctr">
                        <a:buNone/>
                      </a:pPr>
                      <a:r>
                        <a:rPr lang="zh-CN" sz="1140" b="1">
                          <a:solidFill>
                            <a:schemeClr val="bg1"/>
                          </a:solidFill>
                          <a:latin typeface="Arial" panose="020B0604020202020204" pitchFamily="34" charset="0"/>
                          <a:ea typeface="宋体" panose="02010600030101010101" pitchFamily="2" charset="-122"/>
                        </a:rPr>
                        <a:t>吕梁南</a:t>
                      </a:r>
                      <a:endParaRPr lang="zh-CN" altLang="en-US" sz="1140" b="1">
                        <a:solidFill>
                          <a:schemeClr val="bg1"/>
                        </a:solidFill>
                        <a:latin typeface="Arial" panose="020B0604020202020204" pitchFamily="34" charset="0"/>
                        <a:ea typeface="宋体" panose="02010600030101010101" pitchFamily="2" charset="-122"/>
                      </a:endParaRPr>
                    </a:p>
                  </a:txBody>
                  <a:tcPr marL="12041" marR="12041" marT="12041" marB="43349"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004D8F"/>
                    </a:solidFill>
                  </a:tcPr>
                </a:tc>
                <a:tc>
                  <a:txBody>
                    <a:bodyPr/>
                    <a:p>
                      <a:pPr indent="0" algn="ctr">
                        <a:buNone/>
                      </a:pPr>
                      <a:r>
                        <a:rPr lang="zh-CN" sz="1140" b="0">
                          <a:solidFill>
                            <a:schemeClr val="bg1"/>
                          </a:solidFill>
                          <a:latin typeface="Arial" panose="020B0604020202020204" pitchFamily="34" charset="0"/>
                          <a:ea typeface="Times New Roman" panose="02020603050405020304" charset="-122"/>
                        </a:rPr>
                        <a:t>夏汾高速</a:t>
                      </a:r>
                      <a:endParaRPr lang="zh-CN" altLang="en-US" sz="1140" b="0">
                        <a:solidFill>
                          <a:schemeClr val="bg1"/>
                        </a:solidFill>
                        <a:latin typeface="Arial" panose="020B0604020202020204" pitchFamily="34" charset="0"/>
                        <a:ea typeface="Times New Roman" panose="02020603050405020304" charset="-122"/>
                      </a:endParaRPr>
                    </a:p>
                  </a:txBody>
                  <a:tcPr marL="12041" marR="12041" marT="12041" marB="43349"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004D8F"/>
                    </a:solidFill>
                  </a:tcPr>
                </a:tc>
                <a:tc>
                  <a:txBody>
                    <a:bodyPr/>
                    <a:p>
                      <a:pPr indent="0" algn="ctr">
                        <a:buNone/>
                      </a:pPr>
                      <a:r>
                        <a:rPr lang="zh-CN" sz="1140" b="0">
                          <a:solidFill>
                            <a:srgbClr val="000000"/>
                          </a:solidFill>
                          <a:latin typeface="Arial" panose="020B0604020202020204" pitchFamily="34" charset="0"/>
                          <a:ea typeface="宋体" panose="02010600030101010101" pitchFamily="2" charset="-122"/>
                        </a:rPr>
                        <a:t>华为</a:t>
                      </a:r>
                      <a:r>
                        <a:rPr lang="en-US" sz="1140" b="0">
                          <a:solidFill>
                            <a:srgbClr val="000000"/>
                          </a:solidFill>
                          <a:latin typeface="Times New Roman" panose="02020603050405020304" charset="-122"/>
                        </a:rPr>
                        <a:t>Metro3000</a:t>
                      </a:r>
                      <a:r>
                        <a:rPr lang="en-US" sz="1140" b="0">
                          <a:solidFill>
                            <a:srgbClr val="000000"/>
                          </a:solidFill>
                          <a:latin typeface="宋体" panose="02010600030101010101" pitchFamily="2" charset="-122"/>
                        </a:rPr>
                        <a:t>、华为</a:t>
                      </a:r>
                      <a:r>
                        <a:rPr lang="en-US" sz="1140" b="0">
                          <a:solidFill>
                            <a:srgbClr val="000000"/>
                          </a:solidFill>
                          <a:latin typeface="Times New Roman" panose="02020603050405020304" charset="-122"/>
                        </a:rPr>
                        <a:t>Metro1000</a:t>
                      </a:r>
                      <a:endParaRPr lang="en-US" altLang="en-US" sz="1140" b="0">
                        <a:solidFill>
                          <a:srgbClr val="000000"/>
                        </a:solidFill>
                        <a:latin typeface="Times New Roman" panose="02020603050405020304" charset="-122"/>
                      </a:endParaRPr>
                    </a:p>
                  </a:txBody>
                  <a:tcPr marL="12041" marR="12041" marT="12041" marB="43349"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E9EBF5"/>
                    </a:solidFill>
                  </a:tcPr>
                </a:tc>
                <a:tc>
                  <a:txBody>
                    <a:bodyPr/>
                    <a:p>
                      <a:pPr indent="0" algn="ctr">
                        <a:buNone/>
                      </a:pPr>
                      <a:r>
                        <a:rPr lang="en-US" sz="1140" b="0">
                          <a:solidFill>
                            <a:srgbClr val="000000"/>
                          </a:solidFill>
                          <a:latin typeface="Times New Roman" panose="02020603050405020304" charset="-122"/>
                        </a:rPr>
                        <a:t>STM-4</a:t>
                      </a:r>
                      <a:endParaRPr lang="en-US" altLang="en-US" sz="1140" b="0">
                        <a:solidFill>
                          <a:srgbClr val="000000"/>
                        </a:solidFill>
                        <a:latin typeface="Times New Roman" panose="02020603050405020304" charset="-122"/>
                      </a:endParaRPr>
                    </a:p>
                  </a:txBody>
                  <a:tcPr marL="12041" marR="12041" marT="12041" marB="43349"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E9EBF5"/>
                    </a:solidFill>
                  </a:tcPr>
                </a:tc>
                <a:tc>
                  <a:txBody>
                    <a:bodyPr/>
                    <a:p>
                      <a:pPr indent="0" algn="ctr">
                        <a:buNone/>
                      </a:pPr>
                      <a:r>
                        <a:rPr lang="en-US" sz="1325" b="1">
                          <a:solidFill>
                            <a:srgbClr val="000000"/>
                          </a:solidFill>
                          <a:latin typeface="Times New Roman" panose="02020603050405020304" charset="-122"/>
                        </a:rPr>
                        <a:t>1</a:t>
                      </a:r>
                      <a:endParaRPr lang="en-US" altLang="en-US" sz="1325" b="1">
                        <a:solidFill>
                          <a:srgbClr val="000000"/>
                        </a:solidFill>
                        <a:latin typeface="Times New Roman" panose="02020603050405020304" charset="-122"/>
                      </a:endParaRPr>
                    </a:p>
                  </a:txBody>
                  <a:tcPr marL="12041" marR="12041" marT="12041" marB="43349"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E9EBF5"/>
                    </a:solidFill>
                  </a:tcPr>
                </a:tc>
                <a:tc>
                  <a:txBody>
                    <a:bodyPr/>
                    <a:p>
                      <a:pPr indent="0" algn="ctr">
                        <a:buNone/>
                      </a:pPr>
                      <a:r>
                        <a:rPr lang="en-US" sz="1325" b="1">
                          <a:solidFill>
                            <a:srgbClr val="000000"/>
                          </a:solidFill>
                          <a:latin typeface="宋体" panose="02010600030101010101" pitchFamily="2" charset="-122"/>
                        </a:rPr>
                        <a:t>7</a:t>
                      </a:r>
                      <a:endParaRPr lang="en-US" altLang="en-US" sz="1325" b="1">
                        <a:solidFill>
                          <a:srgbClr val="000000"/>
                        </a:solidFill>
                        <a:latin typeface="宋体" panose="02010600030101010101" pitchFamily="2" charset="-122"/>
                      </a:endParaRPr>
                    </a:p>
                  </a:txBody>
                  <a:tcPr marL="12041" marR="12041" marT="12041" marB="43349"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E9EBF5"/>
                    </a:solidFill>
                  </a:tcPr>
                </a:tc>
                <a:tc>
                  <a:txBody>
                    <a:bodyPr/>
                    <a:p>
                      <a:pPr indent="0" algn="ctr">
                        <a:buNone/>
                      </a:pPr>
                      <a:endParaRPr lang="en-US" altLang="en-US" sz="1325" b="1">
                        <a:solidFill>
                          <a:srgbClr val="000000"/>
                        </a:solidFill>
                        <a:latin typeface="宋体" panose="02010600030101010101" pitchFamily="2" charset="-122"/>
                      </a:endParaRPr>
                    </a:p>
                  </a:txBody>
                  <a:tcPr marL="12041" marR="12041" marT="12041" marB="43349"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E9EBF5"/>
                    </a:solidFill>
                  </a:tcPr>
                </a:tc>
                <a:tc>
                  <a:txBody>
                    <a:bodyPr/>
                    <a:p>
                      <a:pPr indent="0" algn="ctr">
                        <a:buNone/>
                      </a:pPr>
                      <a:endParaRPr lang="en-US" altLang="en-US" sz="1325" b="1">
                        <a:solidFill>
                          <a:srgbClr val="000000"/>
                        </a:solidFill>
                        <a:latin typeface="宋体" panose="02010600030101010101" pitchFamily="2" charset="-122"/>
                      </a:endParaRPr>
                    </a:p>
                  </a:txBody>
                  <a:tcPr marL="12041" marR="12041" marT="12041" marB="43349"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E9EBF5"/>
                    </a:solidFill>
                  </a:tcPr>
                </a:tc>
              </a:tr>
              <a:tr h="447675">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B w="6350" cap="flat" cmpd="sng">
                      <a:solidFill>
                        <a:srgbClr val="000000"/>
                      </a:solidFill>
                      <a:prstDash val="solid"/>
                      <a:headEnd type="none" w="med" len="med"/>
                      <a:tailEnd type="none" w="med" len="med"/>
                    </a:lnB>
                  </a:tcPr>
                </a:tc>
                <a:tc>
                  <a:txBody>
                    <a:bodyPr/>
                    <a:p>
                      <a:pPr indent="0" algn="ctr">
                        <a:buNone/>
                      </a:pPr>
                      <a:r>
                        <a:rPr lang="zh-CN" sz="1140" b="0">
                          <a:solidFill>
                            <a:schemeClr val="bg1"/>
                          </a:solidFill>
                          <a:latin typeface="Arial" panose="020B0604020202020204" pitchFamily="34" charset="0"/>
                          <a:ea typeface="Times New Roman" panose="02020603050405020304" charset="-122"/>
                        </a:rPr>
                        <a:t>汾柳高速</a:t>
                      </a:r>
                      <a:endParaRPr lang="zh-CN" altLang="en-US" sz="1140" b="0">
                        <a:solidFill>
                          <a:schemeClr val="bg1"/>
                        </a:solidFill>
                        <a:latin typeface="Arial" panose="020B0604020202020204" pitchFamily="34" charset="0"/>
                        <a:ea typeface="Times New Roman" panose="02020603050405020304" charset="-122"/>
                      </a:endParaRPr>
                    </a:p>
                  </a:txBody>
                  <a:tcPr marL="12041" marR="12041" marT="12041" marB="43349"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004D8F"/>
                    </a:solidFill>
                  </a:tcPr>
                </a:tc>
                <a:tc>
                  <a:txBody>
                    <a:bodyPr/>
                    <a:p>
                      <a:pPr indent="0" algn="ctr">
                        <a:buNone/>
                      </a:pPr>
                      <a:r>
                        <a:rPr lang="zh-CN" sz="1140" b="0">
                          <a:solidFill>
                            <a:srgbClr val="000000"/>
                          </a:solidFill>
                          <a:latin typeface="Arial" panose="020B0604020202020204" pitchFamily="34" charset="0"/>
                          <a:ea typeface="宋体" panose="02010600030101010101" pitchFamily="2" charset="-122"/>
                        </a:rPr>
                        <a:t>华为</a:t>
                      </a:r>
                      <a:r>
                        <a:rPr lang="en-US" sz="1140" b="0">
                          <a:solidFill>
                            <a:srgbClr val="000000"/>
                          </a:solidFill>
                          <a:latin typeface="Times New Roman" panose="02020603050405020304" charset="-122"/>
                        </a:rPr>
                        <a:t>Metro3000</a:t>
                      </a:r>
                      <a:r>
                        <a:rPr lang="en-US" sz="1140" b="0">
                          <a:solidFill>
                            <a:srgbClr val="000000"/>
                          </a:solidFill>
                          <a:latin typeface="宋体" panose="02010600030101010101" pitchFamily="2" charset="-122"/>
                        </a:rPr>
                        <a:t>、华为</a:t>
                      </a:r>
                      <a:r>
                        <a:rPr lang="en-US" sz="1140" b="0">
                          <a:solidFill>
                            <a:srgbClr val="000000"/>
                          </a:solidFill>
                          <a:latin typeface="Times New Roman" panose="02020603050405020304" charset="-122"/>
                        </a:rPr>
                        <a:t>Metro1000</a:t>
                      </a:r>
                      <a:endParaRPr lang="en-US" altLang="en-US" sz="1140" b="0">
                        <a:solidFill>
                          <a:srgbClr val="000000"/>
                        </a:solidFill>
                        <a:latin typeface="Times New Roman" panose="02020603050405020304" charset="-122"/>
                      </a:endParaRPr>
                    </a:p>
                  </a:txBody>
                  <a:tcPr marL="12041" marR="12041" marT="12041" marB="43349"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CFD5EA"/>
                    </a:solidFill>
                  </a:tcPr>
                </a:tc>
                <a:tc>
                  <a:txBody>
                    <a:bodyPr/>
                    <a:p>
                      <a:pPr indent="0" algn="ctr">
                        <a:buNone/>
                      </a:pPr>
                      <a:r>
                        <a:rPr lang="en-US" sz="1140" b="0">
                          <a:solidFill>
                            <a:srgbClr val="000000"/>
                          </a:solidFill>
                          <a:latin typeface="Times New Roman" panose="02020603050405020304" charset="-122"/>
                        </a:rPr>
                        <a:t>STM-4</a:t>
                      </a:r>
                      <a:endParaRPr lang="en-US" altLang="en-US" sz="1140" b="0">
                        <a:solidFill>
                          <a:srgbClr val="000000"/>
                        </a:solidFill>
                        <a:latin typeface="Times New Roman" panose="02020603050405020304" charset="-122"/>
                      </a:endParaRPr>
                    </a:p>
                  </a:txBody>
                  <a:tcPr marL="12041" marR="12041" marT="12041" marB="43349"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CFD5EA"/>
                    </a:solidFill>
                  </a:tcPr>
                </a:tc>
                <a:tc>
                  <a:txBody>
                    <a:bodyPr/>
                    <a:p>
                      <a:pPr indent="0" algn="ctr">
                        <a:buNone/>
                      </a:pPr>
                      <a:r>
                        <a:rPr lang="en-US" sz="1325" b="1">
                          <a:solidFill>
                            <a:srgbClr val="000000"/>
                          </a:solidFill>
                          <a:latin typeface="Times New Roman" panose="02020603050405020304" charset="-122"/>
                        </a:rPr>
                        <a:t>1</a:t>
                      </a:r>
                      <a:endParaRPr lang="en-US" altLang="en-US" sz="1325" b="1">
                        <a:solidFill>
                          <a:srgbClr val="000000"/>
                        </a:solidFill>
                        <a:latin typeface="Times New Roman" panose="02020603050405020304" charset="-122"/>
                      </a:endParaRPr>
                    </a:p>
                  </a:txBody>
                  <a:tcPr marL="12041" marR="12041" marT="12041" marB="43349"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CFD5EA"/>
                    </a:solidFill>
                  </a:tcPr>
                </a:tc>
                <a:tc>
                  <a:txBody>
                    <a:bodyPr/>
                    <a:p>
                      <a:pPr indent="0" algn="ctr">
                        <a:buNone/>
                      </a:pPr>
                      <a:r>
                        <a:rPr lang="en-US" sz="1325" b="1">
                          <a:solidFill>
                            <a:srgbClr val="000000"/>
                          </a:solidFill>
                          <a:latin typeface="Times New Roman" panose="02020603050405020304" charset="-122"/>
                        </a:rPr>
                        <a:t>8</a:t>
                      </a:r>
                      <a:endParaRPr lang="en-US" altLang="en-US" sz="1325" b="1">
                        <a:solidFill>
                          <a:srgbClr val="000000"/>
                        </a:solidFill>
                        <a:latin typeface="Times New Roman" panose="02020603050405020304" charset="-122"/>
                      </a:endParaRPr>
                    </a:p>
                  </a:txBody>
                  <a:tcPr marL="12041" marR="12041" marT="12041" marB="43349"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CFD5EA"/>
                    </a:solidFill>
                  </a:tcPr>
                </a:tc>
                <a:tc>
                  <a:txBody>
                    <a:bodyPr/>
                    <a:p>
                      <a:pPr indent="0" algn="ctr">
                        <a:buNone/>
                      </a:pPr>
                      <a:endParaRPr lang="en-US" altLang="en-US" sz="1325" b="1">
                        <a:solidFill>
                          <a:srgbClr val="000000"/>
                        </a:solidFill>
                        <a:latin typeface="宋体" panose="02010600030101010101" pitchFamily="2" charset="-122"/>
                      </a:endParaRPr>
                    </a:p>
                  </a:txBody>
                  <a:tcPr marL="12041" marR="12041" marT="12041" marB="43349"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CFD5EA"/>
                    </a:solidFill>
                  </a:tcPr>
                </a:tc>
                <a:tc>
                  <a:txBody>
                    <a:bodyPr/>
                    <a:p>
                      <a:pPr indent="0" algn="ctr">
                        <a:buNone/>
                      </a:pPr>
                      <a:endParaRPr lang="en-US" altLang="en-US" sz="1325" b="1">
                        <a:solidFill>
                          <a:srgbClr val="000000"/>
                        </a:solidFill>
                        <a:latin typeface="宋体" panose="02010600030101010101" pitchFamily="2" charset="-122"/>
                      </a:endParaRPr>
                    </a:p>
                  </a:txBody>
                  <a:tcPr marL="12041" marR="12041" marT="12041" marB="43349"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CFD5EA"/>
                    </a:solidFill>
                  </a:tcPr>
                </a:tc>
              </a:tr>
              <a:tr h="278765">
                <a:tc rowSpan="2">
                  <a:txBody>
                    <a:bodyPr/>
                    <a:p>
                      <a:pPr indent="0" algn="ctr">
                        <a:buNone/>
                      </a:pPr>
                      <a:r>
                        <a:rPr lang="zh-CN" sz="1140" b="1">
                          <a:solidFill>
                            <a:schemeClr val="bg1"/>
                          </a:solidFill>
                          <a:latin typeface="Arial" panose="020B0604020202020204" pitchFamily="34" charset="0"/>
                          <a:ea typeface="宋体" panose="02010600030101010101" pitchFamily="2" charset="-122"/>
                        </a:rPr>
                        <a:t>忻州南</a:t>
                      </a:r>
                      <a:endParaRPr lang="zh-CN" altLang="en-US" sz="1140" b="1">
                        <a:solidFill>
                          <a:schemeClr val="bg1"/>
                        </a:solidFill>
                        <a:latin typeface="Arial" panose="020B0604020202020204" pitchFamily="34" charset="0"/>
                        <a:ea typeface="宋体" panose="02010600030101010101" pitchFamily="2" charset="-122"/>
                      </a:endParaRPr>
                    </a:p>
                  </a:txBody>
                  <a:tcPr marL="12041" marR="12041" marT="12041" marB="43349"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004D8F"/>
                    </a:solidFill>
                  </a:tcPr>
                </a:tc>
                <a:tc>
                  <a:txBody>
                    <a:bodyPr/>
                    <a:p>
                      <a:pPr indent="0" algn="ctr">
                        <a:buNone/>
                      </a:pPr>
                      <a:r>
                        <a:rPr lang="zh-CN" sz="1140" b="0">
                          <a:solidFill>
                            <a:schemeClr val="bg1"/>
                          </a:solidFill>
                          <a:latin typeface="Arial" panose="020B0604020202020204" pitchFamily="34" charset="0"/>
                          <a:ea typeface="Times New Roman" panose="02020603050405020304" charset="-122"/>
                        </a:rPr>
                        <a:t>忻原高速</a:t>
                      </a:r>
                      <a:endParaRPr lang="zh-CN" altLang="en-US" sz="1140" b="0">
                        <a:solidFill>
                          <a:schemeClr val="bg1"/>
                        </a:solidFill>
                        <a:latin typeface="Arial" panose="020B0604020202020204" pitchFamily="34" charset="0"/>
                        <a:ea typeface="Times New Roman" panose="02020603050405020304" charset="-122"/>
                      </a:endParaRPr>
                    </a:p>
                  </a:txBody>
                  <a:tcPr marL="12041" marR="12041" marT="12041" marB="43349"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004D8F"/>
                    </a:solidFill>
                  </a:tcPr>
                </a:tc>
                <a:tc>
                  <a:txBody>
                    <a:bodyPr/>
                    <a:p>
                      <a:pPr indent="0" algn="ctr">
                        <a:buNone/>
                      </a:pPr>
                      <a:r>
                        <a:rPr lang="zh-CN" sz="1140" b="0">
                          <a:solidFill>
                            <a:srgbClr val="000000"/>
                          </a:solidFill>
                          <a:latin typeface="Arial" panose="020B0604020202020204" pitchFamily="34" charset="0"/>
                          <a:ea typeface="Times New Roman" panose="02020603050405020304" charset="-122"/>
                        </a:rPr>
                        <a:t>中兴ZXMP S320</a:t>
                      </a:r>
                      <a:endParaRPr lang="zh-CN" altLang="en-US" sz="1140" b="0">
                        <a:solidFill>
                          <a:srgbClr val="000000"/>
                        </a:solidFill>
                        <a:latin typeface="Arial" panose="020B0604020202020204" pitchFamily="34" charset="0"/>
                        <a:ea typeface="Times New Roman" panose="02020603050405020304" charset="-122"/>
                      </a:endParaRPr>
                    </a:p>
                  </a:txBody>
                  <a:tcPr marL="12041" marR="12041" marT="12041" marB="43349"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E9EBF5"/>
                    </a:solidFill>
                  </a:tcPr>
                </a:tc>
                <a:tc>
                  <a:txBody>
                    <a:bodyPr/>
                    <a:p>
                      <a:pPr indent="0" algn="ctr">
                        <a:buNone/>
                      </a:pPr>
                      <a:r>
                        <a:rPr lang="en-US" sz="1140" b="0">
                          <a:solidFill>
                            <a:srgbClr val="000000"/>
                          </a:solidFill>
                          <a:latin typeface="Times New Roman" panose="02020603050405020304" charset="-122"/>
                        </a:rPr>
                        <a:t>STM-4</a:t>
                      </a:r>
                      <a:endParaRPr lang="en-US" altLang="en-US" sz="1140" b="0">
                        <a:solidFill>
                          <a:srgbClr val="000000"/>
                        </a:solidFill>
                        <a:latin typeface="Times New Roman" panose="02020603050405020304" charset="-122"/>
                      </a:endParaRPr>
                    </a:p>
                  </a:txBody>
                  <a:tcPr marL="12041" marR="12041" marT="12041" marB="43349"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E9EBF5"/>
                    </a:solidFill>
                  </a:tcPr>
                </a:tc>
                <a:tc>
                  <a:txBody>
                    <a:bodyPr/>
                    <a:p>
                      <a:pPr indent="0" algn="ctr">
                        <a:buNone/>
                      </a:pPr>
                      <a:r>
                        <a:rPr lang="en-US" sz="1325" b="1">
                          <a:solidFill>
                            <a:srgbClr val="000000"/>
                          </a:solidFill>
                          <a:latin typeface="Times New Roman" panose="02020603050405020304" charset="-122"/>
                        </a:rPr>
                        <a:t>1</a:t>
                      </a:r>
                      <a:endParaRPr lang="en-US" altLang="en-US" sz="1325" b="1">
                        <a:solidFill>
                          <a:srgbClr val="000000"/>
                        </a:solidFill>
                        <a:latin typeface="Times New Roman" panose="02020603050405020304" charset="-122"/>
                      </a:endParaRPr>
                    </a:p>
                  </a:txBody>
                  <a:tcPr marL="12041" marR="12041" marT="12041" marB="43349"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E9EBF5"/>
                    </a:solidFill>
                  </a:tcPr>
                </a:tc>
                <a:tc>
                  <a:txBody>
                    <a:bodyPr/>
                    <a:p>
                      <a:pPr indent="0" algn="ctr">
                        <a:buNone/>
                      </a:pPr>
                      <a:r>
                        <a:rPr lang="en-US" sz="1325" b="1">
                          <a:solidFill>
                            <a:srgbClr val="000000"/>
                          </a:solidFill>
                          <a:latin typeface="Times New Roman" panose="02020603050405020304" charset="-122"/>
                        </a:rPr>
                        <a:t>10</a:t>
                      </a:r>
                      <a:endParaRPr lang="en-US" altLang="en-US" sz="1325" b="1">
                        <a:solidFill>
                          <a:srgbClr val="000000"/>
                        </a:solidFill>
                        <a:latin typeface="Times New Roman" panose="02020603050405020304" charset="-122"/>
                      </a:endParaRPr>
                    </a:p>
                  </a:txBody>
                  <a:tcPr marL="12041" marR="12041" marT="12041" marB="43349"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E9EBF5"/>
                    </a:solidFill>
                  </a:tcPr>
                </a:tc>
                <a:tc>
                  <a:txBody>
                    <a:bodyPr/>
                    <a:p>
                      <a:pPr indent="0" algn="ctr">
                        <a:buNone/>
                      </a:pPr>
                      <a:endParaRPr lang="en-US" altLang="en-US" sz="1325" b="1">
                        <a:solidFill>
                          <a:srgbClr val="000000"/>
                        </a:solidFill>
                        <a:latin typeface="宋体" panose="02010600030101010101" pitchFamily="2" charset="-122"/>
                      </a:endParaRPr>
                    </a:p>
                  </a:txBody>
                  <a:tcPr marL="12041" marR="12041" marT="12041" marB="43349"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E9EBF5"/>
                    </a:solidFill>
                  </a:tcPr>
                </a:tc>
                <a:tc>
                  <a:txBody>
                    <a:bodyPr/>
                    <a:p>
                      <a:pPr indent="0" algn="ctr">
                        <a:buNone/>
                      </a:pPr>
                      <a:r>
                        <a:rPr lang="en-US" altLang="en-US" sz="1325" b="1">
                          <a:solidFill>
                            <a:srgbClr val="000000"/>
                          </a:solidFill>
                          <a:latin typeface="宋体" panose="02010600030101010101" pitchFamily="2" charset="-122"/>
                        </a:rPr>
                        <a:t>1</a:t>
                      </a:r>
                      <a:endParaRPr lang="en-US" altLang="en-US" sz="1325" b="1">
                        <a:solidFill>
                          <a:srgbClr val="000000"/>
                        </a:solidFill>
                        <a:latin typeface="宋体" panose="02010600030101010101" pitchFamily="2" charset="-122"/>
                      </a:endParaRPr>
                    </a:p>
                  </a:txBody>
                  <a:tcPr marL="12041" marR="12041" marT="12041" marB="43349"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E9EBF5"/>
                    </a:solidFill>
                  </a:tcPr>
                </a:tc>
              </a:tr>
              <a:tr h="278130">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B w="6350" cap="flat" cmpd="sng">
                      <a:solidFill>
                        <a:srgbClr val="000000"/>
                      </a:solidFill>
                      <a:prstDash val="solid"/>
                      <a:headEnd type="none" w="med" len="med"/>
                      <a:tailEnd type="none" w="med" len="med"/>
                    </a:lnB>
                  </a:tcPr>
                </a:tc>
                <a:tc>
                  <a:txBody>
                    <a:bodyPr/>
                    <a:p>
                      <a:pPr indent="0" algn="ctr">
                        <a:buNone/>
                      </a:pPr>
                      <a:r>
                        <a:rPr lang="zh-CN" sz="1140" b="0">
                          <a:solidFill>
                            <a:schemeClr val="bg1"/>
                          </a:solidFill>
                          <a:latin typeface="Arial" panose="020B0604020202020204" pitchFamily="34" charset="0"/>
                          <a:ea typeface="Times New Roman" panose="02020603050405020304" charset="-122"/>
                        </a:rPr>
                        <a:t>忻太高速</a:t>
                      </a:r>
                      <a:endParaRPr lang="zh-CN" altLang="en-US" sz="1140" b="0">
                        <a:solidFill>
                          <a:schemeClr val="bg1"/>
                        </a:solidFill>
                        <a:latin typeface="Arial" panose="020B0604020202020204" pitchFamily="34" charset="0"/>
                        <a:ea typeface="Times New Roman" panose="02020603050405020304" charset="-122"/>
                      </a:endParaRPr>
                    </a:p>
                  </a:txBody>
                  <a:tcPr marL="12041" marR="12041" marT="12041" marB="43349"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004D8F"/>
                    </a:solidFill>
                  </a:tcPr>
                </a:tc>
                <a:tc>
                  <a:txBody>
                    <a:bodyPr/>
                    <a:p>
                      <a:pPr indent="0" algn="ctr">
                        <a:buNone/>
                      </a:pPr>
                      <a:r>
                        <a:rPr lang="zh-CN" sz="1140" b="0">
                          <a:solidFill>
                            <a:srgbClr val="000000"/>
                          </a:solidFill>
                          <a:latin typeface="Arial" panose="020B0604020202020204" pitchFamily="34" charset="0"/>
                          <a:ea typeface="Times New Roman" panose="02020603050405020304" charset="-122"/>
                        </a:rPr>
                        <a:t>中兴ZXMP S320</a:t>
                      </a:r>
                      <a:endParaRPr lang="zh-CN" altLang="en-US" sz="1140" b="0">
                        <a:solidFill>
                          <a:srgbClr val="000000"/>
                        </a:solidFill>
                        <a:latin typeface="Arial" panose="020B0604020202020204" pitchFamily="34" charset="0"/>
                        <a:ea typeface="Times New Roman" panose="02020603050405020304" charset="-122"/>
                      </a:endParaRPr>
                    </a:p>
                  </a:txBody>
                  <a:tcPr marL="12041" marR="12041" marT="12041" marB="43349"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CFD5EA"/>
                    </a:solidFill>
                  </a:tcPr>
                </a:tc>
                <a:tc>
                  <a:txBody>
                    <a:bodyPr/>
                    <a:p>
                      <a:pPr indent="0" algn="ctr">
                        <a:buNone/>
                      </a:pPr>
                      <a:r>
                        <a:rPr lang="en-US" sz="1140" b="0">
                          <a:solidFill>
                            <a:srgbClr val="000000"/>
                          </a:solidFill>
                          <a:latin typeface="Times New Roman" panose="02020603050405020304" charset="-122"/>
                        </a:rPr>
                        <a:t>STM-4</a:t>
                      </a:r>
                      <a:endParaRPr lang="en-US" altLang="en-US" sz="1140" b="0">
                        <a:solidFill>
                          <a:srgbClr val="000000"/>
                        </a:solidFill>
                        <a:latin typeface="Times New Roman" panose="02020603050405020304" charset="-122"/>
                      </a:endParaRPr>
                    </a:p>
                  </a:txBody>
                  <a:tcPr marL="12041" marR="12041" marT="12041" marB="43349"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CFD5EA"/>
                    </a:solidFill>
                  </a:tcPr>
                </a:tc>
                <a:tc>
                  <a:txBody>
                    <a:bodyPr/>
                    <a:p>
                      <a:pPr indent="0" algn="ctr">
                        <a:buNone/>
                      </a:pPr>
                      <a:r>
                        <a:rPr lang="en-US" sz="1325" b="1">
                          <a:solidFill>
                            <a:srgbClr val="000000"/>
                          </a:solidFill>
                          <a:latin typeface="Times New Roman" panose="02020603050405020304" charset="-122"/>
                        </a:rPr>
                        <a:t>1</a:t>
                      </a:r>
                      <a:endParaRPr lang="en-US" altLang="en-US" sz="1325" b="1">
                        <a:solidFill>
                          <a:srgbClr val="000000"/>
                        </a:solidFill>
                        <a:latin typeface="Times New Roman" panose="02020603050405020304" charset="-122"/>
                      </a:endParaRPr>
                    </a:p>
                  </a:txBody>
                  <a:tcPr marL="12041" marR="12041" marT="12041" marB="43349"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CFD5EA"/>
                    </a:solidFill>
                  </a:tcPr>
                </a:tc>
                <a:tc>
                  <a:txBody>
                    <a:bodyPr/>
                    <a:p>
                      <a:pPr indent="0" algn="ctr">
                        <a:buNone/>
                      </a:pPr>
                      <a:r>
                        <a:rPr lang="en-US" sz="1325" b="1">
                          <a:solidFill>
                            <a:srgbClr val="000000"/>
                          </a:solidFill>
                          <a:latin typeface="Times New Roman" panose="02020603050405020304" charset="-122"/>
                        </a:rPr>
                        <a:t>4</a:t>
                      </a:r>
                      <a:endParaRPr lang="en-US" altLang="en-US" sz="1325" b="1">
                        <a:solidFill>
                          <a:srgbClr val="000000"/>
                        </a:solidFill>
                        <a:latin typeface="Times New Roman" panose="02020603050405020304" charset="-122"/>
                      </a:endParaRPr>
                    </a:p>
                  </a:txBody>
                  <a:tcPr marL="12041" marR="12041" marT="12041" marB="43349"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CFD5EA"/>
                    </a:solidFill>
                  </a:tcPr>
                </a:tc>
                <a:tc>
                  <a:txBody>
                    <a:bodyPr/>
                    <a:p>
                      <a:pPr indent="0" algn="ctr">
                        <a:buNone/>
                      </a:pPr>
                      <a:endParaRPr lang="en-US" altLang="en-US" sz="1325" b="1">
                        <a:solidFill>
                          <a:srgbClr val="000000"/>
                        </a:solidFill>
                        <a:latin typeface="宋体" panose="02010600030101010101" pitchFamily="2" charset="-122"/>
                      </a:endParaRPr>
                    </a:p>
                  </a:txBody>
                  <a:tcPr marL="12041" marR="12041" marT="12041" marB="43349"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CFD5EA"/>
                    </a:solidFill>
                  </a:tcPr>
                </a:tc>
                <a:tc>
                  <a:txBody>
                    <a:bodyPr/>
                    <a:p>
                      <a:pPr indent="0" algn="ctr">
                        <a:buNone/>
                      </a:pPr>
                      <a:r>
                        <a:rPr lang="en-US" altLang="en-US" sz="1325" b="1">
                          <a:solidFill>
                            <a:srgbClr val="000000"/>
                          </a:solidFill>
                          <a:latin typeface="宋体" panose="02010600030101010101" pitchFamily="2" charset="-122"/>
                        </a:rPr>
                        <a:t>1</a:t>
                      </a:r>
                      <a:endParaRPr lang="en-US" altLang="en-US" sz="1325" b="1">
                        <a:solidFill>
                          <a:srgbClr val="000000"/>
                        </a:solidFill>
                        <a:latin typeface="宋体" panose="02010600030101010101" pitchFamily="2" charset="-122"/>
                      </a:endParaRPr>
                    </a:p>
                  </a:txBody>
                  <a:tcPr marL="12041" marR="12041" marT="12041" marB="43349"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CFD5EA"/>
                    </a:solidFill>
                  </a:tcPr>
                </a:tc>
              </a:tr>
              <a:tr h="278130">
                <a:tc>
                  <a:txBody>
                    <a:bodyPr/>
                    <a:p>
                      <a:pPr indent="0" algn="ctr">
                        <a:buNone/>
                      </a:pPr>
                      <a:r>
                        <a:rPr lang="zh-CN" sz="1140" b="1">
                          <a:solidFill>
                            <a:schemeClr val="bg1"/>
                          </a:solidFill>
                          <a:latin typeface="Arial" panose="020B0604020202020204" pitchFamily="34" charset="0"/>
                          <a:ea typeface="宋体" panose="02010600030101010101" pitchFamily="2" charset="-122"/>
                        </a:rPr>
                        <a:t>晋中</a:t>
                      </a:r>
                      <a:endParaRPr lang="zh-CN" altLang="en-US" sz="1140" b="1">
                        <a:solidFill>
                          <a:schemeClr val="bg1"/>
                        </a:solidFill>
                        <a:latin typeface="Arial" panose="020B0604020202020204" pitchFamily="34" charset="0"/>
                        <a:ea typeface="宋体" panose="02010600030101010101" pitchFamily="2" charset="-122"/>
                      </a:endParaRPr>
                    </a:p>
                  </a:txBody>
                  <a:tcPr marL="12041" marR="12041" marT="12041" marB="43349"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004D8F"/>
                    </a:solidFill>
                  </a:tcPr>
                </a:tc>
                <a:tc>
                  <a:txBody>
                    <a:bodyPr/>
                    <a:p>
                      <a:pPr indent="0" algn="ctr">
                        <a:buNone/>
                      </a:pPr>
                      <a:r>
                        <a:rPr lang="zh-CN" sz="1140" b="0">
                          <a:solidFill>
                            <a:schemeClr val="bg1"/>
                          </a:solidFill>
                          <a:latin typeface="Arial" panose="020B0604020202020204" pitchFamily="34" charset="0"/>
                          <a:ea typeface="Times New Roman" panose="02020603050405020304" charset="-122"/>
                        </a:rPr>
                        <a:t>祁临高速</a:t>
                      </a:r>
                      <a:endParaRPr lang="zh-CN" altLang="en-US" sz="1140" b="0">
                        <a:solidFill>
                          <a:schemeClr val="bg1"/>
                        </a:solidFill>
                        <a:latin typeface="Arial" panose="020B0604020202020204" pitchFamily="34" charset="0"/>
                        <a:ea typeface="Times New Roman" panose="02020603050405020304" charset="-122"/>
                      </a:endParaRPr>
                    </a:p>
                  </a:txBody>
                  <a:tcPr marL="12041" marR="12041" marT="12041" marB="43349"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004D8F"/>
                    </a:solidFill>
                  </a:tcPr>
                </a:tc>
                <a:tc>
                  <a:txBody>
                    <a:bodyPr/>
                    <a:p>
                      <a:pPr indent="0" algn="ctr">
                        <a:buNone/>
                      </a:pPr>
                      <a:r>
                        <a:rPr lang="zh-CN" sz="1140" b="0">
                          <a:solidFill>
                            <a:srgbClr val="000000"/>
                          </a:solidFill>
                          <a:latin typeface="Arial" panose="020B0604020202020204" pitchFamily="34" charset="0"/>
                          <a:ea typeface="Times New Roman" panose="02020603050405020304" charset="-122"/>
                        </a:rPr>
                        <a:t>中兴ZXMP S320</a:t>
                      </a:r>
                      <a:endParaRPr lang="zh-CN" altLang="en-US" sz="1140" b="0">
                        <a:solidFill>
                          <a:srgbClr val="000000"/>
                        </a:solidFill>
                        <a:latin typeface="Arial" panose="020B0604020202020204" pitchFamily="34" charset="0"/>
                        <a:ea typeface="Times New Roman" panose="02020603050405020304" charset="-122"/>
                      </a:endParaRPr>
                    </a:p>
                  </a:txBody>
                  <a:tcPr marL="12041" marR="12041" marT="12041" marB="43349"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E9EBF5"/>
                    </a:solidFill>
                  </a:tcPr>
                </a:tc>
                <a:tc>
                  <a:txBody>
                    <a:bodyPr/>
                    <a:p>
                      <a:pPr indent="0" algn="ctr">
                        <a:buNone/>
                      </a:pPr>
                      <a:r>
                        <a:rPr lang="en-US" sz="1140" b="0">
                          <a:solidFill>
                            <a:srgbClr val="000000"/>
                          </a:solidFill>
                          <a:latin typeface="Times New Roman" panose="02020603050405020304" charset="-122"/>
                        </a:rPr>
                        <a:t>STM-4</a:t>
                      </a:r>
                      <a:endParaRPr lang="en-US" altLang="en-US" sz="1140" b="0">
                        <a:solidFill>
                          <a:srgbClr val="000000"/>
                        </a:solidFill>
                        <a:latin typeface="Times New Roman" panose="02020603050405020304" charset="-122"/>
                      </a:endParaRPr>
                    </a:p>
                  </a:txBody>
                  <a:tcPr marL="12041" marR="12041" marT="12041" marB="43349"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E9EBF5"/>
                    </a:solidFill>
                  </a:tcPr>
                </a:tc>
                <a:tc>
                  <a:txBody>
                    <a:bodyPr/>
                    <a:p>
                      <a:pPr indent="0" algn="ctr">
                        <a:buNone/>
                      </a:pPr>
                      <a:endParaRPr lang="en-US" altLang="en-US" sz="1325" b="1">
                        <a:solidFill>
                          <a:srgbClr val="000000"/>
                        </a:solidFill>
                        <a:latin typeface="Times New Roman" panose="02020603050405020304" charset="-122"/>
                      </a:endParaRPr>
                    </a:p>
                  </a:txBody>
                  <a:tcPr marL="12041" marR="12041" marT="12041" marB="43349"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E9EBF5"/>
                    </a:solidFill>
                  </a:tcPr>
                </a:tc>
                <a:tc>
                  <a:txBody>
                    <a:bodyPr/>
                    <a:p>
                      <a:pPr indent="0" algn="ctr">
                        <a:buNone/>
                      </a:pPr>
                      <a:r>
                        <a:rPr lang="en-US" sz="1325" b="1">
                          <a:solidFill>
                            <a:srgbClr val="000000"/>
                          </a:solidFill>
                          <a:latin typeface="宋体" panose="02010600030101010101" pitchFamily="2" charset="-122"/>
                        </a:rPr>
                        <a:t>11</a:t>
                      </a:r>
                      <a:endParaRPr lang="en-US" altLang="en-US" sz="1325" b="1">
                        <a:solidFill>
                          <a:srgbClr val="000000"/>
                        </a:solidFill>
                        <a:latin typeface="宋体" panose="02010600030101010101" pitchFamily="2" charset="-122"/>
                      </a:endParaRPr>
                    </a:p>
                  </a:txBody>
                  <a:tcPr marL="12041" marR="12041" marT="12041" marB="43349"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E9EBF5"/>
                    </a:solidFill>
                  </a:tcPr>
                </a:tc>
                <a:tc>
                  <a:txBody>
                    <a:bodyPr/>
                    <a:p>
                      <a:pPr indent="0" algn="ctr">
                        <a:buNone/>
                      </a:pPr>
                      <a:endParaRPr lang="en-US" altLang="en-US" sz="1325" b="1">
                        <a:solidFill>
                          <a:srgbClr val="000000"/>
                        </a:solidFill>
                        <a:latin typeface="宋体" panose="02010600030101010101" pitchFamily="2" charset="-122"/>
                      </a:endParaRPr>
                    </a:p>
                  </a:txBody>
                  <a:tcPr marL="12041" marR="12041" marT="12041" marB="43349"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E9EBF5"/>
                    </a:solidFill>
                  </a:tcPr>
                </a:tc>
                <a:tc>
                  <a:txBody>
                    <a:bodyPr/>
                    <a:p>
                      <a:pPr indent="0" algn="ctr">
                        <a:buNone/>
                      </a:pPr>
                      <a:endParaRPr lang="en-US" altLang="en-US" sz="1325" b="1">
                        <a:solidFill>
                          <a:srgbClr val="000000"/>
                        </a:solidFill>
                        <a:latin typeface="宋体" panose="02010600030101010101" pitchFamily="2" charset="-122"/>
                      </a:endParaRPr>
                    </a:p>
                  </a:txBody>
                  <a:tcPr marL="12041" marR="12041" marT="12041" marB="43349"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E9EBF5"/>
                    </a:solidFill>
                  </a:tcPr>
                </a:tc>
              </a:tr>
              <a:tr h="278765">
                <a:tc rowSpan="2">
                  <a:txBody>
                    <a:bodyPr/>
                    <a:p>
                      <a:pPr indent="0" algn="ctr">
                        <a:buNone/>
                      </a:pPr>
                      <a:r>
                        <a:rPr lang="zh-CN" sz="1140" b="1">
                          <a:solidFill>
                            <a:schemeClr val="bg1"/>
                          </a:solidFill>
                          <a:latin typeface="Arial" panose="020B0604020202020204" pitchFamily="34" charset="0"/>
                          <a:ea typeface="宋体" panose="02010600030101010101" pitchFamily="2" charset="-122"/>
                        </a:rPr>
                        <a:t>太原</a:t>
                      </a:r>
                      <a:endParaRPr lang="zh-CN" altLang="en-US" sz="1140" b="1">
                        <a:solidFill>
                          <a:schemeClr val="bg1"/>
                        </a:solidFill>
                        <a:latin typeface="Arial" panose="020B0604020202020204" pitchFamily="34" charset="0"/>
                        <a:ea typeface="宋体" panose="02010600030101010101" pitchFamily="2" charset="-122"/>
                      </a:endParaRPr>
                    </a:p>
                  </a:txBody>
                  <a:tcPr marL="12041" marR="12041" marT="12041" marB="43349"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004D8F"/>
                    </a:solidFill>
                  </a:tcPr>
                </a:tc>
                <a:tc>
                  <a:txBody>
                    <a:bodyPr/>
                    <a:p>
                      <a:pPr indent="0" algn="ctr">
                        <a:buNone/>
                      </a:pPr>
                      <a:r>
                        <a:rPr lang="zh-CN" sz="1140" b="0">
                          <a:solidFill>
                            <a:schemeClr val="bg1"/>
                          </a:solidFill>
                          <a:latin typeface="Arial" panose="020B0604020202020204" pitchFamily="34" charset="0"/>
                          <a:ea typeface="Times New Roman" panose="02020603050405020304" charset="-122"/>
                        </a:rPr>
                        <a:t>太祁高速</a:t>
                      </a:r>
                      <a:endParaRPr lang="zh-CN" altLang="en-US" sz="1140" b="0">
                        <a:solidFill>
                          <a:schemeClr val="bg1"/>
                        </a:solidFill>
                        <a:latin typeface="Arial" panose="020B0604020202020204" pitchFamily="34" charset="0"/>
                        <a:ea typeface="Times New Roman" panose="02020603050405020304" charset="-122"/>
                      </a:endParaRPr>
                    </a:p>
                  </a:txBody>
                  <a:tcPr marL="12041" marR="12041" marT="12041" marB="43349"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004D8F"/>
                    </a:solidFill>
                  </a:tcPr>
                </a:tc>
                <a:tc>
                  <a:txBody>
                    <a:bodyPr/>
                    <a:p>
                      <a:pPr indent="0" algn="ctr">
                        <a:buNone/>
                      </a:pPr>
                      <a:r>
                        <a:rPr lang="zh-CN" sz="1140" b="0">
                          <a:solidFill>
                            <a:srgbClr val="000000"/>
                          </a:solidFill>
                          <a:latin typeface="Arial" panose="020B0604020202020204" pitchFamily="34" charset="0"/>
                          <a:ea typeface="Times New Roman" panose="02020603050405020304" charset="-122"/>
                        </a:rPr>
                        <a:t>中兴ZXMP S320</a:t>
                      </a:r>
                      <a:endParaRPr lang="zh-CN" altLang="en-US" sz="1140" b="0">
                        <a:solidFill>
                          <a:srgbClr val="000000"/>
                        </a:solidFill>
                        <a:latin typeface="Arial" panose="020B0604020202020204" pitchFamily="34" charset="0"/>
                        <a:ea typeface="Times New Roman" panose="02020603050405020304" charset="-122"/>
                      </a:endParaRPr>
                    </a:p>
                  </a:txBody>
                  <a:tcPr marL="12041" marR="12041" marT="12041" marB="43349"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CFD5EA"/>
                    </a:solidFill>
                  </a:tcPr>
                </a:tc>
                <a:tc>
                  <a:txBody>
                    <a:bodyPr/>
                    <a:p>
                      <a:pPr indent="0" algn="ctr">
                        <a:buNone/>
                      </a:pPr>
                      <a:r>
                        <a:rPr lang="en-US" sz="1140" b="0">
                          <a:solidFill>
                            <a:srgbClr val="000000"/>
                          </a:solidFill>
                          <a:latin typeface="Times New Roman" panose="02020603050405020304" charset="-122"/>
                        </a:rPr>
                        <a:t>STM-4</a:t>
                      </a:r>
                      <a:endParaRPr lang="en-US" altLang="en-US" sz="1140" b="0">
                        <a:solidFill>
                          <a:srgbClr val="000000"/>
                        </a:solidFill>
                        <a:latin typeface="Times New Roman" panose="02020603050405020304" charset="-122"/>
                      </a:endParaRPr>
                    </a:p>
                  </a:txBody>
                  <a:tcPr marL="12041" marR="12041" marT="12041" marB="43349"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CFD5EA"/>
                    </a:solidFill>
                  </a:tcPr>
                </a:tc>
                <a:tc>
                  <a:txBody>
                    <a:bodyPr/>
                    <a:p>
                      <a:pPr indent="0" algn="ctr">
                        <a:buNone/>
                      </a:pPr>
                      <a:endParaRPr lang="en-US" altLang="en-US" sz="1325" b="1">
                        <a:solidFill>
                          <a:srgbClr val="000000"/>
                        </a:solidFill>
                        <a:latin typeface="Times New Roman" panose="02020603050405020304" charset="-122"/>
                      </a:endParaRPr>
                    </a:p>
                  </a:txBody>
                  <a:tcPr marL="12041" marR="12041" marT="12041" marB="43349"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CFD5EA"/>
                    </a:solidFill>
                  </a:tcPr>
                </a:tc>
                <a:tc>
                  <a:txBody>
                    <a:bodyPr/>
                    <a:p>
                      <a:pPr indent="0" algn="ctr">
                        <a:buNone/>
                      </a:pPr>
                      <a:r>
                        <a:rPr lang="en-US" sz="1325" b="1">
                          <a:solidFill>
                            <a:srgbClr val="000000"/>
                          </a:solidFill>
                          <a:latin typeface="Times New Roman" panose="02020603050405020304" charset="-122"/>
                        </a:rPr>
                        <a:t>6</a:t>
                      </a:r>
                      <a:endParaRPr lang="en-US" altLang="en-US" sz="1325" b="1">
                        <a:solidFill>
                          <a:srgbClr val="000000"/>
                        </a:solidFill>
                        <a:latin typeface="Times New Roman" panose="02020603050405020304" charset="-122"/>
                      </a:endParaRPr>
                    </a:p>
                  </a:txBody>
                  <a:tcPr marL="12041" marR="12041" marT="12041" marB="43349"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CFD5EA"/>
                    </a:solidFill>
                  </a:tcPr>
                </a:tc>
                <a:tc>
                  <a:txBody>
                    <a:bodyPr/>
                    <a:p>
                      <a:pPr indent="0" algn="ctr">
                        <a:buNone/>
                      </a:pPr>
                      <a:endParaRPr lang="en-US" altLang="en-US" sz="1325" b="1">
                        <a:solidFill>
                          <a:srgbClr val="000000"/>
                        </a:solidFill>
                        <a:latin typeface="宋体" panose="02010600030101010101" pitchFamily="2" charset="-122"/>
                      </a:endParaRPr>
                    </a:p>
                  </a:txBody>
                  <a:tcPr marL="12041" marR="12041" marT="12041" marB="43349"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CFD5EA"/>
                    </a:solidFill>
                  </a:tcPr>
                </a:tc>
                <a:tc>
                  <a:txBody>
                    <a:bodyPr/>
                    <a:p>
                      <a:pPr indent="0" algn="ctr">
                        <a:buNone/>
                      </a:pPr>
                      <a:endParaRPr lang="en-US" altLang="en-US" sz="1325" b="1">
                        <a:solidFill>
                          <a:srgbClr val="000000"/>
                        </a:solidFill>
                        <a:latin typeface="宋体" panose="02010600030101010101" pitchFamily="2" charset="-122"/>
                      </a:endParaRPr>
                    </a:p>
                  </a:txBody>
                  <a:tcPr marL="12041" marR="12041" marT="12041" marB="43349"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CFD5EA"/>
                    </a:solidFill>
                  </a:tcPr>
                </a:tc>
              </a:tr>
              <a:tr h="278130">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B w="6350" cap="flat" cmpd="sng">
                      <a:solidFill>
                        <a:srgbClr val="000000"/>
                      </a:solidFill>
                      <a:prstDash val="solid"/>
                      <a:headEnd type="none" w="med" len="med"/>
                      <a:tailEnd type="none" w="med" len="med"/>
                    </a:lnB>
                  </a:tcPr>
                </a:tc>
                <a:tc>
                  <a:txBody>
                    <a:bodyPr/>
                    <a:p>
                      <a:pPr indent="0" algn="ctr">
                        <a:buNone/>
                      </a:pPr>
                      <a:r>
                        <a:rPr lang="zh-CN" sz="1140" b="0">
                          <a:solidFill>
                            <a:schemeClr val="bg1"/>
                          </a:solidFill>
                          <a:latin typeface="Arial" panose="020B0604020202020204" pitchFamily="34" charset="0"/>
                          <a:ea typeface="宋体" panose="02010600030101010101" pitchFamily="2" charset="-122"/>
                        </a:rPr>
                        <a:t>太原环城</a:t>
                      </a:r>
                      <a:endParaRPr lang="zh-CN" altLang="en-US" sz="1140" b="0">
                        <a:solidFill>
                          <a:schemeClr val="bg1"/>
                        </a:solidFill>
                        <a:latin typeface="Arial" panose="020B0604020202020204" pitchFamily="34" charset="0"/>
                        <a:ea typeface="宋体" panose="02010600030101010101" pitchFamily="2" charset="-122"/>
                      </a:endParaRPr>
                    </a:p>
                  </a:txBody>
                  <a:tcPr marL="12041" marR="12041" marT="12041" marB="43349"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004D8F"/>
                    </a:solidFill>
                  </a:tcPr>
                </a:tc>
                <a:tc>
                  <a:txBody>
                    <a:bodyPr/>
                    <a:p>
                      <a:pPr indent="0" algn="ctr">
                        <a:buNone/>
                      </a:pPr>
                      <a:r>
                        <a:rPr lang="zh-CN" sz="1140" b="0">
                          <a:solidFill>
                            <a:srgbClr val="000000"/>
                          </a:solidFill>
                          <a:latin typeface="Arial" panose="020B0604020202020204" pitchFamily="34" charset="0"/>
                          <a:ea typeface="Times New Roman" panose="02020603050405020304" charset="-122"/>
                        </a:rPr>
                        <a:t>中兴ZXMP S320</a:t>
                      </a:r>
                      <a:endParaRPr lang="zh-CN" altLang="en-US" sz="1140" b="0">
                        <a:solidFill>
                          <a:srgbClr val="000000"/>
                        </a:solidFill>
                        <a:latin typeface="Arial" panose="020B0604020202020204" pitchFamily="34" charset="0"/>
                        <a:ea typeface="Times New Roman" panose="02020603050405020304" charset="-122"/>
                      </a:endParaRPr>
                    </a:p>
                  </a:txBody>
                  <a:tcPr marL="12041" marR="12041" marT="12041" marB="43349"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E9EBF5"/>
                    </a:solidFill>
                  </a:tcPr>
                </a:tc>
                <a:tc>
                  <a:txBody>
                    <a:bodyPr/>
                    <a:p>
                      <a:pPr indent="0" algn="ctr">
                        <a:buNone/>
                      </a:pPr>
                      <a:r>
                        <a:rPr lang="en-US" sz="1140" b="0">
                          <a:solidFill>
                            <a:srgbClr val="000000"/>
                          </a:solidFill>
                          <a:latin typeface="Times New Roman" panose="02020603050405020304" charset="-122"/>
                        </a:rPr>
                        <a:t>STM-4</a:t>
                      </a:r>
                      <a:endParaRPr lang="en-US" altLang="en-US" sz="1140" b="0">
                        <a:solidFill>
                          <a:srgbClr val="000000"/>
                        </a:solidFill>
                        <a:latin typeface="Times New Roman" panose="02020603050405020304" charset="-122"/>
                      </a:endParaRPr>
                    </a:p>
                  </a:txBody>
                  <a:tcPr marL="12041" marR="12041" marT="12041" marB="43349"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E9EBF5"/>
                    </a:solidFill>
                  </a:tcPr>
                </a:tc>
                <a:tc>
                  <a:txBody>
                    <a:bodyPr/>
                    <a:p>
                      <a:pPr indent="0" algn="ctr">
                        <a:buNone/>
                      </a:pPr>
                      <a:endParaRPr lang="en-US" altLang="en-US" sz="1325" b="1">
                        <a:solidFill>
                          <a:srgbClr val="000000"/>
                        </a:solidFill>
                        <a:latin typeface="Times New Roman" panose="02020603050405020304" charset="-122"/>
                      </a:endParaRPr>
                    </a:p>
                  </a:txBody>
                  <a:tcPr marL="12041" marR="12041" marT="12041" marB="43349"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E9EBF5"/>
                    </a:solidFill>
                  </a:tcPr>
                </a:tc>
                <a:tc>
                  <a:txBody>
                    <a:bodyPr/>
                    <a:p>
                      <a:pPr indent="0" algn="ctr">
                        <a:buNone/>
                      </a:pPr>
                      <a:r>
                        <a:rPr lang="en-US" sz="1325" b="1">
                          <a:solidFill>
                            <a:srgbClr val="000000"/>
                          </a:solidFill>
                          <a:latin typeface="宋体" panose="02010600030101010101" pitchFamily="2" charset="-122"/>
                        </a:rPr>
                        <a:t>9</a:t>
                      </a:r>
                      <a:endParaRPr lang="en-US" altLang="en-US" sz="1325" b="1">
                        <a:solidFill>
                          <a:srgbClr val="000000"/>
                        </a:solidFill>
                        <a:latin typeface="宋体" panose="02010600030101010101" pitchFamily="2" charset="-122"/>
                      </a:endParaRPr>
                    </a:p>
                  </a:txBody>
                  <a:tcPr marL="12041" marR="12041" marT="12041" marB="43349"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E9EBF5"/>
                    </a:solidFill>
                  </a:tcPr>
                </a:tc>
                <a:tc>
                  <a:txBody>
                    <a:bodyPr/>
                    <a:p>
                      <a:pPr indent="0" algn="ctr">
                        <a:buNone/>
                      </a:pPr>
                      <a:endParaRPr lang="en-US" altLang="en-US" sz="1325" b="1">
                        <a:solidFill>
                          <a:srgbClr val="000000"/>
                        </a:solidFill>
                        <a:latin typeface="宋体" panose="02010600030101010101" pitchFamily="2" charset="-122"/>
                      </a:endParaRPr>
                    </a:p>
                  </a:txBody>
                  <a:tcPr marL="12041" marR="12041" marT="12041" marB="43349"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E9EBF5"/>
                    </a:solidFill>
                  </a:tcPr>
                </a:tc>
                <a:tc>
                  <a:txBody>
                    <a:bodyPr/>
                    <a:p>
                      <a:pPr indent="0" algn="ctr">
                        <a:buNone/>
                      </a:pPr>
                      <a:endParaRPr lang="en-US" altLang="en-US" sz="1325" b="1">
                        <a:solidFill>
                          <a:srgbClr val="000000"/>
                        </a:solidFill>
                        <a:latin typeface="宋体" panose="02010600030101010101" pitchFamily="2" charset="-122"/>
                      </a:endParaRPr>
                    </a:p>
                  </a:txBody>
                  <a:tcPr marL="12041" marR="12041" marT="12041" marB="43349"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E9EBF5"/>
                    </a:solidFill>
                  </a:tcPr>
                </a:tc>
              </a:tr>
              <a:tr h="278765">
                <a:tc>
                  <a:txBody>
                    <a:bodyPr/>
                    <a:p>
                      <a:pPr indent="0" algn="ctr">
                        <a:buNone/>
                      </a:pPr>
                      <a:r>
                        <a:rPr lang="zh-CN" sz="1140" b="1">
                          <a:solidFill>
                            <a:schemeClr val="bg1"/>
                          </a:solidFill>
                          <a:latin typeface="Arial" panose="020B0604020202020204" pitchFamily="34" charset="0"/>
                          <a:ea typeface="宋体" panose="02010600030101010101" pitchFamily="2" charset="-122"/>
                        </a:rPr>
                        <a:t>晋城</a:t>
                      </a:r>
                      <a:endParaRPr lang="zh-CN" altLang="en-US" sz="1140" b="1">
                        <a:solidFill>
                          <a:schemeClr val="bg1"/>
                        </a:solidFill>
                        <a:latin typeface="Arial" panose="020B0604020202020204" pitchFamily="34" charset="0"/>
                        <a:ea typeface="宋体" panose="02010600030101010101" pitchFamily="2" charset="-122"/>
                      </a:endParaRPr>
                    </a:p>
                  </a:txBody>
                  <a:tcPr marL="12041" marR="12041" marT="12041" marB="43349"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004D8F"/>
                    </a:solidFill>
                  </a:tcPr>
                </a:tc>
                <a:tc>
                  <a:txBody>
                    <a:bodyPr/>
                    <a:p>
                      <a:pPr indent="0" algn="ctr">
                        <a:buNone/>
                      </a:pPr>
                      <a:r>
                        <a:rPr lang="zh-CN" sz="1140" b="0">
                          <a:solidFill>
                            <a:schemeClr val="bg1"/>
                          </a:solidFill>
                          <a:latin typeface="Arial" panose="020B0604020202020204" pitchFamily="34" charset="0"/>
                          <a:ea typeface="Times New Roman" panose="02020603050405020304" charset="-122"/>
                        </a:rPr>
                        <a:t>晋阳高速</a:t>
                      </a:r>
                      <a:endParaRPr lang="zh-CN" altLang="en-US" sz="1140" b="0">
                        <a:solidFill>
                          <a:schemeClr val="bg1"/>
                        </a:solidFill>
                        <a:latin typeface="Arial" panose="020B0604020202020204" pitchFamily="34" charset="0"/>
                        <a:ea typeface="Times New Roman" panose="02020603050405020304" charset="-122"/>
                      </a:endParaRPr>
                    </a:p>
                  </a:txBody>
                  <a:tcPr marL="12041" marR="12041" marT="12041" marB="43349"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004D8F"/>
                    </a:solidFill>
                  </a:tcPr>
                </a:tc>
                <a:tc>
                  <a:txBody>
                    <a:bodyPr/>
                    <a:p>
                      <a:pPr indent="0" algn="ctr">
                        <a:buNone/>
                      </a:pPr>
                      <a:r>
                        <a:rPr lang="zh-CN" sz="1140" b="0">
                          <a:solidFill>
                            <a:srgbClr val="000000"/>
                          </a:solidFill>
                          <a:latin typeface="Arial" panose="020B0604020202020204" pitchFamily="34" charset="0"/>
                          <a:ea typeface="Times New Roman" panose="02020603050405020304" charset="-122"/>
                        </a:rPr>
                        <a:t>中兴ZXMP S320</a:t>
                      </a:r>
                      <a:endParaRPr lang="zh-CN" altLang="en-US" sz="1140" b="0">
                        <a:solidFill>
                          <a:srgbClr val="000000"/>
                        </a:solidFill>
                        <a:latin typeface="Arial" panose="020B0604020202020204" pitchFamily="34" charset="0"/>
                        <a:ea typeface="Times New Roman" panose="02020603050405020304" charset="-122"/>
                      </a:endParaRPr>
                    </a:p>
                  </a:txBody>
                  <a:tcPr marL="12041" marR="12041" marT="12041" marB="43349"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CFD5EA"/>
                    </a:solidFill>
                  </a:tcPr>
                </a:tc>
                <a:tc>
                  <a:txBody>
                    <a:bodyPr/>
                    <a:p>
                      <a:pPr indent="0" algn="ctr">
                        <a:buNone/>
                      </a:pPr>
                      <a:r>
                        <a:rPr lang="en-US" sz="1140" b="0">
                          <a:solidFill>
                            <a:srgbClr val="000000"/>
                          </a:solidFill>
                          <a:latin typeface="Times New Roman" panose="02020603050405020304" charset="-122"/>
                        </a:rPr>
                        <a:t>STM-4</a:t>
                      </a:r>
                      <a:endParaRPr lang="en-US" altLang="en-US" sz="1140" b="0">
                        <a:solidFill>
                          <a:srgbClr val="000000"/>
                        </a:solidFill>
                        <a:latin typeface="Times New Roman" panose="02020603050405020304" charset="-122"/>
                      </a:endParaRPr>
                    </a:p>
                  </a:txBody>
                  <a:tcPr marL="12041" marR="12041" marT="12041" marB="43349"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CFD5EA"/>
                    </a:solidFill>
                  </a:tcPr>
                </a:tc>
                <a:tc>
                  <a:txBody>
                    <a:bodyPr/>
                    <a:p>
                      <a:pPr indent="0" algn="ctr">
                        <a:buNone/>
                      </a:pPr>
                      <a:r>
                        <a:rPr lang="en-US" sz="1325" b="1">
                          <a:solidFill>
                            <a:srgbClr val="000000"/>
                          </a:solidFill>
                          <a:latin typeface="Times New Roman" panose="02020603050405020304" charset="-122"/>
                        </a:rPr>
                        <a:t>1</a:t>
                      </a:r>
                      <a:endParaRPr lang="en-US" altLang="en-US" sz="1325" b="1">
                        <a:solidFill>
                          <a:srgbClr val="000000"/>
                        </a:solidFill>
                        <a:latin typeface="Times New Roman" panose="02020603050405020304" charset="-122"/>
                      </a:endParaRPr>
                    </a:p>
                  </a:txBody>
                  <a:tcPr marL="12041" marR="12041" marT="12041" marB="43349"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CFD5EA"/>
                    </a:solidFill>
                  </a:tcPr>
                </a:tc>
                <a:tc>
                  <a:txBody>
                    <a:bodyPr/>
                    <a:p>
                      <a:pPr indent="0" algn="ctr">
                        <a:buNone/>
                      </a:pPr>
                      <a:r>
                        <a:rPr lang="en-US" sz="1325" b="1">
                          <a:solidFill>
                            <a:srgbClr val="000000"/>
                          </a:solidFill>
                          <a:latin typeface="宋体" panose="02010600030101010101" pitchFamily="2" charset="-122"/>
                        </a:rPr>
                        <a:t>4</a:t>
                      </a:r>
                      <a:endParaRPr lang="en-US" altLang="en-US" sz="1325" b="1">
                        <a:solidFill>
                          <a:srgbClr val="000000"/>
                        </a:solidFill>
                        <a:latin typeface="宋体" panose="02010600030101010101" pitchFamily="2" charset="-122"/>
                      </a:endParaRPr>
                    </a:p>
                  </a:txBody>
                  <a:tcPr marL="12041" marR="12041" marT="12041" marB="43349"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CFD5EA"/>
                    </a:solidFill>
                  </a:tcPr>
                </a:tc>
                <a:tc>
                  <a:txBody>
                    <a:bodyPr/>
                    <a:p>
                      <a:pPr indent="0" algn="ctr">
                        <a:buNone/>
                      </a:pPr>
                      <a:endParaRPr lang="en-US" altLang="en-US" sz="1325" b="1">
                        <a:solidFill>
                          <a:srgbClr val="000000"/>
                        </a:solidFill>
                        <a:latin typeface="宋体" panose="02010600030101010101" pitchFamily="2" charset="-122"/>
                      </a:endParaRPr>
                    </a:p>
                  </a:txBody>
                  <a:tcPr marL="12041" marR="12041" marT="12041" marB="43349"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CFD5EA"/>
                    </a:solidFill>
                  </a:tcPr>
                </a:tc>
                <a:tc>
                  <a:txBody>
                    <a:bodyPr/>
                    <a:p>
                      <a:pPr indent="0" algn="ctr">
                        <a:buNone/>
                      </a:pPr>
                      <a:endParaRPr lang="en-US" altLang="en-US" sz="1325" b="1">
                        <a:solidFill>
                          <a:srgbClr val="000000"/>
                        </a:solidFill>
                        <a:latin typeface="宋体" panose="02010600030101010101" pitchFamily="2" charset="-122"/>
                      </a:endParaRPr>
                    </a:p>
                  </a:txBody>
                  <a:tcPr marL="12041" marR="12041" marT="12041" marB="43349"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CFD5EA"/>
                    </a:solidFill>
                  </a:tcPr>
                </a:tc>
              </a:tr>
              <a:tr h="278130">
                <a:tc rowSpan="2">
                  <a:txBody>
                    <a:bodyPr/>
                    <a:p>
                      <a:pPr indent="0" algn="ctr">
                        <a:buNone/>
                      </a:pPr>
                      <a:r>
                        <a:rPr lang="zh-CN" sz="1140" b="1">
                          <a:solidFill>
                            <a:schemeClr val="bg1"/>
                          </a:solidFill>
                          <a:latin typeface="Arial" panose="020B0604020202020204" pitchFamily="34" charset="0"/>
                          <a:ea typeface="宋体" panose="02010600030101010101" pitchFamily="2" charset="-122"/>
                        </a:rPr>
                        <a:t>运城北</a:t>
                      </a:r>
                      <a:endParaRPr lang="zh-CN" altLang="en-US" sz="1140" b="1">
                        <a:solidFill>
                          <a:schemeClr val="bg1"/>
                        </a:solidFill>
                        <a:latin typeface="Arial" panose="020B0604020202020204" pitchFamily="34" charset="0"/>
                        <a:ea typeface="宋体" panose="02010600030101010101" pitchFamily="2" charset="-122"/>
                      </a:endParaRPr>
                    </a:p>
                  </a:txBody>
                  <a:tcPr marL="12041" marR="12041" marT="12041" marB="43349"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004D8F"/>
                    </a:solidFill>
                  </a:tcPr>
                </a:tc>
                <a:tc>
                  <a:txBody>
                    <a:bodyPr/>
                    <a:p>
                      <a:pPr indent="0" algn="ctr">
                        <a:buNone/>
                      </a:pPr>
                      <a:r>
                        <a:rPr lang="zh-CN" sz="1140" b="0">
                          <a:solidFill>
                            <a:schemeClr val="bg1"/>
                          </a:solidFill>
                          <a:latin typeface="Arial" panose="020B0604020202020204" pitchFamily="34" charset="0"/>
                          <a:ea typeface="Times New Roman" panose="02020603050405020304" charset="-122"/>
                        </a:rPr>
                        <a:t>侯禹高速</a:t>
                      </a:r>
                      <a:endParaRPr lang="zh-CN" altLang="en-US" sz="1140" b="0">
                        <a:solidFill>
                          <a:schemeClr val="bg1"/>
                        </a:solidFill>
                        <a:latin typeface="Arial" panose="020B0604020202020204" pitchFamily="34" charset="0"/>
                        <a:ea typeface="Times New Roman" panose="02020603050405020304" charset="-122"/>
                      </a:endParaRPr>
                    </a:p>
                  </a:txBody>
                  <a:tcPr marL="12041" marR="12041" marT="12041" marB="43349"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004D8F"/>
                    </a:solidFill>
                  </a:tcPr>
                </a:tc>
                <a:tc>
                  <a:txBody>
                    <a:bodyPr/>
                    <a:p>
                      <a:pPr indent="0" algn="ctr">
                        <a:buNone/>
                      </a:pPr>
                      <a:r>
                        <a:rPr lang="zh-CN" sz="1140" b="0">
                          <a:solidFill>
                            <a:srgbClr val="000000"/>
                          </a:solidFill>
                          <a:latin typeface="Arial" panose="020B0604020202020204" pitchFamily="34" charset="0"/>
                          <a:ea typeface="Times New Roman" panose="02020603050405020304" charset="-122"/>
                        </a:rPr>
                        <a:t>中兴ZXMP S320</a:t>
                      </a:r>
                      <a:endParaRPr lang="zh-CN" altLang="en-US" sz="1140" b="0">
                        <a:solidFill>
                          <a:srgbClr val="000000"/>
                        </a:solidFill>
                        <a:latin typeface="Arial" panose="020B0604020202020204" pitchFamily="34" charset="0"/>
                        <a:ea typeface="Times New Roman" panose="02020603050405020304" charset="-122"/>
                      </a:endParaRPr>
                    </a:p>
                  </a:txBody>
                  <a:tcPr marL="12041" marR="12041" marT="12041" marB="43349"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E9EBF5"/>
                    </a:solidFill>
                  </a:tcPr>
                </a:tc>
                <a:tc>
                  <a:txBody>
                    <a:bodyPr/>
                    <a:p>
                      <a:pPr indent="0" algn="ctr">
                        <a:buNone/>
                      </a:pPr>
                      <a:r>
                        <a:rPr lang="en-US" sz="1140" b="0">
                          <a:solidFill>
                            <a:srgbClr val="000000"/>
                          </a:solidFill>
                          <a:latin typeface="Times New Roman" panose="02020603050405020304" charset="-122"/>
                        </a:rPr>
                        <a:t>STM-4</a:t>
                      </a:r>
                      <a:endParaRPr lang="en-US" altLang="en-US" sz="1140" b="0">
                        <a:solidFill>
                          <a:srgbClr val="000000"/>
                        </a:solidFill>
                        <a:latin typeface="Times New Roman" panose="02020603050405020304" charset="-122"/>
                      </a:endParaRPr>
                    </a:p>
                  </a:txBody>
                  <a:tcPr marL="12041" marR="12041" marT="12041" marB="43349"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E9EBF5"/>
                    </a:solidFill>
                  </a:tcPr>
                </a:tc>
                <a:tc>
                  <a:txBody>
                    <a:bodyPr/>
                    <a:p>
                      <a:pPr indent="0" algn="ctr">
                        <a:buNone/>
                      </a:pPr>
                      <a:endParaRPr lang="en-US" altLang="en-US" sz="1325" b="1">
                        <a:solidFill>
                          <a:srgbClr val="000000"/>
                        </a:solidFill>
                        <a:latin typeface="Times New Roman" panose="02020603050405020304" charset="-122"/>
                      </a:endParaRPr>
                    </a:p>
                  </a:txBody>
                  <a:tcPr marL="12041" marR="12041" marT="12041" marB="43349"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E9EBF5"/>
                    </a:solidFill>
                  </a:tcPr>
                </a:tc>
                <a:tc>
                  <a:txBody>
                    <a:bodyPr/>
                    <a:p>
                      <a:pPr indent="0" algn="ctr">
                        <a:buNone/>
                      </a:pPr>
                      <a:r>
                        <a:rPr lang="en-US" sz="1325" b="1">
                          <a:solidFill>
                            <a:srgbClr val="000000"/>
                          </a:solidFill>
                          <a:latin typeface="Times New Roman" panose="02020603050405020304" charset="-122"/>
                        </a:rPr>
                        <a:t>4</a:t>
                      </a:r>
                      <a:endParaRPr lang="en-US" altLang="en-US" sz="1325" b="1">
                        <a:solidFill>
                          <a:srgbClr val="000000"/>
                        </a:solidFill>
                        <a:latin typeface="Times New Roman" panose="02020603050405020304" charset="-122"/>
                      </a:endParaRPr>
                    </a:p>
                  </a:txBody>
                  <a:tcPr marL="12041" marR="12041" marT="12041" marB="43349"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E9EBF5"/>
                    </a:solidFill>
                  </a:tcPr>
                </a:tc>
                <a:tc>
                  <a:txBody>
                    <a:bodyPr/>
                    <a:p>
                      <a:pPr indent="0" algn="ctr">
                        <a:buNone/>
                      </a:pPr>
                      <a:endParaRPr lang="en-US" altLang="en-US" sz="1325" b="1">
                        <a:solidFill>
                          <a:srgbClr val="000000"/>
                        </a:solidFill>
                        <a:latin typeface="宋体" panose="02010600030101010101" pitchFamily="2" charset="-122"/>
                      </a:endParaRPr>
                    </a:p>
                  </a:txBody>
                  <a:tcPr marL="12041" marR="12041" marT="12041" marB="43349"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E9EBF5"/>
                    </a:solidFill>
                  </a:tcPr>
                </a:tc>
                <a:tc>
                  <a:txBody>
                    <a:bodyPr/>
                    <a:p>
                      <a:pPr indent="0" algn="ctr">
                        <a:buNone/>
                      </a:pPr>
                      <a:endParaRPr lang="en-US" altLang="en-US" sz="1325" b="1">
                        <a:solidFill>
                          <a:srgbClr val="000000"/>
                        </a:solidFill>
                        <a:latin typeface="宋体" panose="02010600030101010101" pitchFamily="2" charset="-122"/>
                      </a:endParaRPr>
                    </a:p>
                  </a:txBody>
                  <a:tcPr marL="12041" marR="12041" marT="12041" marB="43349"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E9EBF5"/>
                    </a:solidFill>
                  </a:tcPr>
                </a:tc>
              </a:tr>
              <a:tr h="447040">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B w="6350" cap="flat" cmpd="sng">
                      <a:solidFill>
                        <a:srgbClr val="000000"/>
                      </a:solidFill>
                      <a:prstDash val="solid"/>
                      <a:headEnd type="none" w="med" len="med"/>
                      <a:tailEnd type="none" w="med" len="med"/>
                    </a:lnB>
                  </a:tcPr>
                </a:tc>
                <a:tc>
                  <a:txBody>
                    <a:bodyPr/>
                    <a:p>
                      <a:pPr indent="0" algn="ctr">
                        <a:buNone/>
                      </a:pPr>
                      <a:r>
                        <a:rPr lang="zh-CN" sz="1140" b="0">
                          <a:solidFill>
                            <a:schemeClr val="bg1"/>
                          </a:solidFill>
                          <a:latin typeface="Arial" panose="020B0604020202020204" pitchFamily="34" charset="0"/>
                          <a:ea typeface="Times New Roman" panose="02020603050405020304" charset="-122"/>
                        </a:rPr>
                        <a:t>侯运高速</a:t>
                      </a:r>
                      <a:endParaRPr lang="zh-CN" altLang="en-US" sz="1140" b="0">
                        <a:solidFill>
                          <a:schemeClr val="bg1"/>
                        </a:solidFill>
                        <a:latin typeface="Arial" panose="020B0604020202020204" pitchFamily="34" charset="0"/>
                        <a:ea typeface="Times New Roman" panose="02020603050405020304" charset="-122"/>
                      </a:endParaRPr>
                    </a:p>
                  </a:txBody>
                  <a:tcPr marL="12041" marR="12041" marT="12041" marB="43349"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004D8F"/>
                    </a:solidFill>
                  </a:tcPr>
                </a:tc>
                <a:tc>
                  <a:txBody>
                    <a:bodyPr/>
                    <a:p>
                      <a:pPr indent="0" algn="ctr">
                        <a:buNone/>
                      </a:pPr>
                      <a:r>
                        <a:rPr lang="zh-CN" sz="1140" b="0">
                          <a:solidFill>
                            <a:srgbClr val="000000"/>
                          </a:solidFill>
                          <a:latin typeface="Arial" panose="020B0604020202020204" pitchFamily="34" charset="0"/>
                          <a:ea typeface="宋体" panose="02010600030101010101" pitchFamily="2" charset="-122"/>
                        </a:rPr>
                        <a:t>中兴</a:t>
                      </a:r>
                      <a:r>
                        <a:rPr lang="en-US" sz="1140" b="0">
                          <a:solidFill>
                            <a:srgbClr val="000000"/>
                          </a:solidFill>
                          <a:latin typeface="Times New Roman" panose="02020603050405020304" charset="-122"/>
                        </a:rPr>
                        <a:t>ZXMP S360</a:t>
                      </a:r>
                      <a:r>
                        <a:rPr lang="en-US" sz="1140" b="0">
                          <a:solidFill>
                            <a:srgbClr val="000000"/>
                          </a:solidFill>
                          <a:latin typeface="宋体" panose="02010600030101010101" pitchFamily="2" charset="-122"/>
                        </a:rPr>
                        <a:t>、中兴ZXMP S320</a:t>
                      </a:r>
                      <a:endParaRPr lang="en-US" altLang="en-US" sz="1140" b="0">
                        <a:solidFill>
                          <a:srgbClr val="000000"/>
                        </a:solidFill>
                        <a:latin typeface="宋体" panose="02010600030101010101" pitchFamily="2" charset="-122"/>
                      </a:endParaRPr>
                    </a:p>
                  </a:txBody>
                  <a:tcPr marL="12041" marR="12041" marT="12041" marB="43349"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CFD5EA"/>
                    </a:solidFill>
                  </a:tcPr>
                </a:tc>
                <a:tc>
                  <a:txBody>
                    <a:bodyPr/>
                    <a:p>
                      <a:pPr indent="0" algn="ctr">
                        <a:buNone/>
                      </a:pPr>
                      <a:r>
                        <a:rPr lang="en-US" sz="1140" b="0">
                          <a:solidFill>
                            <a:srgbClr val="000000"/>
                          </a:solidFill>
                          <a:latin typeface="Times New Roman" panose="02020603050405020304" charset="-122"/>
                        </a:rPr>
                        <a:t>STM-4</a:t>
                      </a:r>
                      <a:endParaRPr lang="en-US" altLang="en-US" sz="1140" b="0">
                        <a:solidFill>
                          <a:srgbClr val="000000"/>
                        </a:solidFill>
                        <a:latin typeface="Times New Roman" panose="02020603050405020304" charset="-122"/>
                      </a:endParaRPr>
                    </a:p>
                  </a:txBody>
                  <a:tcPr marL="12041" marR="12041" marT="12041" marB="43349"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CFD5EA"/>
                    </a:solidFill>
                  </a:tcPr>
                </a:tc>
                <a:tc>
                  <a:txBody>
                    <a:bodyPr/>
                    <a:p>
                      <a:pPr indent="0" algn="ctr">
                        <a:buNone/>
                      </a:pPr>
                      <a:r>
                        <a:rPr lang="en-US" sz="1325" b="1">
                          <a:solidFill>
                            <a:srgbClr val="000000"/>
                          </a:solidFill>
                          <a:latin typeface="Times New Roman" panose="02020603050405020304" charset="-122"/>
                        </a:rPr>
                        <a:t>1</a:t>
                      </a:r>
                      <a:endParaRPr lang="en-US" altLang="en-US" sz="1325" b="1">
                        <a:solidFill>
                          <a:srgbClr val="000000"/>
                        </a:solidFill>
                        <a:latin typeface="Times New Roman" panose="02020603050405020304" charset="-122"/>
                      </a:endParaRPr>
                    </a:p>
                  </a:txBody>
                  <a:tcPr marL="12041" marR="12041" marT="12041" marB="43349"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CFD5EA"/>
                    </a:solidFill>
                  </a:tcPr>
                </a:tc>
                <a:tc>
                  <a:txBody>
                    <a:bodyPr/>
                    <a:p>
                      <a:pPr indent="0" algn="ctr">
                        <a:buNone/>
                      </a:pPr>
                      <a:r>
                        <a:rPr lang="en-US" sz="1325" b="1">
                          <a:solidFill>
                            <a:srgbClr val="000000"/>
                          </a:solidFill>
                          <a:latin typeface="Times New Roman" panose="02020603050405020304" charset="-122"/>
                        </a:rPr>
                        <a:t>7</a:t>
                      </a:r>
                      <a:endParaRPr lang="en-US" altLang="en-US" sz="1325" b="1">
                        <a:solidFill>
                          <a:srgbClr val="000000"/>
                        </a:solidFill>
                        <a:latin typeface="Times New Roman" panose="02020603050405020304" charset="-122"/>
                      </a:endParaRPr>
                    </a:p>
                  </a:txBody>
                  <a:tcPr marL="12041" marR="12041" marT="12041" marB="43349"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CFD5EA"/>
                    </a:solidFill>
                  </a:tcPr>
                </a:tc>
                <a:tc>
                  <a:txBody>
                    <a:bodyPr/>
                    <a:p>
                      <a:pPr indent="0" algn="ctr">
                        <a:buNone/>
                      </a:pPr>
                      <a:endParaRPr lang="en-US" altLang="en-US" sz="1325" b="1">
                        <a:solidFill>
                          <a:srgbClr val="000000"/>
                        </a:solidFill>
                        <a:latin typeface="宋体" panose="02010600030101010101" pitchFamily="2" charset="-122"/>
                      </a:endParaRPr>
                    </a:p>
                  </a:txBody>
                  <a:tcPr marL="12041" marR="12041" marT="12041" marB="43349"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CFD5EA"/>
                    </a:solidFill>
                  </a:tcPr>
                </a:tc>
                <a:tc>
                  <a:txBody>
                    <a:bodyPr/>
                    <a:p>
                      <a:pPr indent="0" algn="ctr">
                        <a:buNone/>
                      </a:pPr>
                      <a:endParaRPr lang="en-US" altLang="en-US" sz="1325" b="1">
                        <a:solidFill>
                          <a:srgbClr val="000000"/>
                        </a:solidFill>
                        <a:latin typeface="宋体" panose="02010600030101010101" pitchFamily="2" charset="-122"/>
                      </a:endParaRPr>
                    </a:p>
                  </a:txBody>
                  <a:tcPr marL="12041" marR="12041" marT="12041" marB="43349"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CFD5EA"/>
                    </a:solidFill>
                  </a:tcPr>
                </a:tc>
              </a:tr>
              <a:tr h="447675">
                <a:tc>
                  <a:txBody>
                    <a:bodyPr/>
                    <a:p>
                      <a:pPr indent="0" algn="ctr">
                        <a:buNone/>
                      </a:pPr>
                      <a:r>
                        <a:rPr lang="zh-CN" sz="1140" b="1">
                          <a:solidFill>
                            <a:schemeClr val="bg1"/>
                          </a:solidFill>
                          <a:latin typeface="Arial" panose="020B0604020202020204" pitchFamily="34" charset="0"/>
                          <a:ea typeface="宋体" panose="02010600030101010101" pitchFamily="2" charset="-122"/>
                        </a:rPr>
                        <a:t>运城南</a:t>
                      </a:r>
                      <a:endParaRPr lang="zh-CN" altLang="en-US" sz="1140" b="1">
                        <a:solidFill>
                          <a:schemeClr val="bg1"/>
                        </a:solidFill>
                        <a:latin typeface="Arial" panose="020B0604020202020204" pitchFamily="34" charset="0"/>
                        <a:ea typeface="宋体" panose="02010600030101010101" pitchFamily="2" charset="-122"/>
                      </a:endParaRPr>
                    </a:p>
                  </a:txBody>
                  <a:tcPr marL="12041" marR="12041" marT="12041" marB="43349"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004D8F"/>
                    </a:solidFill>
                  </a:tcPr>
                </a:tc>
                <a:tc>
                  <a:txBody>
                    <a:bodyPr/>
                    <a:p>
                      <a:pPr indent="0" algn="ctr">
                        <a:buNone/>
                      </a:pPr>
                      <a:r>
                        <a:rPr lang="zh-CN" sz="1140" b="0">
                          <a:solidFill>
                            <a:schemeClr val="bg1"/>
                          </a:solidFill>
                          <a:latin typeface="Arial" panose="020B0604020202020204" pitchFamily="34" charset="0"/>
                          <a:ea typeface="Times New Roman" panose="02020603050405020304" charset="-122"/>
                        </a:rPr>
                        <a:t>运风高速</a:t>
                      </a:r>
                      <a:endParaRPr lang="zh-CN" altLang="en-US" sz="1140" b="0">
                        <a:solidFill>
                          <a:schemeClr val="bg1"/>
                        </a:solidFill>
                        <a:latin typeface="Arial" panose="020B0604020202020204" pitchFamily="34" charset="0"/>
                        <a:ea typeface="Times New Roman" panose="02020603050405020304" charset="-122"/>
                      </a:endParaRPr>
                    </a:p>
                  </a:txBody>
                  <a:tcPr marL="12041" marR="12041" marT="12041" marB="43349"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004D8F"/>
                    </a:solidFill>
                  </a:tcPr>
                </a:tc>
                <a:tc>
                  <a:txBody>
                    <a:bodyPr/>
                    <a:p>
                      <a:pPr indent="0" algn="ctr">
                        <a:buNone/>
                      </a:pPr>
                      <a:r>
                        <a:rPr lang="zh-CN" sz="1140" b="0">
                          <a:solidFill>
                            <a:srgbClr val="000000"/>
                          </a:solidFill>
                          <a:latin typeface="Arial" panose="020B0604020202020204" pitchFamily="34" charset="0"/>
                          <a:ea typeface="宋体" panose="02010600030101010101" pitchFamily="2" charset="-122"/>
                        </a:rPr>
                        <a:t>中兴</a:t>
                      </a:r>
                      <a:r>
                        <a:rPr lang="en-US" sz="1140" b="0">
                          <a:solidFill>
                            <a:srgbClr val="000000"/>
                          </a:solidFill>
                          <a:latin typeface="Times New Roman" panose="02020603050405020304" charset="-122"/>
                        </a:rPr>
                        <a:t>ZXMP S360</a:t>
                      </a:r>
                      <a:r>
                        <a:rPr lang="en-US" sz="1140" b="0">
                          <a:solidFill>
                            <a:srgbClr val="000000"/>
                          </a:solidFill>
                          <a:latin typeface="宋体" panose="02010600030101010101" pitchFamily="2" charset="-122"/>
                        </a:rPr>
                        <a:t>、中兴ZXMP S320</a:t>
                      </a:r>
                      <a:endParaRPr lang="en-US" altLang="en-US" sz="1140" b="0">
                        <a:solidFill>
                          <a:srgbClr val="000000"/>
                        </a:solidFill>
                        <a:latin typeface="宋体" panose="02010600030101010101" pitchFamily="2" charset="-122"/>
                      </a:endParaRPr>
                    </a:p>
                  </a:txBody>
                  <a:tcPr marL="12041" marR="12041" marT="12041" marB="43349"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E9EBF5"/>
                    </a:solidFill>
                  </a:tcPr>
                </a:tc>
                <a:tc>
                  <a:txBody>
                    <a:bodyPr/>
                    <a:p>
                      <a:pPr indent="0" algn="ctr">
                        <a:buNone/>
                      </a:pPr>
                      <a:r>
                        <a:rPr lang="en-US" sz="1140" b="0">
                          <a:solidFill>
                            <a:srgbClr val="000000"/>
                          </a:solidFill>
                          <a:latin typeface="Times New Roman" panose="02020603050405020304" charset="-122"/>
                        </a:rPr>
                        <a:t>STM-4</a:t>
                      </a:r>
                      <a:endParaRPr lang="en-US" altLang="en-US" sz="1140" b="0">
                        <a:solidFill>
                          <a:srgbClr val="000000"/>
                        </a:solidFill>
                        <a:latin typeface="Times New Roman" panose="02020603050405020304" charset="-122"/>
                      </a:endParaRPr>
                    </a:p>
                  </a:txBody>
                  <a:tcPr marL="12041" marR="12041" marT="12041" marB="43349"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E9EBF5"/>
                    </a:solidFill>
                  </a:tcPr>
                </a:tc>
                <a:tc>
                  <a:txBody>
                    <a:bodyPr/>
                    <a:p>
                      <a:pPr indent="0" algn="ctr">
                        <a:buNone/>
                      </a:pPr>
                      <a:r>
                        <a:rPr lang="en-US" sz="1325" b="1">
                          <a:solidFill>
                            <a:srgbClr val="000000"/>
                          </a:solidFill>
                          <a:latin typeface="Times New Roman" panose="02020603050405020304" charset="-122"/>
                        </a:rPr>
                        <a:t>1</a:t>
                      </a:r>
                      <a:endParaRPr lang="en-US" altLang="en-US" sz="1325" b="1">
                        <a:solidFill>
                          <a:srgbClr val="000000"/>
                        </a:solidFill>
                        <a:latin typeface="Times New Roman" panose="02020603050405020304" charset="-122"/>
                      </a:endParaRPr>
                    </a:p>
                  </a:txBody>
                  <a:tcPr marL="12041" marR="12041" marT="12041" marB="43349"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E9EBF5"/>
                    </a:solidFill>
                  </a:tcPr>
                </a:tc>
                <a:tc>
                  <a:txBody>
                    <a:bodyPr/>
                    <a:p>
                      <a:pPr indent="0" algn="ctr">
                        <a:buNone/>
                      </a:pPr>
                      <a:r>
                        <a:rPr lang="en-US" sz="1325" b="1">
                          <a:solidFill>
                            <a:srgbClr val="000000"/>
                          </a:solidFill>
                          <a:latin typeface="Times New Roman" panose="02020603050405020304" charset="-122"/>
                        </a:rPr>
                        <a:t>8</a:t>
                      </a:r>
                      <a:endParaRPr lang="en-US" altLang="en-US" sz="1325" b="1">
                        <a:solidFill>
                          <a:srgbClr val="000000"/>
                        </a:solidFill>
                        <a:latin typeface="Times New Roman" panose="02020603050405020304" charset="-122"/>
                      </a:endParaRPr>
                    </a:p>
                  </a:txBody>
                  <a:tcPr marL="12041" marR="12041" marT="12041" marB="43349"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E9EBF5"/>
                    </a:solidFill>
                  </a:tcPr>
                </a:tc>
                <a:tc>
                  <a:txBody>
                    <a:bodyPr/>
                    <a:p>
                      <a:pPr indent="0" algn="ctr">
                        <a:buNone/>
                      </a:pPr>
                      <a:endParaRPr lang="en-US" altLang="en-US" sz="1325" b="1">
                        <a:solidFill>
                          <a:srgbClr val="000000"/>
                        </a:solidFill>
                        <a:latin typeface="宋体" panose="02010600030101010101" pitchFamily="2" charset="-122"/>
                      </a:endParaRPr>
                    </a:p>
                  </a:txBody>
                  <a:tcPr marL="12041" marR="12041" marT="12041" marB="43349"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E9EBF5"/>
                    </a:solidFill>
                  </a:tcPr>
                </a:tc>
                <a:tc>
                  <a:txBody>
                    <a:bodyPr/>
                    <a:p>
                      <a:pPr indent="0" algn="ctr">
                        <a:buNone/>
                      </a:pPr>
                      <a:endParaRPr lang="en-US" altLang="en-US" sz="1325" b="1">
                        <a:solidFill>
                          <a:srgbClr val="000000"/>
                        </a:solidFill>
                        <a:latin typeface="宋体" panose="02010600030101010101" pitchFamily="2" charset="-122"/>
                      </a:endParaRPr>
                    </a:p>
                  </a:txBody>
                  <a:tcPr marL="12041" marR="12041" marT="12041" marB="43349"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E9EBF5"/>
                    </a:solidFill>
                  </a:tcPr>
                </a:tc>
              </a:tr>
              <a:tr h="447040">
                <a:tc rowSpan="3">
                  <a:txBody>
                    <a:bodyPr/>
                    <a:p>
                      <a:pPr indent="0" algn="ctr">
                        <a:buNone/>
                      </a:pPr>
                      <a:r>
                        <a:rPr lang="zh-CN" sz="1140" b="1">
                          <a:solidFill>
                            <a:schemeClr val="bg1"/>
                          </a:solidFill>
                          <a:latin typeface="Arial" panose="020B0604020202020204" pitchFamily="34" charset="0"/>
                          <a:ea typeface="宋体" panose="02010600030101010101" pitchFamily="2" charset="-122"/>
                        </a:rPr>
                        <a:t>交投集团</a:t>
                      </a:r>
                      <a:endParaRPr lang="zh-CN" altLang="en-US" sz="1140" b="1">
                        <a:solidFill>
                          <a:schemeClr val="bg1"/>
                        </a:solidFill>
                        <a:latin typeface="Arial" panose="020B0604020202020204" pitchFamily="34" charset="0"/>
                        <a:ea typeface="宋体" panose="02010600030101010101" pitchFamily="2" charset="-122"/>
                      </a:endParaRPr>
                    </a:p>
                  </a:txBody>
                  <a:tcPr marL="12041" marR="12041" marT="12041" marB="43349"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004D8F"/>
                    </a:solidFill>
                  </a:tcPr>
                </a:tc>
                <a:tc>
                  <a:txBody>
                    <a:bodyPr/>
                    <a:p>
                      <a:pPr indent="0" algn="ctr">
                        <a:buNone/>
                      </a:pPr>
                      <a:r>
                        <a:rPr lang="zh-CN" sz="1140" b="0">
                          <a:solidFill>
                            <a:schemeClr val="bg1"/>
                          </a:solidFill>
                          <a:latin typeface="Arial" panose="020B0604020202020204" pitchFamily="34" charset="0"/>
                          <a:ea typeface="Times New Roman" panose="02020603050405020304" charset="-122"/>
                        </a:rPr>
                        <a:t>太长高速</a:t>
                      </a:r>
                      <a:endParaRPr lang="zh-CN" altLang="en-US" sz="1140" b="0">
                        <a:solidFill>
                          <a:schemeClr val="bg1"/>
                        </a:solidFill>
                        <a:latin typeface="Arial" panose="020B0604020202020204" pitchFamily="34" charset="0"/>
                        <a:ea typeface="Times New Roman" panose="02020603050405020304" charset="-122"/>
                      </a:endParaRPr>
                    </a:p>
                  </a:txBody>
                  <a:tcPr marL="12041" marR="12041" marT="12041" marB="43349"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004D8F"/>
                    </a:solidFill>
                  </a:tcPr>
                </a:tc>
                <a:tc>
                  <a:txBody>
                    <a:bodyPr/>
                    <a:p>
                      <a:pPr indent="0" algn="ctr">
                        <a:buNone/>
                      </a:pPr>
                      <a:r>
                        <a:rPr lang="zh-CN" sz="1140" b="0">
                          <a:solidFill>
                            <a:srgbClr val="000000"/>
                          </a:solidFill>
                          <a:latin typeface="Arial" panose="020B0604020202020204" pitchFamily="34" charset="0"/>
                          <a:ea typeface="宋体" panose="02010600030101010101" pitchFamily="2" charset="-122"/>
                        </a:rPr>
                        <a:t>中兴</a:t>
                      </a:r>
                      <a:r>
                        <a:rPr lang="en-US" sz="1140" b="0">
                          <a:solidFill>
                            <a:srgbClr val="000000"/>
                          </a:solidFill>
                          <a:latin typeface="Times New Roman" panose="02020603050405020304" charset="-122"/>
                        </a:rPr>
                        <a:t>ZXMP S360</a:t>
                      </a:r>
                      <a:r>
                        <a:rPr lang="en-US" sz="1140" b="0">
                          <a:solidFill>
                            <a:srgbClr val="000000"/>
                          </a:solidFill>
                          <a:latin typeface="宋体" panose="02010600030101010101" pitchFamily="2" charset="-122"/>
                        </a:rPr>
                        <a:t>、中兴ZXMP S320</a:t>
                      </a:r>
                      <a:endParaRPr lang="en-US" altLang="en-US" sz="1140" b="0">
                        <a:solidFill>
                          <a:srgbClr val="000000"/>
                        </a:solidFill>
                        <a:latin typeface="宋体" panose="02010600030101010101" pitchFamily="2" charset="-122"/>
                      </a:endParaRPr>
                    </a:p>
                  </a:txBody>
                  <a:tcPr marL="12041" marR="12041" marT="12041" marB="43349"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CFD5EA"/>
                    </a:solidFill>
                  </a:tcPr>
                </a:tc>
                <a:tc>
                  <a:txBody>
                    <a:bodyPr/>
                    <a:p>
                      <a:pPr indent="0" algn="ctr">
                        <a:buNone/>
                      </a:pPr>
                      <a:r>
                        <a:rPr lang="en-US" sz="1140" b="0">
                          <a:solidFill>
                            <a:srgbClr val="000000"/>
                          </a:solidFill>
                          <a:latin typeface="Times New Roman" panose="02020603050405020304" charset="-122"/>
                        </a:rPr>
                        <a:t>STM-4</a:t>
                      </a:r>
                      <a:endParaRPr lang="en-US" altLang="en-US" sz="1140" b="0">
                        <a:solidFill>
                          <a:srgbClr val="000000"/>
                        </a:solidFill>
                        <a:latin typeface="Times New Roman" panose="02020603050405020304" charset="-122"/>
                      </a:endParaRPr>
                    </a:p>
                  </a:txBody>
                  <a:tcPr marL="12041" marR="12041" marT="12041" marB="43349"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CFD5EA"/>
                    </a:solidFill>
                  </a:tcPr>
                </a:tc>
                <a:tc>
                  <a:txBody>
                    <a:bodyPr/>
                    <a:p>
                      <a:pPr indent="0" algn="ctr">
                        <a:buNone/>
                      </a:pPr>
                      <a:r>
                        <a:rPr lang="en-US" sz="1325" b="1">
                          <a:solidFill>
                            <a:srgbClr val="000000"/>
                          </a:solidFill>
                          <a:latin typeface="Times New Roman" panose="02020603050405020304" charset="-122"/>
                        </a:rPr>
                        <a:t>2</a:t>
                      </a:r>
                      <a:endParaRPr lang="en-US" altLang="en-US" sz="1325" b="1">
                        <a:solidFill>
                          <a:srgbClr val="000000"/>
                        </a:solidFill>
                        <a:latin typeface="Times New Roman" panose="02020603050405020304" charset="-122"/>
                      </a:endParaRPr>
                    </a:p>
                  </a:txBody>
                  <a:tcPr marL="12041" marR="12041" marT="12041" marB="43349"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CFD5EA"/>
                    </a:solidFill>
                  </a:tcPr>
                </a:tc>
                <a:tc>
                  <a:txBody>
                    <a:bodyPr/>
                    <a:p>
                      <a:pPr indent="0" algn="ctr">
                        <a:buNone/>
                      </a:pPr>
                      <a:r>
                        <a:rPr lang="en-US" sz="1325" b="1">
                          <a:solidFill>
                            <a:srgbClr val="000000"/>
                          </a:solidFill>
                          <a:latin typeface="宋体" panose="02010600030101010101" pitchFamily="2" charset="-122"/>
                        </a:rPr>
                        <a:t>9</a:t>
                      </a:r>
                      <a:endParaRPr lang="en-US" altLang="en-US" sz="1325" b="1">
                        <a:solidFill>
                          <a:srgbClr val="000000"/>
                        </a:solidFill>
                        <a:latin typeface="宋体" panose="02010600030101010101" pitchFamily="2" charset="-122"/>
                      </a:endParaRPr>
                    </a:p>
                  </a:txBody>
                  <a:tcPr marL="12041" marR="12041" marT="12041" marB="43349"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CFD5EA"/>
                    </a:solidFill>
                  </a:tcPr>
                </a:tc>
                <a:tc>
                  <a:txBody>
                    <a:bodyPr/>
                    <a:p>
                      <a:pPr indent="0" algn="ctr">
                        <a:buNone/>
                      </a:pPr>
                      <a:endParaRPr lang="en-US" altLang="en-US" sz="1325" b="1">
                        <a:solidFill>
                          <a:srgbClr val="000000"/>
                        </a:solidFill>
                        <a:latin typeface="宋体" panose="02010600030101010101" pitchFamily="2" charset="-122"/>
                      </a:endParaRPr>
                    </a:p>
                  </a:txBody>
                  <a:tcPr marL="12041" marR="12041" marT="12041" marB="43349"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CFD5EA"/>
                    </a:solidFill>
                  </a:tcPr>
                </a:tc>
                <a:tc>
                  <a:txBody>
                    <a:bodyPr/>
                    <a:p>
                      <a:pPr indent="0" algn="ctr">
                        <a:buNone/>
                      </a:pPr>
                      <a:endParaRPr lang="en-US" altLang="en-US" sz="1325" b="1">
                        <a:solidFill>
                          <a:srgbClr val="000000"/>
                        </a:solidFill>
                        <a:latin typeface="宋体" panose="02010600030101010101" pitchFamily="2" charset="-122"/>
                      </a:endParaRPr>
                    </a:p>
                  </a:txBody>
                  <a:tcPr marL="12041" marR="12041" marT="12041" marB="43349"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CFD5EA"/>
                    </a:solidFill>
                  </a:tcPr>
                </a:tc>
              </a:tr>
              <a:tr h="278765">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tcPr>
                </a:tc>
                <a:tc>
                  <a:txBody>
                    <a:bodyPr/>
                    <a:p>
                      <a:pPr indent="0" algn="ctr">
                        <a:buNone/>
                      </a:pPr>
                      <a:r>
                        <a:rPr lang="zh-CN" sz="1140" b="0">
                          <a:solidFill>
                            <a:schemeClr val="bg1"/>
                          </a:solidFill>
                          <a:latin typeface="Arial" panose="020B0604020202020204" pitchFamily="34" charset="0"/>
                          <a:ea typeface="宋体" panose="02010600030101010101" pitchFamily="2" charset="-122"/>
                        </a:rPr>
                        <a:t>长晋</a:t>
                      </a:r>
                      <a:endParaRPr lang="zh-CN" altLang="en-US" sz="1140" b="0">
                        <a:solidFill>
                          <a:schemeClr val="bg1"/>
                        </a:solidFill>
                        <a:latin typeface="Arial" panose="020B0604020202020204" pitchFamily="34" charset="0"/>
                        <a:ea typeface="宋体" panose="02010600030101010101" pitchFamily="2" charset="-122"/>
                      </a:endParaRPr>
                    </a:p>
                  </a:txBody>
                  <a:tcPr marL="12041" marR="12041" marT="12041" marB="43349"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004D8F"/>
                    </a:solidFill>
                  </a:tcPr>
                </a:tc>
                <a:tc>
                  <a:txBody>
                    <a:bodyPr/>
                    <a:p>
                      <a:pPr indent="0" algn="ctr">
                        <a:buNone/>
                      </a:pPr>
                      <a:r>
                        <a:rPr lang="zh-CN" sz="1140" b="0">
                          <a:solidFill>
                            <a:srgbClr val="000000"/>
                          </a:solidFill>
                          <a:latin typeface="Arial" panose="020B0604020202020204" pitchFamily="34" charset="0"/>
                          <a:ea typeface="Times New Roman" panose="02020603050405020304" charset="-122"/>
                        </a:rPr>
                        <a:t>中兴ZXMP S320</a:t>
                      </a:r>
                      <a:endParaRPr lang="zh-CN" altLang="en-US" sz="1140" b="0">
                        <a:solidFill>
                          <a:srgbClr val="000000"/>
                        </a:solidFill>
                        <a:latin typeface="Arial" panose="020B0604020202020204" pitchFamily="34" charset="0"/>
                        <a:ea typeface="Times New Roman" panose="02020603050405020304" charset="-122"/>
                      </a:endParaRPr>
                    </a:p>
                  </a:txBody>
                  <a:tcPr marL="12041" marR="12041" marT="12041" marB="43349"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E9EBF5"/>
                    </a:solidFill>
                  </a:tcPr>
                </a:tc>
                <a:tc>
                  <a:txBody>
                    <a:bodyPr/>
                    <a:p>
                      <a:pPr indent="0" algn="ctr">
                        <a:buNone/>
                      </a:pPr>
                      <a:r>
                        <a:rPr lang="en-US" sz="1140" b="0">
                          <a:solidFill>
                            <a:srgbClr val="000000"/>
                          </a:solidFill>
                          <a:latin typeface="Times New Roman" panose="02020603050405020304" charset="-122"/>
                        </a:rPr>
                        <a:t>STM-4</a:t>
                      </a:r>
                      <a:endParaRPr lang="en-US" altLang="en-US" sz="1140" b="0">
                        <a:solidFill>
                          <a:srgbClr val="000000"/>
                        </a:solidFill>
                        <a:latin typeface="Times New Roman" panose="02020603050405020304" charset="-122"/>
                      </a:endParaRPr>
                    </a:p>
                  </a:txBody>
                  <a:tcPr marL="12041" marR="12041" marT="12041" marB="43349"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E9EBF5"/>
                    </a:solidFill>
                  </a:tcPr>
                </a:tc>
                <a:tc>
                  <a:txBody>
                    <a:bodyPr/>
                    <a:p>
                      <a:pPr indent="0" algn="ctr">
                        <a:buNone/>
                      </a:pPr>
                      <a:endParaRPr lang="en-US" altLang="en-US" sz="1325" b="1">
                        <a:solidFill>
                          <a:srgbClr val="000000"/>
                        </a:solidFill>
                        <a:latin typeface="Times New Roman" panose="02020603050405020304" charset="-122"/>
                      </a:endParaRPr>
                    </a:p>
                  </a:txBody>
                  <a:tcPr marL="12041" marR="12041" marT="12041" marB="43349"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E9EBF5"/>
                    </a:solidFill>
                  </a:tcPr>
                </a:tc>
                <a:tc>
                  <a:txBody>
                    <a:bodyPr/>
                    <a:p>
                      <a:pPr indent="0" algn="ctr">
                        <a:buNone/>
                      </a:pPr>
                      <a:r>
                        <a:rPr lang="en-US" sz="1325" b="1">
                          <a:solidFill>
                            <a:srgbClr val="000000"/>
                          </a:solidFill>
                          <a:latin typeface="宋体" panose="02010600030101010101" pitchFamily="2" charset="-122"/>
                        </a:rPr>
                        <a:t>6</a:t>
                      </a:r>
                      <a:endParaRPr lang="en-US" altLang="en-US" sz="1325" b="1">
                        <a:solidFill>
                          <a:srgbClr val="000000"/>
                        </a:solidFill>
                        <a:latin typeface="宋体" panose="02010600030101010101" pitchFamily="2" charset="-122"/>
                      </a:endParaRPr>
                    </a:p>
                  </a:txBody>
                  <a:tcPr marL="12041" marR="12041" marT="12041" marB="43349"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E9EBF5"/>
                    </a:solidFill>
                  </a:tcPr>
                </a:tc>
                <a:tc>
                  <a:txBody>
                    <a:bodyPr/>
                    <a:p>
                      <a:pPr indent="0" algn="ctr">
                        <a:buNone/>
                      </a:pPr>
                      <a:endParaRPr lang="en-US" altLang="en-US" sz="1325" b="1">
                        <a:solidFill>
                          <a:srgbClr val="000000"/>
                        </a:solidFill>
                        <a:latin typeface="宋体" panose="02010600030101010101" pitchFamily="2" charset="-122"/>
                      </a:endParaRPr>
                    </a:p>
                  </a:txBody>
                  <a:tcPr marL="12041" marR="12041" marT="12041" marB="43349"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E9EBF5"/>
                    </a:solidFill>
                  </a:tcPr>
                </a:tc>
                <a:tc>
                  <a:txBody>
                    <a:bodyPr/>
                    <a:p>
                      <a:pPr indent="0" algn="ctr">
                        <a:buNone/>
                      </a:pPr>
                      <a:endParaRPr lang="en-US" altLang="en-US" sz="1325" b="1">
                        <a:solidFill>
                          <a:srgbClr val="000000"/>
                        </a:solidFill>
                        <a:latin typeface="宋体" panose="02010600030101010101" pitchFamily="2" charset="-122"/>
                      </a:endParaRPr>
                    </a:p>
                  </a:txBody>
                  <a:tcPr marL="12041" marR="12041" marT="12041" marB="43349"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E9EBF5"/>
                    </a:solidFill>
                  </a:tcPr>
                </a:tc>
              </a:tr>
              <a:tr h="278130">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B w="6350" cap="flat" cmpd="sng">
                      <a:solidFill>
                        <a:srgbClr val="000000"/>
                      </a:solidFill>
                      <a:prstDash val="solid"/>
                      <a:headEnd type="none" w="med" len="med"/>
                      <a:tailEnd type="none" w="med" len="med"/>
                    </a:lnB>
                  </a:tcPr>
                </a:tc>
                <a:tc>
                  <a:txBody>
                    <a:bodyPr/>
                    <a:p>
                      <a:pPr indent="0" algn="ctr">
                        <a:buNone/>
                      </a:pPr>
                      <a:r>
                        <a:rPr lang="zh-CN" sz="1140" b="0">
                          <a:solidFill>
                            <a:schemeClr val="bg1"/>
                          </a:solidFill>
                          <a:latin typeface="Arial" panose="020B0604020202020204" pitchFamily="34" charset="0"/>
                          <a:ea typeface="宋体" panose="02010600030101010101" pitchFamily="2" charset="-122"/>
                        </a:rPr>
                        <a:t>太原东环</a:t>
                      </a:r>
                      <a:endParaRPr lang="zh-CN" altLang="en-US" sz="1140" b="0">
                        <a:solidFill>
                          <a:schemeClr val="bg1"/>
                        </a:solidFill>
                        <a:latin typeface="Arial" panose="020B0604020202020204" pitchFamily="34" charset="0"/>
                        <a:ea typeface="宋体" panose="02010600030101010101" pitchFamily="2" charset="-122"/>
                      </a:endParaRPr>
                    </a:p>
                  </a:txBody>
                  <a:tcPr marL="12041" marR="12041" marT="12041" marB="43349"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004D8F"/>
                    </a:solidFill>
                  </a:tcPr>
                </a:tc>
                <a:tc>
                  <a:txBody>
                    <a:bodyPr/>
                    <a:p>
                      <a:pPr indent="0" algn="ctr">
                        <a:buNone/>
                      </a:pPr>
                      <a:r>
                        <a:rPr lang="zh-CN" sz="1140" b="0">
                          <a:solidFill>
                            <a:srgbClr val="000000"/>
                          </a:solidFill>
                          <a:latin typeface="Arial" panose="020B0604020202020204" pitchFamily="34" charset="0"/>
                          <a:ea typeface="Times New Roman" panose="02020603050405020304" charset="-122"/>
                        </a:rPr>
                        <a:t>中兴ZXMP S320</a:t>
                      </a:r>
                      <a:endParaRPr lang="zh-CN" altLang="en-US" sz="1140" b="0">
                        <a:solidFill>
                          <a:srgbClr val="000000"/>
                        </a:solidFill>
                        <a:latin typeface="Arial" panose="020B0604020202020204" pitchFamily="34" charset="0"/>
                        <a:ea typeface="Times New Roman" panose="02020603050405020304" charset="-122"/>
                      </a:endParaRPr>
                    </a:p>
                  </a:txBody>
                  <a:tcPr marL="12041" marR="12041" marT="12041" marB="43349"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CFD5EA"/>
                    </a:solidFill>
                  </a:tcPr>
                </a:tc>
                <a:tc>
                  <a:txBody>
                    <a:bodyPr/>
                    <a:p>
                      <a:pPr indent="0" algn="ctr">
                        <a:buNone/>
                      </a:pPr>
                      <a:r>
                        <a:rPr lang="en-US" sz="1140" b="0">
                          <a:solidFill>
                            <a:srgbClr val="000000"/>
                          </a:solidFill>
                          <a:latin typeface="Times New Roman" panose="02020603050405020304" charset="-122"/>
                        </a:rPr>
                        <a:t>STM-4</a:t>
                      </a:r>
                      <a:endParaRPr lang="en-US" altLang="en-US" sz="1140" b="0">
                        <a:solidFill>
                          <a:srgbClr val="000000"/>
                        </a:solidFill>
                        <a:latin typeface="Times New Roman" panose="02020603050405020304" charset="-122"/>
                      </a:endParaRPr>
                    </a:p>
                  </a:txBody>
                  <a:tcPr marL="12041" marR="12041" marT="12041" marB="43349"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CFD5EA"/>
                    </a:solidFill>
                  </a:tcPr>
                </a:tc>
                <a:tc>
                  <a:txBody>
                    <a:bodyPr/>
                    <a:p>
                      <a:pPr indent="0" algn="ctr">
                        <a:buNone/>
                      </a:pPr>
                      <a:endParaRPr lang="en-US" altLang="en-US" sz="1325" b="1">
                        <a:solidFill>
                          <a:srgbClr val="000000"/>
                        </a:solidFill>
                        <a:latin typeface="宋体" panose="02010600030101010101" pitchFamily="2" charset="-122"/>
                      </a:endParaRPr>
                    </a:p>
                  </a:txBody>
                  <a:tcPr marL="12041" marR="12041" marT="12041" marB="43349"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CFD5EA"/>
                    </a:solidFill>
                  </a:tcPr>
                </a:tc>
                <a:tc>
                  <a:txBody>
                    <a:bodyPr/>
                    <a:p>
                      <a:pPr indent="0" algn="ctr">
                        <a:buNone/>
                      </a:pPr>
                      <a:r>
                        <a:rPr lang="en-US" sz="1325" b="1">
                          <a:solidFill>
                            <a:srgbClr val="000000"/>
                          </a:solidFill>
                          <a:latin typeface="宋体" panose="02010600030101010101" pitchFamily="2" charset="-122"/>
                        </a:rPr>
                        <a:t>3</a:t>
                      </a:r>
                      <a:endParaRPr lang="en-US" altLang="en-US" sz="1325" b="1">
                        <a:solidFill>
                          <a:srgbClr val="000000"/>
                        </a:solidFill>
                        <a:latin typeface="宋体" panose="02010600030101010101" pitchFamily="2" charset="-122"/>
                      </a:endParaRPr>
                    </a:p>
                  </a:txBody>
                  <a:tcPr marL="12041" marR="12041" marT="12041" marB="43349"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CFD5EA"/>
                    </a:solidFill>
                  </a:tcPr>
                </a:tc>
                <a:tc>
                  <a:txBody>
                    <a:bodyPr/>
                    <a:p>
                      <a:pPr indent="0" algn="ctr">
                        <a:buNone/>
                      </a:pPr>
                      <a:endParaRPr lang="en-US" altLang="en-US" sz="1325" b="1">
                        <a:solidFill>
                          <a:srgbClr val="000000"/>
                        </a:solidFill>
                        <a:latin typeface="宋体" panose="02010600030101010101" pitchFamily="2" charset="-122"/>
                      </a:endParaRPr>
                    </a:p>
                  </a:txBody>
                  <a:tcPr marL="12041" marR="12041" marT="12041" marB="43349"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CFD5EA"/>
                    </a:solidFill>
                  </a:tcPr>
                </a:tc>
                <a:tc>
                  <a:txBody>
                    <a:bodyPr/>
                    <a:p>
                      <a:pPr indent="0" algn="ctr">
                        <a:buNone/>
                      </a:pPr>
                      <a:endParaRPr lang="en-US" altLang="en-US" sz="1325" b="1">
                        <a:solidFill>
                          <a:srgbClr val="000000"/>
                        </a:solidFill>
                        <a:latin typeface="宋体" panose="02010600030101010101" pitchFamily="2" charset="-122"/>
                      </a:endParaRPr>
                    </a:p>
                  </a:txBody>
                  <a:tcPr marL="12041" marR="12041" marT="12041" marB="43349"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CFD5EA"/>
                    </a:solidFill>
                  </a:tcPr>
                </a:tc>
              </a:tr>
            </a:tbl>
          </a:graphicData>
        </a:graphic>
      </p:graphicFrame>
      <p:sp>
        <p:nvSpPr>
          <p:cNvPr id="20" name="Content Placeholder 2"/>
          <p:cNvSpPr txBox="1"/>
          <p:nvPr/>
        </p:nvSpPr>
        <p:spPr>
          <a:xfrm>
            <a:off x="5297650" y="-95542"/>
            <a:ext cx="5622168" cy="614718"/>
          </a:xfrm>
          <a:prstGeom prst="rect">
            <a:avLst/>
          </a:prstGeom>
        </p:spPr>
        <p:txBody>
          <a:bodyPr vert="horz" lIns="91434" tIns="45717" rIns="91434" bIns="45717" rtlCol="0" anchor="t">
            <a:no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ctr">
              <a:lnSpc>
                <a:spcPct val="150000"/>
              </a:lnSpc>
              <a:spcBef>
                <a:spcPts val="0"/>
              </a:spcBef>
              <a:spcAft>
                <a:spcPts val="0"/>
              </a:spcAft>
            </a:pPr>
            <a:r>
              <a:rPr lang="zh-CN" altLang="en-US" sz="1895" b="1" dirty="0">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Arial" panose="020B0604020202020204" pitchFamily="34" charset="0"/>
              </a:rPr>
              <a:t>通信系统接入网新增设备分配表</a:t>
            </a:r>
            <a:endParaRPr lang="zh-CN" altLang="en-US" sz="1895" b="1" dirty="0">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Arial" panose="020B0604020202020204" pitchFamily="34" charset="0"/>
            </a:endParaRPr>
          </a:p>
        </p:txBody>
      </p:sp>
      <p:sp>
        <p:nvSpPr>
          <p:cNvPr id="22" name="矩形 21"/>
          <p:cNvSpPr/>
          <p:nvPr/>
        </p:nvSpPr>
        <p:spPr>
          <a:xfrm>
            <a:off x="317895" y="2016534"/>
            <a:ext cx="3661815" cy="4280747"/>
          </a:xfrm>
          <a:prstGeom prst="rect">
            <a:avLst/>
          </a:prstGeom>
          <a:solidFill>
            <a:schemeClr val="accent1">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705" dirty="0"/>
          </a:p>
        </p:txBody>
      </p:sp>
      <p:sp>
        <p:nvSpPr>
          <p:cNvPr id="23" name="文本框 22"/>
          <p:cNvSpPr txBox="1"/>
          <p:nvPr/>
        </p:nvSpPr>
        <p:spPr>
          <a:xfrm>
            <a:off x="506344" y="2242914"/>
            <a:ext cx="3360175" cy="3640455"/>
          </a:xfrm>
          <a:prstGeom prst="rect">
            <a:avLst/>
          </a:prstGeom>
          <a:noFill/>
        </p:spPr>
        <p:txBody>
          <a:bodyPr wrap="square" rtlCol="0" anchor="t">
            <a:spAutoFit/>
          </a:bodyPr>
          <a:p>
            <a:pPr algn="ctr">
              <a:lnSpc>
                <a:spcPct val="150000"/>
              </a:lnSpc>
            </a:pPr>
            <a:r>
              <a:rPr lang="zh-CN" altLang="en-US" sz="1705" b="1" dirty="0" smtClean="0">
                <a:solidFill>
                  <a:srgbClr val="FFFF00"/>
                </a:solidFill>
                <a:latin typeface="微软雅黑" panose="020B0503020204020204" pitchFamily="34" charset="-122"/>
                <a:ea typeface="微软雅黑" panose="020B0503020204020204" pitchFamily="34" charset="-122"/>
                <a:cs typeface="微软雅黑" panose="020B0503020204020204" pitchFamily="34" charset="-122"/>
                <a:sym typeface="+mn-ea"/>
              </a:rPr>
              <a:t>接入网改造内容</a:t>
            </a:r>
            <a:endParaRPr lang="zh-CN" altLang="zh-CN" sz="1705" b="1" dirty="0">
              <a:solidFill>
                <a:srgbClr val="FFFF00"/>
              </a:solidFill>
              <a:latin typeface="微软雅黑" panose="020B0503020204020204" pitchFamily="34" charset="-122"/>
              <a:ea typeface="微软雅黑" panose="020B0503020204020204" pitchFamily="34" charset="-122"/>
              <a:cs typeface="微软雅黑" panose="020B0503020204020204" pitchFamily="34" charset="-122"/>
            </a:endParaRPr>
          </a:p>
          <a:p>
            <a:pPr marL="285750" indent="-285750">
              <a:lnSpc>
                <a:spcPct val="150000"/>
              </a:lnSpc>
              <a:buFont typeface="Arial" panose="020B0604020202020204" pitchFamily="34" charset="0"/>
              <a:buChar char="•"/>
            </a:pPr>
            <a:r>
              <a:rPr lang="zh-CN" altLang="zh-CN" sz="1705"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充分利用现有系统，将部分</a:t>
            </a:r>
            <a:r>
              <a:rPr lang="en-US" altLang="zh-CN" sz="1705"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STM-4</a:t>
            </a:r>
            <a:r>
              <a:rPr lang="zh-CN" altLang="en-US" sz="1705"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接入网通过更换</a:t>
            </a:r>
            <a:endParaRPr lang="zh-CN" altLang="en-US" sz="1705"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0" indent="0">
              <a:lnSpc>
                <a:spcPct val="150000"/>
              </a:lnSpc>
              <a:buFont typeface="Arial" panose="020B0604020202020204" pitchFamily="34" charset="0"/>
              <a:buNone/>
            </a:pPr>
            <a:r>
              <a:rPr lang="en-US" altLang="zh-CN" sz="1705"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    STM-16</a:t>
            </a:r>
            <a:r>
              <a:rPr lang="zh-CN" altLang="en-US" sz="1705"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光接口板的方式升级。</a:t>
            </a:r>
            <a:endParaRPr lang="zh-CN" altLang="zh-CN" sz="1705"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285750" indent="-285750">
              <a:lnSpc>
                <a:spcPct val="150000"/>
              </a:lnSpc>
              <a:buFont typeface="Arial" panose="020B0604020202020204" pitchFamily="34" charset="0"/>
              <a:buChar char="•"/>
            </a:pPr>
            <a:r>
              <a:rPr lang="zh-CN" altLang="zh-CN" sz="1705"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对无法升级扩容的系统新增或更换接入网光传输通信设备（详见右表）。</a:t>
            </a:r>
            <a:endParaRPr lang="zh-CN" altLang="en-US" sz="1705"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a:p>
            <a:pPr marL="285750" indent="-285750">
              <a:lnSpc>
                <a:spcPct val="150000"/>
              </a:lnSpc>
              <a:buFont typeface="Arial" panose="020B0604020202020204" pitchFamily="34" charset="0"/>
              <a:buChar char="•"/>
            </a:pPr>
            <a:r>
              <a:rPr lang="zh-CN" altLang="en-US" sz="1705">
                <a:solidFill>
                  <a:srgbClr val="FEFEFE"/>
                </a:solidFill>
                <a:latin typeface="微软雅黑" panose="020B0503020204020204" pitchFamily="34" charset="-122"/>
                <a:ea typeface="微软雅黑" panose="020B0503020204020204" pitchFamily="34" charset="-122"/>
                <a:cs typeface="微软雅黑" panose="020B0503020204020204" pitchFamily="34" charset="-122"/>
              </a:rPr>
              <a:t>根据具体需求扩容以太网接口板、主控板、交叉板等</a:t>
            </a:r>
            <a:r>
              <a:rPr lang="zh-CN" altLang="en-US" sz="1705" b="1">
                <a:solidFill>
                  <a:srgbClr val="FEFEFE"/>
                </a:solidFill>
                <a:latin typeface="微软雅黑" panose="020B0503020204020204" pitchFamily="34" charset="-122"/>
                <a:ea typeface="微软雅黑" panose="020B0503020204020204" pitchFamily="34" charset="-122"/>
                <a:cs typeface="微软雅黑" panose="020B0503020204020204" pitchFamily="34" charset="-122"/>
              </a:rPr>
              <a:t>。</a:t>
            </a:r>
            <a:endParaRPr lang="zh-CN" altLang="en-US" sz="1705" b="1">
              <a:solidFill>
                <a:srgbClr val="FEFEFE"/>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nvGrpSpPr>
          <p:cNvPr id="7" name="组合 11"/>
          <p:cNvGrpSpPr/>
          <p:nvPr/>
        </p:nvGrpSpPr>
        <p:grpSpPr>
          <a:xfrm>
            <a:off x="0" y="202542"/>
            <a:ext cx="5933440" cy="500380"/>
            <a:chOff x="0" y="221625"/>
            <a:chExt cx="6257925" cy="527745"/>
          </a:xfrm>
        </p:grpSpPr>
        <p:sp>
          <p:nvSpPr>
            <p:cNvPr id="9" name="燕尾形 2"/>
            <p:cNvSpPr/>
            <p:nvPr/>
          </p:nvSpPr>
          <p:spPr>
            <a:xfrm>
              <a:off x="335059" y="294640"/>
              <a:ext cx="302371" cy="375920"/>
            </a:xfrm>
            <a:prstGeom prst="chevron">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05">
                <a:solidFill>
                  <a:schemeClr val="tx1"/>
                </a:solidFill>
                <a:latin typeface="逐浪细阁体" panose="03000509000000000000" pitchFamily="65" charset="-122"/>
                <a:ea typeface="微软雅黑 Light" panose="020B0502040204020203" charset="-122"/>
                <a:sym typeface="逐浪细阁体" panose="03000509000000000000" pitchFamily="65" charset="-122"/>
              </a:endParaRPr>
            </a:p>
          </p:txBody>
        </p:sp>
        <p:sp>
          <p:nvSpPr>
            <p:cNvPr id="10" name="燕尾形 3"/>
            <p:cNvSpPr/>
            <p:nvPr/>
          </p:nvSpPr>
          <p:spPr>
            <a:xfrm>
              <a:off x="578181" y="294640"/>
              <a:ext cx="302371" cy="375920"/>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05">
                <a:solidFill>
                  <a:schemeClr val="tx1"/>
                </a:solidFill>
                <a:latin typeface="逐浪细阁体" panose="03000509000000000000" pitchFamily="65" charset="-122"/>
                <a:ea typeface="微软雅黑 Light" panose="020B0502040204020203" charset="-122"/>
                <a:sym typeface="逐浪细阁体" panose="03000509000000000000" pitchFamily="65" charset="-122"/>
              </a:endParaRPr>
            </a:p>
          </p:txBody>
        </p:sp>
        <p:sp>
          <p:nvSpPr>
            <p:cNvPr id="11" name="五边形 4"/>
            <p:cNvSpPr/>
            <p:nvPr/>
          </p:nvSpPr>
          <p:spPr>
            <a:xfrm>
              <a:off x="0" y="294640"/>
              <a:ext cx="416781" cy="375920"/>
            </a:xfrm>
            <a:prstGeom prst="homePlat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05">
                <a:latin typeface="逐浪细阁体" panose="03000509000000000000" pitchFamily="65" charset="-122"/>
                <a:ea typeface="微软雅黑 Light" panose="020B0502040204020203" charset="-122"/>
                <a:sym typeface="逐浪细阁体" panose="03000509000000000000" pitchFamily="65" charset="-122"/>
              </a:endParaRPr>
            </a:p>
          </p:txBody>
        </p:sp>
        <p:sp>
          <p:nvSpPr>
            <p:cNvPr id="21" name="文本框 20"/>
            <p:cNvSpPr txBox="1"/>
            <p:nvPr/>
          </p:nvSpPr>
          <p:spPr>
            <a:xfrm>
              <a:off x="880745" y="221625"/>
              <a:ext cx="5377180" cy="527745"/>
            </a:xfrm>
            <a:prstGeom prst="rect">
              <a:avLst/>
            </a:prstGeom>
            <a:noFill/>
          </p:spPr>
          <p:txBody>
            <a:bodyPr wrap="square" rtlCol="0">
              <a:spAutoFit/>
            </a:bodyPr>
            <a:lstStyle/>
            <a:p>
              <a:r>
                <a:rPr lang="zh-CN" altLang="en-US" sz="2655" dirty="0">
                  <a:solidFill>
                    <a:schemeClr val="tx1">
                      <a:lumMod val="65000"/>
                      <a:lumOff val="3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逐浪细阁体" panose="03000509000000000000" pitchFamily="65" charset="-122"/>
                </a:rPr>
                <a:t>片区中心、收费站系统</a:t>
              </a:r>
              <a:endParaRPr lang="zh-CN" altLang="en-US" sz="2655" dirty="0">
                <a:solidFill>
                  <a:schemeClr val="tx1">
                    <a:lumMod val="65000"/>
                    <a:lumOff val="3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逐浪细阁体" panose="03000509000000000000" pitchFamily="65" charset="-122"/>
              </a:endParaRPr>
            </a:p>
          </p:txBody>
        </p:sp>
      </p:gr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矩形 19"/>
          <p:cNvSpPr/>
          <p:nvPr/>
        </p:nvSpPr>
        <p:spPr>
          <a:xfrm>
            <a:off x="0" y="1869628"/>
            <a:ext cx="11976457" cy="4683534"/>
          </a:xfrm>
          <a:prstGeom prst="rect">
            <a:avLst/>
          </a:prstGeom>
          <a:solidFill>
            <a:schemeClr val="accent1">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endParaRPr lang="zh-CN" altLang="en-US" sz="1705"/>
          </a:p>
        </p:txBody>
      </p:sp>
      <p:sp>
        <p:nvSpPr>
          <p:cNvPr id="12" name="Content Placeholder 2"/>
          <p:cNvSpPr txBox="1"/>
          <p:nvPr/>
        </p:nvSpPr>
        <p:spPr>
          <a:xfrm>
            <a:off x="361938" y="719648"/>
            <a:ext cx="4709948" cy="614468"/>
          </a:xfrm>
          <a:prstGeom prst="rect">
            <a:avLst/>
          </a:prstGeom>
        </p:spPr>
        <p:txBody>
          <a:bodyPr vert="horz" lIns="91434" tIns="45717" rIns="91434" bIns="45717" rtlCol="0" anchor="t">
            <a:no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just">
              <a:lnSpc>
                <a:spcPct val="150000"/>
              </a:lnSpc>
              <a:spcBef>
                <a:spcPts val="0"/>
              </a:spcBef>
              <a:spcAft>
                <a:spcPts val="0"/>
              </a:spcAft>
            </a:pPr>
            <a:r>
              <a:rPr lang="zh-CN" altLang="en-US" sz="2275" b="1" dirty="0">
                <a:solidFill>
                  <a:schemeClr val="tx1">
                    <a:lumMod val="75000"/>
                    <a:lumOff val="2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通信系统升级改造</a:t>
            </a:r>
            <a:endParaRPr lang="zh-CN" altLang="en-US" sz="2275" b="1" dirty="0">
              <a:solidFill>
                <a:schemeClr val="tx1">
                  <a:lumMod val="75000"/>
                  <a:lumOff val="2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endParaRPr>
          </a:p>
        </p:txBody>
      </p:sp>
      <p:sp>
        <p:nvSpPr>
          <p:cNvPr id="2" name="Rectangle 2"/>
          <p:cNvSpPr>
            <a:spLocks noChangeArrowheads="1"/>
          </p:cNvSpPr>
          <p:nvPr/>
        </p:nvSpPr>
        <p:spPr bwMode="auto">
          <a:xfrm>
            <a:off x="0" y="-174437"/>
            <a:ext cx="299720" cy="349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86698" tIns="43349" rIns="86698" bIns="43349" numCol="1" anchor="ctr" anchorCtr="0" compatLnSpc="1">
            <a:spAutoFit/>
          </a:bodyPr>
          <a:lstStyle/>
          <a:p>
            <a:endParaRPr lang="zh-CN" altLang="en-US" sz="1705"/>
          </a:p>
        </p:txBody>
      </p:sp>
      <p:sp>
        <p:nvSpPr>
          <p:cNvPr id="5" name="Rectangle 4"/>
          <p:cNvSpPr>
            <a:spLocks noChangeArrowheads="1"/>
          </p:cNvSpPr>
          <p:nvPr/>
        </p:nvSpPr>
        <p:spPr bwMode="auto">
          <a:xfrm>
            <a:off x="0" y="-174437"/>
            <a:ext cx="299720" cy="349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86698" tIns="43349" rIns="86698" bIns="43349" numCol="1" anchor="ctr" anchorCtr="0" compatLnSpc="1">
            <a:spAutoFit/>
          </a:bodyPr>
          <a:lstStyle/>
          <a:p>
            <a:endParaRPr lang="zh-CN" altLang="en-US" sz="1705"/>
          </a:p>
        </p:txBody>
      </p:sp>
      <p:sp>
        <p:nvSpPr>
          <p:cNvPr id="6" name="Rectangle 2"/>
          <p:cNvSpPr>
            <a:spLocks noChangeArrowheads="1"/>
          </p:cNvSpPr>
          <p:nvPr/>
        </p:nvSpPr>
        <p:spPr bwMode="auto">
          <a:xfrm>
            <a:off x="0" y="-174437"/>
            <a:ext cx="299720" cy="349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86698" tIns="43349" rIns="86698" bIns="43349" numCol="1" anchor="ctr" anchorCtr="0" compatLnSpc="1">
            <a:spAutoFit/>
          </a:bodyPr>
          <a:lstStyle/>
          <a:p>
            <a:endParaRPr lang="zh-CN" altLang="en-US" sz="1705"/>
          </a:p>
        </p:txBody>
      </p:sp>
      <p:sp>
        <p:nvSpPr>
          <p:cNvPr id="8" name="Rectangle 4"/>
          <p:cNvSpPr>
            <a:spLocks noChangeArrowheads="1"/>
          </p:cNvSpPr>
          <p:nvPr/>
        </p:nvSpPr>
        <p:spPr bwMode="auto">
          <a:xfrm>
            <a:off x="0" y="-174437"/>
            <a:ext cx="299720" cy="349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86698" tIns="43349" rIns="86698" bIns="43349" numCol="1" anchor="ctr" anchorCtr="0" compatLnSpc="1">
            <a:spAutoFit/>
          </a:bodyPr>
          <a:lstStyle/>
          <a:p>
            <a:endParaRPr lang="zh-CN" altLang="en-US" sz="1705"/>
          </a:p>
        </p:txBody>
      </p:sp>
      <p:sp>
        <p:nvSpPr>
          <p:cNvPr id="19" name="Content Placeholder 2"/>
          <p:cNvSpPr txBox="1"/>
          <p:nvPr/>
        </p:nvSpPr>
        <p:spPr>
          <a:xfrm>
            <a:off x="922064" y="1254911"/>
            <a:ext cx="4709948" cy="614468"/>
          </a:xfrm>
          <a:prstGeom prst="rect">
            <a:avLst/>
          </a:prstGeom>
        </p:spPr>
        <p:txBody>
          <a:bodyPr vert="horz" lIns="91434" tIns="45717" rIns="91434" bIns="45717" rtlCol="0" anchor="t">
            <a:no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just">
              <a:lnSpc>
                <a:spcPct val="150000"/>
              </a:lnSpc>
              <a:spcBef>
                <a:spcPts val="0"/>
              </a:spcBef>
              <a:spcAft>
                <a:spcPts val="0"/>
              </a:spcAft>
            </a:pPr>
            <a:r>
              <a:rPr lang="zh-CN" altLang="en-US" sz="1895" b="1" dirty="0">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Arial" panose="020B0604020202020204" pitchFamily="34" charset="0"/>
              </a:rPr>
              <a:t>备份传输链路</a:t>
            </a:r>
            <a:endParaRPr lang="zh-CN" altLang="en-US" sz="1895" b="1" dirty="0">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Arial" panose="020B0604020202020204" pitchFamily="34" charset="0"/>
            </a:endParaRPr>
          </a:p>
        </p:txBody>
      </p:sp>
      <p:sp>
        <p:nvSpPr>
          <p:cNvPr id="14" name="矩形 13"/>
          <p:cNvSpPr/>
          <p:nvPr/>
        </p:nvSpPr>
        <p:spPr>
          <a:xfrm>
            <a:off x="394961" y="2203779"/>
            <a:ext cx="4019447" cy="2722880"/>
          </a:xfrm>
          <a:prstGeom prst="rect">
            <a:avLst/>
          </a:prstGeom>
        </p:spPr>
        <p:txBody>
          <a:bodyPr wrap="square">
            <a:spAutoFit/>
          </a:bodyPr>
          <a:lstStyle/>
          <a:p>
            <a:pPr algn="just">
              <a:lnSpc>
                <a:spcPct val="150000"/>
              </a:lnSpc>
            </a:pPr>
            <a:r>
              <a:rPr lang="zh-CN" altLang="zh-CN" sz="1895" dirty="0">
                <a:solidFill>
                  <a:srgbClr val="FFFF00"/>
                </a:solidFill>
                <a:latin typeface="微软雅黑" panose="020B0503020204020204" pitchFamily="34" charset="-122"/>
                <a:ea typeface="微软雅黑" panose="020B0503020204020204" pitchFamily="34" charset="-122"/>
              </a:rPr>
              <a:t>部</a:t>
            </a:r>
            <a:r>
              <a:rPr lang="zh-CN" altLang="zh-CN" sz="1895" dirty="0" smtClean="0">
                <a:solidFill>
                  <a:srgbClr val="FFFF00"/>
                </a:solidFill>
                <a:latin typeface="微软雅黑" panose="020B0503020204020204" pitchFamily="34" charset="-122"/>
                <a:ea typeface="微软雅黑" panose="020B0503020204020204" pitchFamily="34" charset="-122"/>
              </a:rPr>
              <a:t>站</a:t>
            </a:r>
            <a:r>
              <a:rPr lang="zh-CN" altLang="en-US" sz="1895" dirty="0" smtClean="0">
                <a:solidFill>
                  <a:srgbClr val="FFFF00"/>
                </a:solidFill>
                <a:latin typeface="微软雅黑" panose="020B0503020204020204" pitchFamily="34" charset="-122"/>
                <a:ea typeface="微软雅黑" panose="020B0503020204020204" pitchFamily="34" charset="-122"/>
              </a:rPr>
              <a:t>备份链路：</a:t>
            </a:r>
            <a:endParaRPr lang="en-US" altLang="zh-CN" sz="1895" dirty="0" smtClean="0">
              <a:solidFill>
                <a:srgbClr val="FFFF00"/>
              </a:solidFill>
              <a:latin typeface="微软雅黑" panose="020B0503020204020204" pitchFamily="34" charset="-122"/>
              <a:ea typeface="微软雅黑" panose="020B0503020204020204" pitchFamily="34" charset="-122"/>
            </a:endParaRPr>
          </a:p>
          <a:p>
            <a:pPr algn="just">
              <a:lnSpc>
                <a:spcPct val="150000"/>
              </a:lnSpc>
            </a:pPr>
            <a:r>
              <a:rPr lang="en-US" altLang="zh-CN" sz="1895" dirty="0" smtClean="0">
                <a:solidFill>
                  <a:schemeClr val="bg1"/>
                </a:solidFill>
                <a:latin typeface="微软雅黑" panose="020B0503020204020204" pitchFamily="34" charset="-122"/>
                <a:ea typeface="微软雅黑" panose="020B0503020204020204" pitchFamily="34" charset="-122"/>
              </a:rPr>
              <a:t>       ETC</a:t>
            </a:r>
            <a:r>
              <a:rPr lang="zh-CN" altLang="en-US" sz="1895" dirty="0">
                <a:solidFill>
                  <a:schemeClr val="bg1"/>
                </a:solidFill>
                <a:latin typeface="微软雅黑" panose="020B0503020204020204" pitchFamily="34" charset="-122"/>
                <a:ea typeface="微软雅黑" panose="020B0503020204020204" pitchFamily="34" charset="-122"/>
              </a:rPr>
              <a:t>门架系统先传输至就近实体收费站，与实体收费站业务一同实现部站之间业务的</a:t>
            </a:r>
            <a:r>
              <a:rPr lang="en-US" altLang="zh-CN" sz="1895" dirty="0">
                <a:solidFill>
                  <a:schemeClr val="bg1"/>
                </a:solidFill>
                <a:latin typeface="微软雅黑" panose="020B0503020204020204" pitchFamily="34" charset="-122"/>
                <a:ea typeface="微软雅黑" panose="020B0503020204020204" pitchFamily="34" charset="-122"/>
              </a:rPr>
              <a:t>4G</a:t>
            </a:r>
            <a:r>
              <a:rPr lang="zh-CN" altLang="en-US" sz="1895" dirty="0">
                <a:solidFill>
                  <a:schemeClr val="bg1"/>
                </a:solidFill>
                <a:latin typeface="微软雅黑" panose="020B0503020204020204" pitchFamily="34" charset="-122"/>
                <a:ea typeface="微软雅黑" panose="020B0503020204020204" pitchFamily="34" charset="-122"/>
              </a:rPr>
              <a:t>备份传输。</a:t>
            </a:r>
            <a:endParaRPr lang="zh-CN" altLang="en-US" sz="1895" dirty="0">
              <a:solidFill>
                <a:schemeClr val="bg1"/>
              </a:solidFill>
              <a:latin typeface="微软雅黑" panose="020B0503020204020204" pitchFamily="34" charset="-122"/>
              <a:ea typeface="微软雅黑" panose="020B0503020204020204" pitchFamily="34" charset="-122"/>
            </a:endParaRPr>
          </a:p>
          <a:p>
            <a:pPr algn="just">
              <a:lnSpc>
                <a:spcPct val="150000"/>
              </a:lnSpc>
            </a:pPr>
            <a:endParaRPr lang="zh-CN" altLang="zh-CN" sz="1895" dirty="0" smtClean="0">
              <a:solidFill>
                <a:schemeClr val="bg1"/>
              </a:solidFill>
              <a:latin typeface="微软雅黑" panose="020B0503020204020204" pitchFamily="34" charset="-122"/>
              <a:ea typeface="微软雅黑" panose="020B0503020204020204" pitchFamily="34" charset="-122"/>
            </a:endParaRPr>
          </a:p>
          <a:p>
            <a:pPr algn="just">
              <a:lnSpc>
                <a:spcPct val="150000"/>
              </a:lnSpc>
            </a:pPr>
            <a:endParaRPr lang="zh-CN" altLang="zh-CN" sz="1895" dirty="0" smtClean="0">
              <a:solidFill>
                <a:schemeClr val="bg1"/>
              </a:solidFill>
              <a:latin typeface="微软雅黑" panose="020B0503020204020204" pitchFamily="34" charset="-122"/>
              <a:ea typeface="微软雅黑" panose="020B0503020204020204" pitchFamily="34" charset="-122"/>
            </a:endParaRPr>
          </a:p>
        </p:txBody>
      </p:sp>
      <p:pic>
        <p:nvPicPr>
          <p:cNvPr id="7" name="图片 1" descr="1564051473(1)"/>
          <p:cNvPicPr>
            <a:picLocks noChangeAspect="1"/>
          </p:cNvPicPr>
          <p:nvPr/>
        </p:nvPicPr>
        <p:blipFill>
          <a:blip r:embed="rId1"/>
          <a:stretch>
            <a:fillRect/>
          </a:stretch>
        </p:blipFill>
        <p:spPr>
          <a:xfrm>
            <a:off x="4697382" y="1947296"/>
            <a:ext cx="7190571" cy="3096467"/>
          </a:xfrm>
          <a:prstGeom prst="rect">
            <a:avLst/>
          </a:prstGeom>
        </p:spPr>
      </p:pic>
      <p:sp>
        <p:nvSpPr>
          <p:cNvPr id="9" name="文本框 8"/>
          <p:cNvSpPr txBox="1"/>
          <p:nvPr/>
        </p:nvSpPr>
        <p:spPr>
          <a:xfrm>
            <a:off x="604482" y="4916725"/>
            <a:ext cx="10296671" cy="1407160"/>
          </a:xfrm>
          <a:prstGeom prst="rect">
            <a:avLst/>
          </a:prstGeom>
          <a:noFill/>
        </p:spPr>
        <p:txBody>
          <a:bodyPr wrap="square" rtlCol="0" anchor="t">
            <a:spAutoFit/>
          </a:bodyPr>
          <a:p>
            <a:pPr algn="just">
              <a:lnSpc>
                <a:spcPct val="150000"/>
              </a:lnSpc>
            </a:pPr>
            <a:r>
              <a:rPr lang="zh-CN" altLang="en-US" sz="1895" dirty="0" smtClean="0">
                <a:solidFill>
                  <a:srgbClr val="FFFF00"/>
                </a:solidFill>
                <a:latin typeface="微软雅黑" panose="020B0503020204020204" pitchFamily="34" charset="-122"/>
                <a:ea typeface="微软雅黑" panose="020B0503020204020204" pitchFamily="34" charset="-122"/>
                <a:sym typeface="+mn-ea"/>
              </a:rPr>
              <a:t>省</a:t>
            </a:r>
            <a:r>
              <a:rPr lang="zh-CN" altLang="zh-CN" sz="1895" dirty="0">
                <a:solidFill>
                  <a:srgbClr val="FFFF00"/>
                </a:solidFill>
                <a:latin typeface="微软雅黑" panose="020B0503020204020204" pitchFamily="34" charset="-122"/>
                <a:ea typeface="微软雅黑" panose="020B0503020204020204" pitchFamily="34" charset="-122"/>
                <a:sym typeface="+mn-ea"/>
              </a:rPr>
              <a:t>站</a:t>
            </a:r>
            <a:r>
              <a:rPr lang="zh-CN" altLang="en-US" sz="1895" dirty="0">
                <a:solidFill>
                  <a:srgbClr val="FFFF00"/>
                </a:solidFill>
                <a:latin typeface="微软雅黑" panose="020B0503020204020204" pitchFamily="34" charset="-122"/>
                <a:ea typeface="微软雅黑" panose="020B0503020204020204" pitchFamily="34" charset="-122"/>
                <a:sym typeface="+mn-ea"/>
              </a:rPr>
              <a:t>备份链路：</a:t>
            </a:r>
            <a:endParaRPr lang="zh-CN" altLang="en-US" sz="1895" dirty="0">
              <a:solidFill>
                <a:srgbClr val="FFFF00"/>
              </a:solidFill>
              <a:latin typeface="微软雅黑" panose="020B0503020204020204" pitchFamily="34" charset="-122"/>
              <a:ea typeface="微软雅黑" panose="020B0503020204020204" pitchFamily="34" charset="-122"/>
            </a:endParaRPr>
          </a:p>
          <a:p>
            <a:pPr algn="just">
              <a:lnSpc>
                <a:spcPct val="150000"/>
              </a:lnSpc>
            </a:pPr>
            <a:r>
              <a:rPr lang="zh-CN" altLang="en-US" sz="1895" dirty="0" smtClean="0">
                <a:solidFill>
                  <a:schemeClr val="bg1"/>
                </a:solidFill>
                <a:latin typeface="微软雅黑" panose="020B0503020204020204" pitchFamily="34" charset="-122"/>
                <a:ea typeface="微软雅黑" panose="020B0503020204020204" pitchFamily="34" charset="-122"/>
                <a:sym typeface="+mn-ea"/>
              </a:rPr>
              <a:t>       省</a:t>
            </a:r>
            <a:r>
              <a:rPr lang="zh-CN" altLang="en-US" sz="1895" dirty="0">
                <a:solidFill>
                  <a:schemeClr val="bg1"/>
                </a:solidFill>
                <a:latin typeface="微软雅黑" panose="020B0503020204020204" pitchFamily="34" charset="-122"/>
                <a:ea typeface="微软雅黑" panose="020B0503020204020204" pitchFamily="34" charset="-122"/>
                <a:sym typeface="+mn-ea"/>
              </a:rPr>
              <a:t>站之间业务传输，</a:t>
            </a:r>
            <a:r>
              <a:rPr lang="en-US" altLang="zh-CN" sz="1895" dirty="0">
                <a:solidFill>
                  <a:schemeClr val="bg1"/>
                </a:solidFill>
                <a:latin typeface="微软雅黑" panose="020B0503020204020204" pitchFamily="34" charset="-122"/>
                <a:ea typeface="微软雅黑" panose="020B0503020204020204" pitchFamily="34" charset="-122"/>
                <a:sym typeface="+mn-ea"/>
              </a:rPr>
              <a:t>ETC</a:t>
            </a:r>
            <a:r>
              <a:rPr lang="zh-CN" altLang="en-US" sz="1895" dirty="0">
                <a:solidFill>
                  <a:schemeClr val="bg1"/>
                </a:solidFill>
                <a:latin typeface="微软雅黑" panose="020B0503020204020204" pitchFamily="34" charset="-122"/>
                <a:ea typeface="微软雅黑" panose="020B0503020204020204" pitchFamily="34" charset="-122"/>
                <a:sym typeface="+mn-ea"/>
              </a:rPr>
              <a:t>门架系统先传输至就近实体收费站，</a:t>
            </a:r>
            <a:r>
              <a:rPr lang="en-US" altLang="zh-CN" sz="1895" dirty="0">
                <a:solidFill>
                  <a:schemeClr val="bg1"/>
                </a:solidFill>
                <a:latin typeface="微软雅黑" panose="020B0503020204020204" pitchFamily="34" charset="-122"/>
                <a:ea typeface="微软雅黑" panose="020B0503020204020204" pitchFamily="34" charset="-122"/>
                <a:sym typeface="+mn-ea"/>
              </a:rPr>
              <a:t>ETC</a:t>
            </a:r>
            <a:r>
              <a:rPr lang="zh-CN" altLang="en-US" sz="1895" dirty="0">
                <a:solidFill>
                  <a:schemeClr val="bg1"/>
                </a:solidFill>
                <a:latin typeface="微软雅黑" panose="020B0503020204020204" pitchFamily="34" charset="-122"/>
                <a:ea typeface="微软雅黑" panose="020B0503020204020204" pitchFamily="34" charset="-122"/>
                <a:sym typeface="+mn-ea"/>
              </a:rPr>
              <a:t>门架系统与实体收费站业务一起通过对现有收费数据备份链路扩容实现</a:t>
            </a:r>
            <a:r>
              <a:rPr lang="zh-CN" altLang="en-US" sz="1895" dirty="0" smtClean="0">
                <a:solidFill>
                  <a:schemeClr val="bg1"/>
                </a:solidFill>
                <a:latin typeface="微软雅黑" panose="020B0503020204020204" pitchFamily="34" charset="-122"/>
                <a:ea typeface="微软雅黑" panose="020B0503020204020204" pitchFamily="34" charset="-122"/>
                <a:sym typeface="+mn-ea"/>
              </a:rPr>
              <a:t>传输。</a:t>
            </a:r>
            <a:endParaRPr lang="zh-CN" altLang="en-US" sz="1895" dirty="0" smtClean="0">
              <a:solidFill>
                <a:schemeClr val="bg1"/>
              </a:solidFill>
              <a:latin typeface="微软雅黑" panose="020B0503020204020204" pitchFamily="34" charset="-122"/>
              <a:ea typeface="微软雅黑" panose="020B0503020204020204" pitchFamily="34" charset="-122"/>
              <a:sym typeface="+mn-ea"/>
            </a:endParaRPr>
          </a:p>
        </p:txBody>
      </p:sp>
      <p:grpSp>
        <p:nvGrpSpPr>
          <p:cNvPr id="4" name="组合 11"/>
          <p:cNvGrpSpPr/>
          <p:nvPr/>
        </p:nvGrpSpPr>
        <p:grpSpPr>
          <a:xfrm>
            <a:off x="0" y="202542"/>
            <a:ext cx="5933440" cy="500380"/>
            <a:chOff x="0" y="221625"/>
            <a:chExt cx="6257925" cy="527745"/>
          </a:xfrm>
        </p:grpSpPr>
        <p:sp>
          <p:nvSpPr>
            <p:cNvPr id="13" name="燕尾形 2"/>
            <p:cNvSpPr/>
            <p:nvPr/>
          </p:nvSpPr>
          <p:spPr>
            <a:xfrm>
              <a:off x="335059" y="294640"/>
              <a:ext cx="302371" cy="375920"/>
            </a:xfrm>
            <a:prstGeom prst="chevron">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05">
                <a:solidFill>
                  <a:schemeClr val="tx1"/>
                </a:solidFill>
                <a:latin typeface="逐浪细阁体" panose="03000509000000000000" pitchFamily="65" charset="-122"/>
                <a:ea typeface="微软雅黑 Light" panose="020B0502040204020203" charset="-122"/>
                <a:sym typeface="逐浪细阁体" panose="03000509000000000000" pitchFamily="65" charset="-122"/>
              </a:endParaRPr>
            </a:p>
          </p:txBody>
        </p:sp>
        <p:sp>
          <p:nvSpPr>
            <p:cNvPr id="10" name="燕尾形 3"/>
            <p:cNvSpPr/>
            <p:nvPr/>
          </p:nvSpPr>
          <p:spPr>
            <a:xfrm>
              <a:off x="578181" y="294640"/>
              <a:ext cx="302371" cy="375920"/>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05">
                <a:solidFill>
                  <a:schemeClr val="tx1"/>
                </a:solidFill>
                <a:latin typeface="逐浪细阁体" panose="03000509000000000000" pitchFamily="65" charset="-122"/>
                <a:ea typeface="微软雅黑 Light" panose="020B0502040204020203" charset="-122"/>
                <a:sym typeface="逐浪细阁体" panose="03000509000000000000" pitchFamily="65" charset="-122"/>
              </a:endParaRPr>
            </a:p>
          </p:txBody>
        </p:sp>
        <p:sp>
          <p:nvSpPr>
            <p:cNvPr id="11" name="五边形 4"/>
            <p:cNvSpPr/>
            <p:nvPr/>
          </p:nvSpPr>
          <p:spPr>
            <a:xfrm>
              <a:off x="0" y="294640"/>
              <a:ext cx="416781" cy="375920"/>
            </a:xfrm>
            <a:prstGeom prst="homePlat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05">
                <a:latin typeface="逐浪细阁体" panose="03000509000000000000" pitchFamily="65" charset="-122"/>
                <a:ea typeface="微软雅黑 Light" panose="020B0502040204020203" charset="-122"/>
                <a:sym typeface="逐浪细阁体" panose="03000509000000000000" pitchFamily="65" charset="-122"/>
              </a:endParaRPr>
            </a:p>
          </p:txBody>
        </p:sp>
        <p:sp>
          <p:nvSpPr>
            <p:cNvPr id="21" name="文本框 20"/>
            <p:cNvSpPr txBox="1"/>
            <p:nvPr/>
          </p:nvSpPr>
          <p:spPr>
            <a:xfrm>
              <a:off x="880745" y="221625"/>
              <a:ext cx="5377180" cy="527745"/>
            </a:xfrm>
            <a:prstGeom prst="rect">
              <a:avLst/>
            </a:prstGeom>
            <a:noFill/>
          </p:spPr>
          <p:txBody>
            <a:bodyPr wrap="square" rtlCol="0">
              <a:spAutoFit/>
            </a:bodyPr>
            <a:lstStyle/>
            <a:p>
              <a:r>
                <a:rPr lang="zh-CN" altLang="en-US" sz="2655" dirty="0">
                  <a:solidFill>
                    <a:schemeClr val="tx1">
                      <a:lumMod val="65000"/>
                      <a:lumOff val="3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逐浪细阁体" panose="03000509000000000000" pitchFamily="65" charset="-122"/>
                </a:rPr>
                <a:t>片区中心、收费站系统</a:t>
              </a:r>
              <a:endParaRPr lang="zh-CN" altLang="en-US" sz="2655" dirty="0">
                <a:solidFill>
                  <a:schemeClr val="tx1">
                    <a:lumMod val="65000"/>
                    <a:lumOff val="3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逐浪细阁体" panose="03000509000000000000" pitchFamily="65" charset="-122"/>
              </a:endParaRPr>
            </a:p>
          </p:txBody>
        </p:sp>
      </p:gr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5" name="组合 11"/>
          <p:cNvGrpSpPr/>
          <p:nvPr/>
        </p:nvGrpSpPr>
        <p:grpSpPr>
          <a:xfrm>
            <a:off x="0" y="201940"/>
            <a:ext cx="3657583" cy="500380"/>
            <a:chOff x="0" y="220990"/>
            <a:chExt cx="3857607" cy="527745"/>
          </a:xfrm>
        </p:grpSpPr>
        <p:sp>
          <p:nvSpPr>
            <p:cNvPr id="66" name="燕尾形 2"/>
            <p:cNvSpPr/>
            <p:nvPr/>
          </p:nvSpPr>
          <p:spPr>
            <a:xfrm>
              <a:off x="335059" y="294640"/>
              <a:ext cx="302371" cy="375920"/>
            </a:xfrm>
            <a:prstGeom prst="chevron">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05">
                <a:solidFill>
                  <a:schemeClr val="tx1"/>
                </a:solidFill>
                <a:latin typeface="逐浪细阁体" panose="03000509000000000000" pitchFamily="65" charset="-122"/>
                <a:ea typeface="微软雅黑 Light" panose="020B0502040204020203" charset="-122"/>
                <a:sym typeface="逐浪细阁体" panose="03000509000000000000" pitchFamily="65" charset="-122"/>
              </a:endParaRPr>
            </a:p>
          </p:txBody>
        </p:sp>
        <p:sp>
          <p:nvSpPr>
            <p:cNvPr id="67" name="燕尾形 3"/>
            <p:cNvSpPr/>
            <p:nvPr/>
          </p:nvSpPr>
          <p:spPr>
            <a:xfrm>
              <a:off x="578181" y="294640"/>
              <a:ext cx="302371" cy="375920"/>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05">
                <a:solidFill>
                  <a:schemeClr val="tx1"/>
                </a:solidFill>
                <a:latin typeface="逐浪细阁体" panose="03000509000000000000" pitchFamily="65" charset="-122"/>
                <a:ea typeface="微软雅黑 Light" panose="020B0502040204020203" charset="-122"/>
                <a:sym typeface="逐浪细阁体" panose="03000509000000000000" pitchFamily="65" charset="-122"/>
              </a:endParaRPr>
            </a:p>
          </p:txBody>
        </p:sp>
        <p:sp>
          <p:nvSpPr>
            <p:cNvPr id="68" name="五边形 4"/>
            <p:cNvSpPr/>
            <p:nvPr/>
          </p:nvSpPr>
          <p:spPr>
            <a:xfrm>
              <a:off x="0" y="294640"/>
              <a:ext cx="416781" cy="375920"/>
            </a:xfrm>
            <a:prstGeom prst="homePlat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05">
                <a:latin typeface="逐浪细阁体" panose="03000509000000000000" pitchFamily="65" charset="-122"/>
                <a:ea typeface="微软雅黑 Light" panose="020B0502040204020203" charset="-122"/>
                <a:sym typeface="逐浪细阁体" panose="03000509000000000000" pitchFamily="65" charset="-122"/>
              </a:endParaRPr>
            </a:p>
          </p:txBody>
        </p:sp>
        <p:sp>
          <p:nvSpPr>
            <p:cNvPr id="69" name="文本框 68"/>
            <p:cNvSpPr txBox="1"/>
            <p:nvPr/>
          </p:nvSpPr>
          <p:spPr>
            <a:xfrm>
              <a:off x="972489" y="220990"/>
              <a:ext cx="2885118" cy="527745"/>
            </a:xfrm>
            <a:prstGeom prst="rect">
              <a:avLst/>
            </a:prstGeom>
            <a:noFill/>
          </p:spPr>
          <p:txBody>
            <a:bodyPr wrap="square" rtlCol="0">
              <a:spAutoFit/>
            </a:bodyPr>
            <a:lstStyle/>
            <a:p>
              <a:r>
                <a:rPr lang="zh-CN" altLang="en-US" sz="2655" dirty="0" smtClean="0">
                  <a:solidFill>
                    <a:schemeClr val="tx1">
                      <a:lumMod val="65000"/>
                      <a:lumOff val="3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逐浪细阁体" panose="03000509000000000000" pitchFamily="65" charset="-122"/>
                </a:rPr>
                <a:t>总体技术方案</a:t>
              </a:r>
              <a:endParaRPr lang="zh-CN" altLang="en-US" sz="2655" dirty="0">
                <a:solidFill>
                  <a:schemeClr val="tx1">
                    <a:lumMod val="65000"/>
                    <a:lumOff val="3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逐浪细阁体" panose="03000509000000000000" pitchFamily="65" charset="-122"/>
              </a:endParaRPr>
            </a:p>
          </p:txBody>
        </p:sp>
      </p:grpSp>
      <p:sp>
        <p:nvSpPr>
          <p:cNvPr id="115" name="Freeform 109"/>
          <p:cNvSpPr/>
          <p:nvPr/>
        </p:nvSpPr>
        <p:spPr>
          <a:xfrm>
            <a:off x="5360870" y="3463528"/>
            <a:ext cx="1202021" cy="1196599"/>
          </a:xfrm>
          <a:custGeom>
            <a:avLst/>
            <a:gdLst>
              <a:gd name="connsiteX0" fmla="*/ 0 w 661361"/>
              <a:gd name="connsiteY0" fmla="*/ 330681 h 661361"/>
              <a:gd name="connsiteX1" fmla="*/ 96855 w 661361"/>
              <a:gd name="connsiteY1" fmla="*/ 96854 h 661361"/>
              <a:gd name="connsiteX2" fmla="*/ 330682 w 661361"/>
              <a:gd name="connsiteY2" fmla="*/ 0 h 661361"/>
              <a:gd name="connsiteX3" fmla="*/ 564509 w 661361"/>
              <a:gd name="connsiteY3" fmla="*/ 96855 h 661361"/>
              <a:gd name="connsiteX4" fmla="*/ 661363 w 661361"/>
              <a:gd name="connsiteY4" fmla="*/ 330682 h 661361"/>
              <a:gd name="connsiteX5" fmla="*/ 564509 w 661361"/>
              <a:gd name="connsiteY5" fmla="*/ 564509 h 661361"/>
              <a:gd name="connsiteX6" fmla="*/ 330682 w 661361"/>
              <a:gd name="connsiteY6" fmla="*/ 661363 h 661361"/>
              <a:gd name="connsiteX7" fmla="*/ 96855 w 661361"/>
              <a:gd name="connsiteY7" fmla="*/ 564509 h 661361"/>
              <a:gd name="connsiteX8" fmla="*/ 1 w 661361"/>
              <a:gd name="connsiteY8" fmla="*/ 330682 h 661361"/>
              <a:gd name="connsiteX9" fmla="*/ 0 w 661361"/>
              <a:gd name="connsiteY9" fmla="*/ 330681 h 661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1361" h="661361">
                <a:moveTo>
                  <a:pt x="0" y="330681"/>
                </a:moveTo>
                <a:cubicBezTo>
                  <a:pt x="0" y="242979"/>
                  <a:pt x="34840" y="158869"/>
                  <a:pt x="96855" y="96854"/>
                </a:cubicBezTo>
                <a:cubicBezTo>
                  <a:pt x="158870" y="34839"/>
                  <a:pt x="242980" y="0"/>
                  <a:pt x="330682" y="0"/>
                </a:cubicBezTo>
                <a:cubicBezTo>
                  <a:pt x="418384" y="0"/>
                  <a:pt x="502494" y="34840"/>
                  <a:pt x="564509" y="96855"/>
                </a:cubicBezTo>
                <a:cubicBezTo>
                  <a:pt x="626524" y="158870"/>
                  <a:pt x="661363" y="242980"/>
                  <a:pt x="661363" y="330682"/>
                </a:cubicBezTo>
                <a:cubicBezTo>
                  <a:pt x="661363" y="418384"/>
                  <a:pt x="626523" y="502494"/>
                  <a:pt x="564509" y="564509"/>
                </a:cubicBezTo>
                <a:cubicBezTo>
                  <a:pt x="502494" y="626524"/>
                  <a:pt x="418384" y="661363"/>
                  <a:pt x="330682" y="661363"/>
                </a:cubicBezTo>
                <a:cubicBezTo>
                  <a:pt x="242980" y="661363"/>
                  <a:pt x="158870" y="626523"/>
                  <a:pt x="96855" y="564509"/>
                </a:cubicBezTo>
                <a:cubicBezTo>
                  <a:pt x="34840" y="502494"/>
                  <a:pt x="1" y="418384"/>
                  <a:pt x="1" y="330682"/>
                </a:cubicBezTo>
                <a:lnTo>
                  <a:pt x="0" y="330681"/>
                </a:lnTo>
                <a:close/>
              </a:path>
            </a:pathLst>
          </a:custGeom>
          <a:solidFill>
            <a:srgbClr val="595959"/>
          </a:solidFill>
          <a:ln w="25400" cap="flat" cmpd="sng" algn="ctr">
            <a:noFill/>
            <a:prstDash val="solid"/>
          </a:ln>
          <a:effectLst/>
        </p:spPr>
        <p:txBody>
          <a:bodyPr spcFirstLastPara="0" vert="horz" wrap="square" lIns="99114" tIns="99114" rIns="99114" bIns="99114" numCol="1" spcCol="936" anchor="ctr" anchorCtr="0">
            <a:noAutofit/>
          </a:bodyPr>
          <a:lstStyle/>
          <a:p>
            <a:pPr algn="ctr" defTabSz="654685">
              <a:lnSpc>
                <a:spcPct val="90000"/>
              </a:lnSpc>
              <a:spcAft>
                <a:spcPct val="35000"/>
              </a:spcAft>
              <a:defRPr/>
            </a:pPr>
            <a:endParaRPr lang="en-US" sz="3320" kern="0" dirty="0">
              <a:solidFill>
                <a:srgbClr val="FFFFFF"/>
              </a:solidFill>
              <a:latin typeface="印品黑体" panose="00000500000000000000" pitchFamily="2" charset="-122"/>
            </a:endParaRPr>
          </a:p>
        </p:txBody>
      </p:sp>
      <p:grpSp>
        <p:nvGrpSpPr>
          <p:cNvPr id="116" name="组合 115"/>
          <p:cNvGrpSpPr/>
          <p:nvPr/>
        </p:nvGrpSpPr>
        <p:grpSpPr>
          <a:xfrm>
            <a:off x="5028774" y="1448327"/>
            <a:ext cx="1305329" cy="1299447"/>
            <a:chOff x="4578650" y="2291564"/>
            <a:chExt cx="1119262" cy="1114218"/>
          </a:xfrm>
        </p:grpSpPr>
        <p:sp>
          <p:nvSpPr>
            <p:cNvPr id="117" name="Freeform 33"/>
            <p:cNvSpPr/>
            <p:nvPr/>
          </p:nvSpPr>
          <p:spPr>
            <a:xfrm>
              <a:off x="4578650" y="2291564"/>
              <a:ext cx="1119262" cy="1114218"/>
            </a:xfrm>
            <a:custGeom>
              <a:avLst/>
              <a:gdLst>
                <a:gd name="connsiteX0" fmla="*/ 0 w 661361"/>
                <a:gd name="connsiteY0" fmla="*/ 330681 h 661361"/>
                <a:gd name="connsiteX1" fmla="*/ 96855 w 661361"/>
                <a:gd name="connsiteY1" fmla="*/ 96854 h 661361"/>
                <a:gd name="connsiteX2" fmla="*/ 330682 w 661361"/>
                <a:gd name="connsiteY2" fmla="*/ 0 h 661361"/>
                <a:gd name="connsiteX3" fmla="*/ 564509 w 661361"/>
                <a:gd name="connsiteY3" fmla="*/ 96855 h 661361"/>
                <a:gd name="connsiteX4" fmla="*/ 661363 w 661361"/>
                <a:gd name="connsiteY4" fmla="*/ 330682 h 661361"/>
                <a:gd name="connsiteX5" fmla="*/ 564509 w 661361"/>
                <a:gd name="connsiteY5" fmla="*/ 564509 h 661361"/>
                <a:gd name="connsiteX6" fmla="*/ 330682 w 661361"/>
                <a:gd name="connsiteY6" fmla="*/ 661363 h 661361"/>
                <a:gd name="connsiteX7" fmla="*/ 96855 w 661361"/>
                <a:gd name="connsiteY7" fmla="*/ 564509 h 661361"/>
                <a:gd name="connsiteX8" fmla="*/ 1 w 661361"/>
                <a:gd name="connsiteY8" fmla="*/ 330682 h 661361"/>
                <a:gd name="connsiteX9" fmla="*/ 0 w 661361"/>
                <a:gd name="connsiteY9" fmla="*/ 330681 h 661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1361" h="661361">
                  <a:moveTo>
                    <a:pt x="0" y="330681"/>
                  </a:moveTo>
                  <a:cubicBezTo>
                    <a:pt x="0" y="242979"/>
                    <a:pt x="34840" y="158869"/>
                    <a:pt x="96855" y="96854"/>
                  </a:cubicBezTo>
                  <a:cubicBezTo>
                    <a:pt x="158870" y="34839"/>
                    <a:pt x="242980" y="0"/>
                    <a:pt x="330682" y="0"/>
                  </a:cubicBezTo>
                  <a:cubicBezTo>
                    <a:pt x="418384" y="0"/>
                    <a:pt x="502494" y="34840"/>
                    <a:pt x="564509" y="96855"/>
                  </a:cubicBezTo>
                  <a:cubicBezTo>
                    <a:pt x="626524" y="158870"/>
                    <a:pt x="661363" y="242980"/>
                    <a:pt x="661363" y="330682"/>
                  </a:cubicBezTo>
                  <a:cubicBezTo>
                    <a:pt x="661363" y="418384"/>
                    <a:pt x="626523" y="502494"/>
                    <a:pt x="564509" y="564509"/>
                  </a:cubicBezTo>
                  <a:cubicBezTo>
                    <a:pt x="502494" y="626524"/>
                    <a:pt x="418384" y="661363"/>
                    <a:pt x="330682" y="661363"/>
                  </a:cubicBezTo>
                  <a:cubicBezTo>
                    <a:pt x="242980" y="661363"/>
                    <a:pt x="158870" y="626523"/>
                    <a:pt x="96855" y="564509"/>
                  </a:cubicBezTo>
                  <a:cubicBezTo>
                    <a:pt x="34840" y="502494"/>
                    <a:pt x="1" y="418384"/>
                    <a:pt x="1" y="330682"/>
                  </a:cubicBezTo>
                  <a:lnTo>
                    <a:pt x="0" y="330681"/>
                  </a:lnTo>
                  <a:close/>
                </a:path>
              </a:pathLst>
            </a:custGeom>
            <a:solidFill>
              <a:schemeClr val="accent3">
                <a:lumMod val="75000"/>
              </a:schemeClr>
            </a:solidFill>
            <a:ln w="12700" cap="flat" cmpd="sng" algn="ctr">
              <a:solidFill>
                <a:srgbClr val="FFFFFF">
                  <a:hueOff val="0"/>
                  <a:satOff val="0"/>
                  <a:lumOff val="0"/>
                  <a:alphaOff val="0"/>
                </a:srgbClr>
              </a:solidFill>
              <a:prstDash val="solid"/>
            </a:ln>
            <a:effectLst/>
          </p:spPr>
          <p:txBody>
            <a:bodyPr spcFirstLastPara="0" vert="horz" wrap="square" lIns="99114" tIns="99114" rIns="99114" bIns="99114" numCol="1" spcCol="936" anchor="ctr" anchorCtr="0">
              <a:noAutofit/>
            </a:bodyPr>
            <a:lstStyle/>
            <a:p>
              <a:pPr algn="ctr" defTabSz="654685">
                <a:lnSpc>
                  <a:spcPct val="90000"/>
                </a:lnSpc>
                <a:spcAft>
                  <a:spcPct val="35000"/>
                </a:spcAft>
                <a:defRPr/>
              </a:pPr>
              <a:endParaRPr lang="en-US" sz="1895" kern="0" dirty="0">
                <a:solidFill>
                  <a:srgbClr val="FFFFFF"/>
                </a:solidFill>
                <a:latin typeface="印品黑体" panose="00000500000000000000" pitchFamily="2" charset="-122"/>
              </a:endParaRPr>
            </a:p>
          </p:txBody>
        </p:sp>
        <p:sp>
          <p:nvSpPr>
            <p:cNvPr id="118" name="矩形 117"/>
            <p:cNvSpPr/>
            <p:nvPr/>
          </p:nvSpPr>
          <p:spPr>
            <a:xfrm>
              <a:off x="4699080" y="2537946"/>
              <a:ext cx="906022" cy="529239"/>
            </a:xfrm>
            <a:prstGeom prst="rect">
              <a:avLst/>
            </a:prstGeom>
          </p:spPr>
          <p:txBody>
            <a:bodyPr wrap="none">
              <a:spAutoFit/>
            </a:bodyPr>
            <a:lstStyle/>
            <a:p>
              <a:pPr algn="ctr"/>
              <a:r>
                <a:rPr lang="zh-CN" altLang="zh-CN" sz="1705" b="1" dirty="0">
                  <a:solidFill>
                    <a:schemeClr val="bg1"/>
                  </a:solidFill>
                  <a:effectLst>
                    <a:outerShdw blurRad="38100" dist="38100" dir="2700000" algn="tl">
                      <a:srgbClr val="000000">
                        <a:alpha val="43137"/>
                      </a:srgbClr>
                    </a:outerShdw>
                  </a:effectLst>
                  <a:latin typeface="方正姚体" panose="02010601030101010101" pitchFamily="2" charset="-122"/>
                  <a:ea typeface="方正姚体" panose="02010601030101010101" pitchFamily="2" charset="-122"/>
                </a:rPr>
                <a:t>省中心</a:t>
              </a:r>
              <a:endParaRPr lang="en-US" altLang="zh-CN" sz="1705" b="1" dirty="0">
                <a:solidFill>
                  <a:schemeClr val="bg1"/>
                </a:solidFill>
                <a:effectLst>
                  <a:outerShdw blurRad="38100" dist="38100" dir="2700000" algn="tl">
                    <a:srgbClr val="000000">
                      <a:alpha val="43137"/>
                    </a:srgbClr>
                  </a:outerShdw>
                </a:effectLst>
                <a:latin typeface="方正姚体" panose="02010601030101010101" pitchFamily="2" charset="-122"/>
                <a:ea typeface="方正姚体" panose="02010601030101010101" pitchFamily="2" charset="-122"/>
              </a:endParaRPr>
            </a:p>
            <a:p>
              <a:pPr algn="ctr"/>
              <a:r>
                <a:rPr lang="zh-CN" altLang="en-US" sz="1705" b="1" dirty="0">
                  <a:solidFill>
                    <a:schemeClr val="bg1"/>
                  </a:solidFill>
                  <a:effectLst>
                    <a:outerShdw blurRad="38100" dist="38100" dir="2700000" algn="tl">
                      <a:srgbClr val="000000">
                        <a:alpha val="43137"/>
                      </a:srgbClr>
                    </a:outerShdw>
                  </a:effectLst>
                  <a:latin typeface="方正姚体" panose="02010601030101010101" pitchFamily="2" charset="-122"/>
                  <a:ea typeface="方正姚体" panose="02010601030101010101" pitchFamily="2" charset="-122"/>
                </a:rPr>
                <a:t>升级改造</a:t>
              </a:r>
              <a:endParaRPr lang="zh-CN" altLang="en-US" sz="1705" b="1" dirty="0">
                <a:solidFill>
                  <a:schemeClr val="bg1"/>
                </a:solidFill>
                <a:effectLst>
                  <a:outerShdw blurRad="38100" dist="38100" dir="2700000" algn="tl">
                    <a:srgbClr val="000000">
                      <a:alpha val="43137"/>
                    </a:srgbClr>
                  </a:outerShdw>
                </a:effectLst>
              </a:endParaRPr>
            </a:p>
          </p:txBody>
        </p:sp>
      </p:grpSp>
      <p:sp>
        <p:nvSpPr>
          <p:cNvPr id="119" name="矩形 118"/>
          <p:cNvSpPr/>
          <p:nvPr/>
        </p:nvSpPr>
        <p:spPr>
          <a:xfrm>
            <a:off x="5443344" y="3627706"/>
            <a:ext cx="1036686" cy="850265"/>
          </a:xfrm>
          <a:prstGeom prst="rect">
            <a:avLst/>
          </a:prstGeom>
        </p:spPr>
        <p:txBody>
          <a:bodyPr wrap="square">
            <a:spAutoFit/>
          </a:bodyPr>
          <a:lstStyle/>
          <a:p>
            <a:pPr algn="ctr"/>
            <a:r>
              <a:rPr lang="zh-CN" altLang="en-US" sz="2465" b="1" dirty="0">
                <a:solidFill>
                  <a:schemeClr val="bg1"/>
                </a:solidFill>
                <a:effectLst>
                  <a:outerShdw blurRad="38100" dist="38100" dir="2700000" algn="tl">
                    <a:srgbClr val="000000">
                      <a:alpha val="43137"/>
                    </a:srgbClr>
                  </a:outerShdw>
                </a:effectLst>
                <a:latin typeface="方正姚体" panose="02010601030101010101" pitchFamily="2" charset="-122"/>
                <a:ea typeface="方正姚体" panose="02010601030101010101" pitchFamily="2" charset="-122"/>
                <a:sym typeface="Arial" panose="020B0604020202020204" pitchFamily="34" charset="0"/>
              </a:rPr>
              <a:t>建设</a:t>
            </a:r>
            <a:endParaRPr lang="en-US" altLang="zh-CN" sz="2465" b="1" dirty="0">
              <a:solidFill>
                <a:schemeClr val="bg1"/>
              </a:solidFill>
              <a:effectLst>
                <a:outerShdw blurRad="38100" dist="38100" dir="2700000" algn="tl">
                  <a:srgbClr val="000000">
                    <a:alpha val="43137"/>
                  </a:srgbClr>
                </a:outerShdw>
              </a:effectLst>
              <a:latin typeface="方正姚体" panose="02010601030101010101" pitchFamily="2" charset="-122"/>
              <a:ea typeface="方正姚体" panose="02010601030101010101" pitchFamily="2" charset="-122"/>
              <a:sym typeface="Arial" panose="020B0604020202020204" pitchFamily="34" charset="0"/>
            </a:endParaRPr>
          </a:p>
          <a:p>
            <a:pPr algn="ctr"/>
            <a:r>
              <a:rPr lang="zh-CN" altLang="en-US" sz="2465" b="1" dirty="0">
                <a:solidFill>
                  <a:schemeClr val="bg1"/>
                </a:solidFill>
                <a:effectLst>
                  <a:outerShdw blurRad="38100" dist="38100" dir="2700000" algn="tl">
                    <a:srgbClr val="000000">
                      <a:alpha val="43137"/>
                    </a:srgbClr>
                  </a:outerShdw>
                </a:effectLst>
                <a:latin typeface="方正姚体" panose="02010601030101010101" pitchFamily="2" charset="-122"/>
                <a:ea typeface="方正姚体" panose="02010601030101010101" pitchFamily="2" charset="-122"/>
                <a:sym typeface="Arial" panose="020B0604020202020204" pitchFamily="34" charset="0"/>
              </a:rPr>
              <a:t>内容</a:t>
            </a:r>
            <a:endParaRPr lang="zh-CN" altLang="en-US" sz="2465" b="1" dirty="0">
              <a:solidFill>
                <a:schemeClr val="bg1"/>
              </a:solidFill>
              <a:effectLst>
                <a:outerShdw blurRad="38100" dist="38100" dir="2700000" algn="tl">
                  <a:srgbClr val="000000">
                    <a:alpha val="43137"/>
                  </a:srgbClr>
                </a:outerShdw>
              </a:effectLst>
              <a:latin typeface="方正姚体" panose="02010601030101010101" pitchFamily="2" charset="-122"/>
              <a:ea typeface="方正姚体" panose="02010601030101010101" pitchFamily="2" charset="-122"/>
            </a:endParaRPr>
          </a:p>
        </p:txBody>
      </p:sp>
      <p:sp>
        <p:nvSpPr>
          <p:cNvPr id="120" name="Content Placeholder 2"/>
          <p:cNvSpPr txBox="1"/>
          <p:nvPr/>
        </p:nvSpPr>
        <p:spPr>
          <a:xfrm>
            <a:off x="353048" y="702475"/>
            <a:ext cx="9079501" cy="614468"/>
          </a:xfrm>
          <a:prstGeom prst="rect">
            <a:avLst/>
          </a:prstGeom>
        </p:spPr>
        <p:txBody>
          <a:bodyPr vert="horz" lIns="91434" tIns="45717" rIns="91434" bIns="45717" rtlCol="0" anchor="t">
            <a:no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just">
              <a:lnSpc>
                <a:spcPct val="150000"/>
              </a:lnSpc>
              <a:spcBef>
                <a:spcPts val="0"/>
              </a:spcBef>
              <a:spcAft>
                <a:spcPts val="0"/>
              </a:spcAft>
            </a:pPr>
            <a:r>
              <a:rPr lang="en-US" altLang="zh-CN" sz="2275" b="1" dirty="0">
                <a:solidFill>
                  <a:schemeClr val="tx1">
                    <a:lumMod val="75000"/>
                    <a:lumOff val="2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 </a:t>
            </a:r>
            <a:r>
              <a:rPr lang="zh-CN" altLang="en-US" sz="2275" b="1" dirty="0">
                <a:solidFill>
                  <a:schemeClr val="tx1">
                    <a:lumMod val="75000"/>
                    <a:lumOff val="2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建设内容</a:t>
            </a:r>
            <a:r>
              <a:rPr lang="zh-CN" altLang="en-US" sz="2275" b="1" dirty="0">
                <a:solidFill>
                  <a:srgbClr val="C0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（主要涉及</a:t>
            </a:r>
            <a:r>
              <a:rPr lang="en-US" altLang="zh-CN" sz="2275" b="1" dirty="0">
                <a:solidFill>
                  <a:srgbClr val="C0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10</a:t>
            </a:r>
            <a:r>
              <a:rPr lang="zh-CN" altLang="en-US" sz="2275" b="1" dirty="0">
                <a:solidFill>
                  <a:srgbClr val="C0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个方面的建设内容）</a:t>
            </a:r>
            <a:endParaRPr lang="zh-CN" altLang="en-US" sz="2275" b="1" dirty="0">
              <a:solidFill>
                <a:srgbClr val="C0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endParaRPr>
          </a:p>
        </p:txBody>
      </p:sp>
      <p:grpSp>
        <p:nvGrpSpPr>
          <p:cNvPr id="121" name="组合 120"/>
          <p:cNvGrpSpPr/>
          <p:nvPr/>
        </p:nvGrpSpPr>
        <p:grpSpPr>
          <a:xfrm>
            <a:off x="7231733" y="2747174"/>
            <a:ext cx="1341838" cy="1335791"/>
            <a:chOff x="10292826" y="679154"/>
            <a:chExt cx="1119262" cy="1114218"/>
          </a:xfrm>
        </p:grpSpPr>
        <p:sp>
          <p:nvSpPr>
            <p:cNvPr id="122" name="Freeform 33"/>
            <p:cNvSpPr/>
            <p:nvPr/>
          </p:nvSpPr>
          <p:spPr>
            <a:xfrm>
              <a:off x="10292826" y="679154"/>
              <a:ext cx="1119262" cy="1114218"/>
            </a:xfrm>
            <a:custGeom>
              <a:avLst/>
              <a:gdLst>
                <a:gd name="connsiteX0" fmla="*/ 0 w 661361"/>
                <a:gd name="connsiteY0" fmla="*/ 330681 h 661361"/>
                <a:gd name="connsiteX1" fmla="*/ 96855 w 661361"/>
                <a:gd name="connsiteY1" fmla="*/ 96854 h 661361"/>
                <a:gd name="connsiteX2" fmla="*/ 330682 w 661361"/>
                <a:gd name="connsiteY2" fmla="*/ 0 h 661361"/>
                <a:gd name="connsiteX3" fmla="*/ 564509 w 661361"/>
                <a:gd name="connsiteY3" fmla="*/ 96855 h 661361"/>
                <a:gd name="connsiteX4" fmla="*/ 661363 w 661361"/>
                <a:gd name="connsiteY4" fmla="*/ 330682 h 661361"/>
                <a:gd name="connsiteX5" fmla="*/ 564509 w 661361"/>
                <a:gd name="connsiteY5" fmla="*/ 564509 h 661361"/>
                <a:gd name="connsiteX6" fmla="*/ 330682 w 661361"/>
                <a:gd name="connsiteY6" fmla="*/ 661363 h 661361"/>
                <a:gd name="connsiteX7" fmla="*/ 96855 w 661361"/>
                <a:gd name="connsiteY7" fmla="*/ 564509 h 661361"/>
                <a:gd name="connsiteX8" fmla="*/ 1 w 661361"/>
                <a:gd name="connsiteY8" fmla="*/ 330682 h 661361"/>
                <a:gd name="connsiteX9" fmla="*/ 0 w 661361"/>
                <a:gd name="connsiteY9" fmla="*/ 330681 h 661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1361" h="661361">
                  <a:moveTo>
                    <a:pt x="0" y="330681"/>
                  </a:moveTo>
                  <a:cubicBezTo>
                    <a:pt x="0" y="242979"/>
                    <a:pt x="34840" y="158869"/>
                    <a:pt x="96855" y="96854"/>
                  </a:cubicBezTo>
                  <a:cubicBezTo>
                    <a:pt x="158870" y="34839"/>
                    <a:pt x="242980" y="0"/>
                    <a:pt x="330682" y="0"/>
                  </a:cubicBezTo>
                  <a:cubicBezTo>
                    <a:pt x="418384" y="0"/>
                    <a:pt x="502494" y="34840"/>
                    <a:pt x="564509" y="96855"/>
                  </a:cubicBezTo>
                  <a:cubicBezTo>
                    <a:pt x="626524" y="158870"/>
                    <a:pt x="661363" y="242980"/>
                    <a:pt x="661363" y="330682"/>
                  </a:cubicBezTo>
                  <a:cubicBezTo>
                    <a:pt x="661363" y="418384"/>
                    <a:pt x="626523" y="502494"/>
                    <a:pt x="564509" y="564509"/>
                  </a:cubicBezTo>
                  <a:cubicBezTo>
                    <a:pt x="502494" y="626524"/>
                    <a:pt x="418384" y="661363"/>
                    <a:pt x="330682" y="661363"/>
                  </a:cubicBezTo>
                  <a:cubicBezTo>
                    <a:pt x="242980" y="661363"/>
                    <a:pt x="158870" y="626523"/>
                    <a:pt x="96855" y="564509"/>
                  </a:cubicBezTo>
                  <a:cubicBezTo>
                    <a:pt x="34840" y="502494"/>
                    <a:pt x="1" y="418384"/>
                    <a:pt x="1" y="330682"/>
                  </a:cubicBezTo>
                  <a:lnTo>
                    <a:pt x="0" y="330681"/>
                  </a:lnTo>
                  <a:close/>
                </a:path>
              </a:pathLst>
            </a:custGeom>
            <a:solidFill>
              <a:schemeClr val="accent3">
                <a:lumMod val="75000"/>
              </a:schemeClr>
            </a:solidFill>
            <a:ln w="12700" cap="flat" cmpd="sng" algn="ctr">
              <a:solidFill>
                <a:srgbClr val="FFFFFF">
                  <a:hueOff val="0"/>
                  <a:satOff val="0"/>
                  <a:lumOff val="0"/>
                  <a:alphaOff val="0"/>
                </a:srgbClr>
              </a:solidFill>
              <a:prstDash val="solid"/>
            </a:ln>
            <a:effectLst/>
          </p:spPr>
          <p:txBody>
            <a:bodyPr spcFirstLastPara="0" vert="horz" wrap="square" lIns="99114" tIns="99114" rIns="99114" bIns="99114" numCol="1" spcCol="936" anchor="ctr" anchorCtr="0">
              <a:noAutofit/>
            </a:bodyPr>
            <a:lstStyle/>
            <a:p>
              <a:pPr algn="ctr" defTabSz="654685">
                <a:lnSpc>
                  <a:spcPct val="90000"/>
                </a:lnSpc>
                <a:spcAft>
                  <a:spcPct val="35000"/>
                </a:spcAft>
                <a:defRPr/>
              </a:pPr>
              <a:endParaRPr lang="en-US" sz="1895" kern="0" dirty="0">
                <a:solidFill>
                  <a:srgbClr val="FFFFFF"/>
                </a:solidFill>
                <a:latin typeface="印品黑体" panose="00000500000000000000" pitchFamily="2" charset="-122"/>
              </a:endParaRPr>
            </a:p>
          </p:txBody>
        </p:sp>
        <p:sp>
          <p:nvSpPr>
            <p:cNvPr id="123" name="矩形 122"/>
            <p:cNvSpPr/>
            <p:nvPr/>
          </p:nvSpPr>
          <p:spPr>
            <a:xfrm>
              <a:off x="10516685" y="965180"/>
              <a:ext cx="699164" cy="514839"/>
            </a:xfrm>
            <a:prstGeom prst="rect">
              <a:avLst/>
            </a:prstGeom>
          </p:spPr>
          <p:txBody>
            <a:bodyPr wrap="none">
              <a:spAutoFit/>
            </a:bodyPr>
            <a:lstStyle/>
            <a:p>
              <a:pPr algn="ctr"/>
              <a:r>
                <a:rPr lang="zh-CN" altLang="en-US" sz="1705" b="1" dirty="0">
                  <a:solidFill>
                    <a:schemeClr val="bg1"/>
                  </a:solidFill>
                  <a:effectLst>
                    <a:outerShdw blurRad="38100" dist="38100" dir="2700000" algn="tl">
                      <a:srgbClr val="000000">
                        <a:alpha val="43137"/>
                      </a:srgbClr>
                    </a:outerShdw>
                  </a:effectLst>
                  <a:latin typeface="方正姚体" panose="02010601030101010101" pitchFamily="2" charset="-122"/>
                  <a:ea typeface="方正姚体" panose="02010601030101010101" pitchFamily="2" charset="-122"/>
                </a:rPr>
                <a:t>国密系</a:t>
              </a:r>
              <a:endParaRPr lang="en-US" altLang="zh-CN" sz="1705" b="1" dirty="0">
                <a:solidFill>
                  <a:schemeClr val="bg1"/>
                </a:solidFill>
                <a:effectLst>
                  <a:outerShdw blurRad="38100" dist="38100" dir="2700000" algn="tl">
                    <a:srgbClr val="000000">
                      <a:alpha val="43137"/>
                    </a:srgbClr>
                  </a:outerShdw>
                </a:effectLst>
                <a:latin typeface="方正姚体" panose="02010601030101010101" pitchFamily="2" charset="-122"/>
                <a:ea typeface="方正姚体" panose="02010601030101010101" pitchFamily="2" charset="-122"/>
              </a:endParaRPr>
            </a:p>
            <a:p>
              <a:pPr algn="ctr"/>
              <a:r>
                <a:rPr lang="zh-CN" altLang="en-US" sz="1705" b="1" dirty="0">
                  <a:solidFill>
                    <a:schemeClr val="bg1"/>
                  </a:solidFill>
                  <a:effectLst>
                    <a:outerShdw blurRad="38100" dist="38100" dir="2700000" algn="tl">
                      <a:srgbClr val="000000">
                        <a:alpha val="43137"/>
                      </a:srgbClr>
                    </a:outerShdw>
                  </a:effectLst>
                  <a:latin typeface="方正姚体" panose="02010601030101010101" pitchFamily="2" charset="-122"/>
                  <a:ea typeface="方正姚体" panose="02010601030101010101" pitchFamily="2" charset="-122"/>
                </a:rPr>
                <a:t>统改造</a:t>
              </a:r>
              <a:endParaRPr lang="zh-CN" altLang="en-US" sz="1705" b="1" dirty="0">
                <a:solidFill>
                  <a:schemeClr val="bg1"/>
                </a:solidFill>
                <a:effectLst>
                  <a:outerShdw blurRad="38100" dist="38100" dir="2700000" algn="tl">
                    <a:srgbClr val="000000">
                      <a:alpha val="43137"/>
                    </a:srgbClr>
                  </a:outerShdw>
                </a:effectLst>
              </a:endParaRPr>
            </a:p>
          </p:txBody>
        </p:sp>
      </p:grpSp>
      <p:grpSp>
        <p:nvGrpSpPr>
          <p:cNvPr id="124" name="组合 123"/>
          <p:cNvGrpSpPr/>
          <p:nvPr/>
        </p:nvGrpSpPr>
        <p:grpSpPr>
          <a:xfrm>
            <a:off x="7249744" y="4109267"/>
            <a:ext cx="1305329" cy="1299447"/>
            <a:chOff x="10836206" y="2248173"/>
            <a:chExt cx="1376714" cy="1370510"/>
          </a:xfrm>
        </p:grpSpPr>
        <p:sp>
          <p:nvSpPr>
            <p:cNvPr id="125" name="Freeform 33"/>
            <p:cNvSpPr/>
            <p:nvPr/>
          </p:nvSpPr>
          <p:spPr>
            <a:xfrm>
              <a:off x="10836206" y="2248173"/>
              <a:ext cx="1376714" cy="1370510"/>
            </a:xfrm>
            <a:custGeom>
              <a:avLst/>
              <a:gdLst>
                <a:gd name="connsiteX0" fmla="*/ 0 w 661361"/>
                <a:gd name="connsiteY0" fmla="*/ 330681 h 661361"/>
                <a:gd name="connsiteX1" fmla="*/ 96855 w 661361"/>
                <a:gd name="connsiteY1" fmla="*/ 96854 h 661361"/>
                <a:gd name="connsiteX2" fmla="*/ 330682 w 661361"/>
                <a:gd name="connsiteY2" fmla="*/ 0 h 661361"/>
                <a:gd name="connsiteX3" fmla="*/ 564509 w 661361"/>
                <a:gd name="connsiteY3" fmla="*/ 96855 h 661361"/>
                <a:gd name="connsiteX4" fmla="*/ 661363 w 661361"/>
                <a:gd name="connsiteY4" fmla="*/ 330682 h 661361"/>
                <a:gd name="connsiteX5" fmla="*/ 564509 w 661361"/>
                <a:gd name="connsiteY5" fmla="*/ 564509 h 661361"/>
                <a:gd name="connsiteX6" fmla="*/ 330682 w 661361"/>
                <a:gd name="connsiteY6" fmla="*/ 661363 h 661361"/>
                <a:gd name="connsiteX7" fmla="*/ 96855 w 661361"/>
                <a:gd name="connsiteY7" fmla="*/ 564509 h 661361"/>
                <a:gd name="connsiteX8" fmla="*/ 1 w 661361"/>
                <a:gd name="connsiteY8" fmla="*/ 330682 h 661361"/>
                <a:gd name="connsiteX9" fmla="*/ 0 w 661361"/>
                <a:gd name="connsiteY9" fmla="*/ 330681 h 661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1361" h="661361">
                  <a:moveTo>
                    <a:pt x="0" y="330681"/>
                  </a:moveTo>
                  <a:cubicBezTo>
                    <a:pt x="0" y="242979"/>
                    <a:pt x="34840" y="158869"/>
                    <a:pt x="96855" y="96854"/>
                  </a:cubicBezTo>
                  <a:cubicBezTo>
                    <a:pt x="158870" y="34839"/>
                    <a:pt x="242980" y="0"/>
                    <a:pt x="330682" y="0"/>
                  </a:cubicBezTo>
                  <a:cubicBezTo>
                    <a:pt x="418384" y="0"/>
                    <a:pt x="502494" y="34840"/>
                    <a:pt x="564509" y="96855"/>
                  </a:cubicBezTo>
                  <a:cubicBezTo>
                    <a:pt x="626524" y="158870"/>
                    <a:pt x="661363" y="242980"/>
                    <a:pt x="661363" y="330682"/>
                  </a:cubicBezTo>
                  <a:cubicBezTo>
                    <a:pt x="661363" y="418384"/>
                    <a:pt x="626523" y="502494"/>
                    <a:pt x="564509" y="564509"/>
                  </a:cubicBezTo>
                  <a:cubicBezTo>
                    <a:pt x="502494" y="626524"/>
                    <a:pt x="418384" y="661363"/>
                    <a:pt x="330682" y="661363"/>
                  </a:cubicBezTo>
                  <a:cubicBezTo>
                    <a:pt x="242980" y="661363"/>
                    <a:pt x="158870" y="626523"/>
                    <a:pt x="96855" y="564509"/>
                  </a:cubicBezTo>
                  <a:cubicBezTo>
                    <a:pt x="34840" y="502494"/>
                    <a:pt x="1" y="418384"/>
                    <a:pt x="1" y="330682"/>
                  </a:cubicBezTo>
                  <a:lnTo>
                    <a:pt x="0" y="330681"/>
                  </a:lnTo>
                  <a:close/>
                </a:path>
              </a:pathLst>
            </a:custGeom>
            <a:solidFill>
              <a:schemeClr val="accent3">
                <a:lumMod val="75000"/>
              </a:schemeClr>
            </a:solidFill>
            <a:ln w="12700" cap="flat" cmpd="sng" algn="ctr">
              <a:solidFill>
                <a:srgbClr val="FFFFFF">
                  <a:hueOff val="0"/>
                  <a:satOff val="0"/>
                  <a:lumOff val="0"/>
                  <a:alphaOff val="0"/>
                </a:srgbClr>
              </a:solidFill>
              <a:prstDash val="solid"/>
            </a:ln>
            <a:effectLst/>
          </p:spPr>
          <p:txBody>
            <a:bodyPr spcFirstLastPara="0" vert="horz" wrap="square" lIns="99114" tIns="99114" rIns="99114" bIns="99114" numCol="1" spcCol="936" anchor="ctr" anchorCtr="0">
              <a:noAutofit/>
            </a:bodyPr>
            <a:lstStyle/>
            <a:p>
              <a:pPr algn="ctr" defTabSz="654685">
                <a:lnSpc>
                  <a:spcPct val="90000"/>
                </a:lnSpc>
                <a:spcAft>
                  <a:spcPct val="35000"/>
                </a:spcAft>
                <a:defRPr/>
              </a:pPr>
              <a:endParaRPr lang="en-US" sz="1895" kern="0" dirty="0">
                <a:solidFill>
                  <a:srgbClr val="FFFFFF"/>
                </a:solidFill>
                <a:latin typeface="印品黑体" panose="00000500000000000000" pitchFamily="2" charset="-122"/>
              </a:endParaRPr>
            </a:p>
          </p:txBody>
        </p:sp>
        <p:sp>
          <p:nvSpPr>
            <p:cNvPr id="126" name="矩形 125"/>
            <p:cNvSpPr/>
            <p:nvPr/>
          </p:nvSpPr>
          <p:spPr>
            <a:xfrm>
              <a:off x="11212671" y="2637536"/>
              <a:ext cx="653653" cy="650974"/>
            </a:xfrm>
            <a:prstGeom prst="rect">
              <a:avLst/>
            </a:prstGeom>
          </p:spPr>
          <p:txBody>
            <a:bodyPr wrap="none">
              <a:spAutoFit/>
            </a:bodyPr>
            <a:lstStyle/>
            <a:p>
              <a:pPr algn="ctr"/>
              <a:r>
                <a:rPr lang="zh-CN" altLang="en-US" sz="1705" b="1" dirty="0">
                  <a:solidFill>
                    <a:schemeClr val="bg1"/>
                  </a:solidFill>
                  <a:effectLst>
                    <a:outerShdw blurRad="38100" dist="38100" dir="2700000" algn="tl">
                      <a:srgbClr val="000000">
                        <a:alpha val="43137"/>
                      </a:srgbClr>
                    </a:outerShdw>
                  </a:effectLst>
                  <a:latin typeface="方正姚体" panose="02010601030101010101" pitchFamily="2" charset="-122"/>
                  <a:ea typeface="方正姚体" panose="02010601030101010101" pitchFamily="2" charset="-122"/>
                </a:rPr>
                <a:t>片区</a:t>
              </a:r>
              <a:endParaRPr lang="en-US" altLang="zh-CN" sz="1705" b="1" dirty="0">
                <a:solidFill>
                  <a:schemeClr val="bg1"/>
                </a:solidFill>
                <a:effectLst>
                  <a:outerShdw blurRad="38100" dist="38100" dir="2700000" algn="tl">
                    <a:srgbClr val="000000">
                      <a:alpha val="43137"/>
                    </a:srgbClr>
                  </a:outerShdw>
                </a:effectLst>
                <a:latin typeface="方正姚体" panose="02010601030101010101" pitchFamily="2" charset="-122"/>
                <a:ea typeface="方正姚体" panose="02010601030101010101" pitchFamily="2" charset="-122"/>
              </a:endParaRPr>
            </a:p>
            <a:p>
              <a:pPr algn="ctr"/>
              <a:r>
                <a:rPr lang="zh-CN" altLang="en-US" sz="1705" b="1" dirty="0">
                  <a:solidFill>
                    <a:schemeClr val="bg1"/>
                  </a:solidFill>
                  <a:effectLst>
                    <a:outerShdw blurRad="38100" dist="38100" dir="2700000" algn="tl">
                      <a:srgbClr val="000000">
                        <a:alpha val="43137"/>
                      </a:srgbClr>
                    </a:outerShdw>
                  </a:effectLst>
                  <a:latin typeface="方正姚体" panose="02010601030101010101" pitchFamily="2" charset="-122"/>
                  <a:ea typeface="方正姚体" panose="02010601030101010101" pitchFamily="2" charset="-122"/>
                </a:rPr>
                <a:t>中心</a:t>
              </a:r>
              <a:endParaRPr lang="zh-CN" altLang="en-US" sz="1705" b="1" dirty="0">
                <a:solidFill>
                  <a:schemeClr val="bg1"/>
                </a:solidFill>
                <a:effectLst>
                  <a:outerShdw blurRad="38100" dist="38100" dir="2700000" algn="tl">
                    <a:srgbClr val="000000">
                      <a:alpha val="43137"/>
                    </a:srgbClr>
                  </a:outerShdw>
                </a:effectLst>
              </a:endParaRPr>
            </a:p>
          </p:txBody>
        </p:sp>
      </p:grpSp>
      <p:grpSp>
        <p:nvGrpSpPr>
          <p:cNvPr id="127" name="组合 126"/>
          <p:cNvGrpSpPr/>
          <p:nvPr/>
        </p:nvGrpSpPr>
        <p:grpSpPr>
          <a:xfrm>
            <a:off x="6405466" y="5090323"/>
            <a:ext cx="1322156" cy="1382794"/>
            <a:chOff x="11168269" y="3856838"/>
            <a:chExt cx="1346845" cy="1340774"/>
          </a:xfrm>
        </p:grpSpPr>
        <p:sp>
          <p:nvSpPr>
            <p:cNvPr id="128" name="Freeform 33"/>
            <p:cNvSpPr/>
            <p:nvPr/>
          </p:nvSpPr>
          <p:spPr>
            <a:xfrm>
              <a:off x="11168269" y="3856838"/>
              <a:ext cx="1346844" cy="1340774"/>
            </a:xfrm>
            <a:custGeom>
              <a:avLst/>
              <a:gdLst>
                <a:gd name="connsiteX0" fmla="*/ 0 w 661361"/>
                <a:gd name="connsiteY0" fmla="*/ 330681 h 661361"/>
                <a:gd name="connsiteX1" fmla="*/ 96855 w 661361"/>
                <a:gd name="connsiteY1" fmla="*/ 96854 h 661361"/>
                <a:gd name="connsiteX2" fmla="*/ 330682 w 661361"/>
                <a:gd name="connsiteY2" fmla="*/ 0 h 661361"/>
                <a:gd name="connsiteX3" fmla="*/ 564509 w 661361"/>
                <a:gd name="connsiteY3" fmla="*/ 96855 h 661361"/>
                <a:gd name="connsiteX4" fmla="*/ 661363 w 661361"/>
                <a:gd name="connsiteY4" fmla="*/ 330682 h 661361"/>
                <a:gd name="connsiteX5" fmla="*/ 564509 w 661361"/>
                <a:gd name="connsiteY5" fmla="*/ 564509 h 661361"/>
                <a:gd name="connsiteX6" fmla="*/ 330682 w 661361"/>
                <a:gd name="connsiteY6" fmla="*/ 661363 h 661361"/>
                <a:gd name="connsiteX7" fmla="*/ 96855 w 661361"/>
                <a:gd name="connsiteY7" fmla="*/ 564509 h 661361"/>
                <a:gd name="connsiteX8" fmla="*/ 1 w 661361"/>
                <a:gd name="connsiteY8" fmla="*/ 330682 h 661361"/>
                <a:gd name="connsiteX9" fmla="*/ 0 w 661361"/>
                <a:gd name="connsiteY9" fmla="*/ 330681 h 661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1361" h="661361">
                  <a:moveTo>
                    <a:pt x="0" y="330681"/>
                  </a:moveTo>
                  <a:cubicBezTo>
                    <a:pt x="0" y="242979"/>
                    <a:pt x="34840" y="158869"/>
                    <a:pt x="96855" y="96854"/>
                  </a:cubicBezTo>
                  <a:cubicBezTo>
                    <a:pt x="158870" y="34839"/>
                    <a:pt x="242980" y="0"/>
                    <a:pt x="330682" y="0"/>
                  </a:cubicBezTo>
                  <a:cubicBezTo>
                    <a:pt x="418384" y="0"/>
                    <a:pt x="502494" y="34840"/>
                    <a:pt x="564509" y="96855"/>
                  </a:cubicBezTo>
                  <a:cubicBezTo>
                    <a:pt x="626524" y="158870"/>
                    <a:pt x="661363" y="242980"/>
                    <a:pt x="661363" y="330682"/>
                  </a:cubicBezTo>
                  <a:cubicBezTo>
                    <a:pt x="661363" y="418384"/>
                    <a:pt x="626523" y="502494"/>
                    <a:pt x="564509" y="564509"/>
                  </a:cubicBezTo>
                  <a:cubicBezTo>
                    <a:pt x="502494" y="626524"/>
                    <a:pt x="418384" y="661363"/>
                    <a:pt x="330682" y="661363"/>
                  </a:cubicBezTo>
                  <a:cubicBezTo>
                    <a:pt x="242980" y="661363"/>
                    <a:pt x="158870" y="626523"/>
                    <a:pt x="96855" y="564509"/>
                  </a:cubicBezTo>
                  <a:cubicBezTo>
                    <a:pt x="34840" y="502494"/>
                    <a:pt x="1" y="418384"/>
                    <a:pt x="1" y="330682"/>
                  </a:cubicBezTo>
                  <a:lnTo>
                    <a:pt x="0" y="330681"/>
                  </a:lnTo>
                  <a:close/>
                </a:path>
              </a:pathLst>
            </a:custGeom>
            <a:solidFill>
              <a:schemeClr val="accent3">
                <a:lumMod val="75000"/>
              </a:schemeClr>
            </a:solidFill>
            <a:ln w="12700" cap="flat" cmpd="sng" algn="ctr">
              <a:solidFill>
                <a:srgbClr val="FFFFFF">
                  <a:hueOff val="0"/>
                  <a:satOff val="0"/>
                  <a:lumOff val="0"/>
                  <a:alphaOff val="0"/>
                </a:srgbClr>
              </a:solidFill>
              <a:prstDash val="solid"/>
            </a:ln>
            <a:effectLst/>
          </p:spPr>
          <p:txBody>
            <a:bodyPr spcFirstLastPara="0" vert="horz" wrap="square" lIns="99114" tIns="99114" rIns="99114" bIns="99114" numCol="1" spcCol="936" anchor="ctr" anchorCtr="0">
              <a:noAutofit/>
            </a:bodyPr>
            <a:lstStyle/>
            <a:p>
              <a:pPr algn="ctr" defTabSz="654685">
                <a:lnSpc>
                  <a:spcPct val="90000"/>
                </a:lnSpc>
                <a:spcAft>
                  <a:spcPct val="35000"/>
                </a:spcAft>
                <a:defRPr/>
              </a:pPr>
              <a:endParaRPr lang="en-US" sz="1895" kern="0" dirty="0">
                <a:solidFill>
                  <a:srgbClr val="FFFFFF"/>
                </a:solidFill>
                <a:latin typeface="印品黑体" panose="00000500000000000000" pitchFamily="2" charset="-122"/>
              </a:endParaRPr>
            </a:p>
          </p:txBody>
        </p:sp>
        <p:sp>
          <p:nvSpPr>
            <p:cNvPr id="129" name="矩形 128"/>
            <p:cNvSpPr/>
            <p:nvPr/>
          </p:nvSpPr>
          <p:spPr>
            <a:xfrm>
              <a:off x="11186056" y="3921442"/>
              <a:ext cx="1329058" cy="1108266"/>
            </a:xfrm>
            <a:prstGeom prst="rect">
              <a:avLst/>
            </a:prstGeom>
          </p:spPr>
          <p:txBody>
            <a:bodyPr wrap="square">
              <a:spAutoFit/>
            </a:bodyPr>
            <a:lstStyle/>
            <a:p>
              <a:pPr algn="ctr"/>
              <a:r>
                <a:rPr lang="zh-CN" altLang="en-US" sz="1705" b="1" dirty="0">
                  <a:solidFill>
                    <a:schemeClr val="bg1"/>
                  </a:solidFill>
                  <a:effectLst>
                    <a:outerShdw blurRad="38100" dist="38100" dir="2700000" algn="tl">
                      <a:srgbClr val="000000">
                        <a:alpha val="43137"/>
                      </a:srgbClr>
                    </a:outerShdw>
                  </a:effectLst>
                  <a:latin typeface="方正姚体" panose="02010601030101010101" pitchFamily="2" charset="-122"/>
                  <a:ea typeface="方正姚体" panose="02010601030101010101" pitchFamily="2" charset="-122"/>
                </a:rPr>
                <a:t>收费站</a:t>
              </a:r>
              <a:endParaRPr lang="en-US" altLang="zh-CN" sz="1705" b="1" dirty="0">
                <a:solidFill>
                  <a:schemeClr val="bg1"/>
                </a:solidFill>
                <a:effectLst>
                  <a:outerShdw blurRad="38100" dist="38100" dir="2700000" algn="tl">
                    <a:srgbClr val="000000">
                      <a:alpha val="43137"/>
                    </a:srgbClr>
                  </a:outerShdw>
                </a:effectLst>
                <a:latin typeface="方正姚体" panose="02010601030101010101" pitchFamily="2" charset="-122"/>
                <a:ea typeface="方正姚体" panose="02010601030101010101" pitchFamily="2" charset="-122"/>
              </a:endParaRPr>
            </a:p>
            <a:p>
              <a:pPr algn="ctr"/>
              <a:r>
                <a:rPr lang="zh-CN" altLang="en-US" sz="1705" b="1" dirty="0">
                  <a:solidFill>
                    <a:schemeClr val="bg1"/>
                  </a:solidFill>
                  <a:effectLst>
                    <a:outerShdw blurRad="38100" dist="38100" dir="2700000" algn="tl">
                      <a:srgbClr val="000000">
                        <a:alpha val="43137"/>
                      </a:srgbClr>
                    </a:outerShdw>
                  </a:effectLst>
                  <a:latin typeface="方正姚体" panose="02010601030101010101" pitchFamily="2" charset="-122"/>
                  <a:ea typeface="方正姚体" panose="02010601030101010101" pitchFamily="2" charset="-122"/>
                </a:rPr>
                <a:t>收费车道</a:t>
              </a:r>
              <a:endParaRPr lang="en-US" altLang="zh-CN" sz="1705" b="1" dirty="0">
                <a:solidFill>
                  <a:schemeClr val="bg1"/>
                </a:solidFill>
                <a:effectLst>
                  <a:outerShdw blurRad="38100" dist="38100" dir="2700000" algn="tl">
                    <a:srgbClr val="000000">
                      <a:alpha val="43137"/>
                    </a:srgbClr>
                  </a:outerShdw>
                </a:effectLst>
                <a:latin typeface="方正姚体" panose="02010601030101010101" pitchFamily="2" charset="-122"/>
                <a:ea typeface="方正姚体" panose="02010601030101010101" pitchFamily="2" charset="-122"/>
              </a:endParaRPr>
            </a:p>
            <a:p>
              <a:pPr algn="ctr"/>
              <a:r>
                <a:rPr lang="zh-CN" altLang="en-US" sz="1705" b="1" dirty="0">
                  <a:solidFill>
                    <a:schemeClr val="bg1"/>
                  </a:solidFill>
                  <a:effectLst>
                    <a:outerShdw blurRad="38100" dist="38100" dir="2700000" algn="tl">
                      <a:srgbClr val="000000">
                        <a:alpha val="43137"/>
                      </a:srgbClr>
                    </a:outerShdw>
                  </a:effectLst>
                  <a:latin typeface="方正姚体" panose="02010601030101010101" pitchFamily="2" charset="-122"/>
                  <a:ea typeface="方正姚体" panose="02010601030101010101" pitchFamily="2" charset="-122"/>
                </a:rPr>
                <a:t>改造</a:t>
              </a:r>
              <a:r>
                <a:rPr lang="en-US" altLang="zh-CN" sz="1705" b="1" dirty="0">
                  <a:solidFill>
                    <a:schemeClr val="bg1"/>
                  </a:solidFill>
                  <a:effectLst>
                    <a:outerShdw blurRad="38100" dist="38100" dir="2700000" algn="tl">
                      <a:srgbClr val="000000">
                        <a:alpha val="43137"/>
                      </a:srgbClr>
                    </a:outerShdw>
                  </a:effectLst>
                  <a:latin typeface="方正姚体" panose="02010601030101010101" pitchFamily="2" charset="-122"/>
                  <a:ea typeface="方正姚体" panose="02010601030101010101" pitchFamily="2" charset="-122"/>
                </a:rPr>
                <a:t>(</a:t>
              </a:r>
              <a:r>
                <a:rPr lang="zh-CN" altLang="zh-CN" sz="1705" b="1" dirty="0">
                  <a:solidFill>
                    <a:schemeClr val="bg1"/>
                  </a:solidFill>
                  <a:effectLst>
                    <a:outerShdw blurRad="38100" dist="38100" dir="2700000" algn="tl">
                      <a:srgbClr val="000000">
                        <a:alpha val="43137"/>
                      </a:srgbClr>
                    </a:outerShdw>
                  </a:effectLst>
                  <a:latin typeface="方正姚体" panose="02010601030101010101" pitchFamily="2" charset="-122"/>
                  <a:ea typeface="方正姚体" panose="02010601030101010101" pitchFamily="2" charset="-122"/>
                </a:rPr>
                <a:t>含称重检测系统）</a:t>
              </a:r>
              <a:endParaRPr lang="zh-CN" altLang="zh-CN" sz="1705" b="1" dirty="0">
                <a:solidFill>
                  <a:schemeClr val="bg1"/>
                </a:solidFill>
                <a:effectLst>
                  <a:outerShdw blurRad="38100" dist="38100" dir="2700000" algn="tl">
                    <a:srgbClr val="000000">
                      <a:alpha val="43137"/>
                    </a:srgbClr>
                  </a:outerShdw>
                </a:effectLst>
                <a:latin typeface="方正姚体" panose="02010601030101010101" pitchFamily="2" charset="-122"/>
                <a:ea typeface="方正姚体" panose="02010601030101010101" pitchFamily="2" charset="-122"/>
              </a:endParaRPr>
            </a:p>
          </p:txBody>
        </p:sp>
      </p:grpSp>
      <p:grpSp>
        <p:nvGrpSpPr>
          <p:cNvPr id="130" name="组合 129"/>
          <p:cNvGrpSpPr/>
          <p:nvPr/>
        </p:nvGrpSpPr>
        <p:grpSpPr>
          <a:xfrm>
            <a:off x="4975185" y="5306068"/>
            <a:ext cx="1277008" cy="1271252"/>
            <a:chOff x="10436473" y="5446840"/>
            <a:chExt cx="1346844" cy="1340774"/>
          </a:xfrm>
        </p:grpSpPr>
        <p:sp>
          <p:nvSpPr>
            <p:cNvPr id="131" name="Freeform 33"/>
            <p:cNvSpPr/>
            <p:nvPr/>
          </p:nvSpPr>
          <p:spPr>
            <a:xfrm>
              <a:off x="10436473" y="5446840"/>
              <a:ext cx="1346844" cy="1340774"/>
            </a:xfrm>
            <a:custGeom>
              <a:avLst/>
              <a:gdLst>
                <a:gd name="connsiteX0" fmla="*/ 0 w 661361"/>
                <a:gd name="connsiteY0" fmla="*/ 330681 h 661361"/>
                <a:gd name="connsiteX1" fmla="*/ 96855 w 661361"/>
                <a:gd name="connsiteY1" fmla="*/ 96854 h 661361"/>
                <a:gd name="connsiteX2" fmla="*/ 330682 w 661361"/>
                <a:gd name="connsiteY2" fmla="*/ 0 h 661361"/>
                <a:gd name="connsiteX3" fmla="*/ 564509 w 661361"/>
                <a:gd name="connsiteY3" fmla="*/ 96855 h 661361"/>
                <a:gd name="connsiteX4" fmla="*/ 661363 w 661361"/>
                <a:gd name="connsiteY4" fmla="*/ 330682 h 661361"/>
                <a:gd name="connsiteX5" fmla="*/ 564509 w 661361"/>
                <a:gd name="connsiteY5" fmla="*/ 564509 h 661361"/>
                <a:gd name="connsiteX6" fmla="*/ 330682 w 661361"/>
                <a:gd name="connsiteY6" fmla="*/ 661363 h 661361"/>
                <a:gd name="connsiteX7" fmla="*/ 96855 w 661361"/>
                <a:gd name="connsiteY7" fmla="*/ 564509 h 661361"/>
                <a:gd name="connsiteX8" fmla="*/ 1 w 661361"/>
                <a:gd name="connsiteY8" fmla="*/ 330682 h 661361"/>
                <a:gd name="connsiteX9" fmla="*/ 0 w 661361"/>
                <a:gd name="connsiteY9" fmla="*/ 330681 h 661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1361" h="661361">
                  <a:moveTo>
                    <a:pt x="0" y="330681"/>
                  </a:moveTo>
                  <a:cubicBezTo>
                    <a:pt x="0" y="242979"/>
                    <a:pt x="34840" y="158869"/>
                    <a:pt x="96855" y="96854"/>
                  </a:cubicBezTo>
                  <a:cubicBezTo>
                    <a:pt x="158870" y="34839"/>
                    <a:pt x="242980" y="0"/>
                    <a:pt x="330682" y="0"/>
                  </a:cubicBezTo>
                  <a:cubicBezTo>
                    <a:pt x="418384" y="0"/>
                    <a:pt x="502494" y="34840"/>
                    <a:pt x="564509" y="96855"/>
                  </a:cubicBezTo>
                  <a:cubicBezTo>
                    <a:pt x="626524" y="158870"/>
                    <a:pt x="661363" y="242980"/>
                    <a:pt x="661363" y="330682"/>
                  </a:cubicBezTo>
                  <a:cubicBezTo>
                    <a:pt x="661363" y="418384"/>
                    <a:pt x="626523" y="502494"/>
                    <a:pt x="564509" y="564509"/>
                  </a:cubicBezTo>
                  <a:cubicBezTo>
                    <a:pt x="502494" y="626524"/>
                    <a:pt x="418384" y="661363"/>
                    <a:pt x="330682" y="661363"/>
                  </a:cubicBezTo>
                  <a:cubicBezTo>
                    <a:pt x="242980" y="661363"/>
                    <a:pt x="158870" y="626523"/>
                    <a:pt x="96855" y="564509"/>
                  </a:cubicBezTo>
                  <a:cubicBezTo>
                    <a:pt x="34840" y="502494"/>
                    <a:pt x="1" y="418384"/>
                    <a:pt x="1" y="330682"/>
                  </a:cubicBezTo>
                  <a:lnTo>
                    <a:pt x="0" y="330681"/>
                  </a:lnTo>
                  <a:close/>
                </a:path>
              </a:pathLst>
            </a:custGeom>
            <a:solidFill>
              <a:schemeClr val="accent3">
                <a:lumMod val="75000"/>
              </a:schemeClr>
            </a:solidFill>
            <a:ln w="12700" cap="flat" cmpd="sng" algn="ctr">
              <a:solidFill>
                <a:srgbClr val="FFFFFF">
                  <a:hueOff val="0"/>
                  <a:satOff val="0"/>
                  <a:lumOff val="0"/>
                  <a:alphaOff val="0"/>
                </a:srgbClr>
              </a:solidFill>
              <a:prstDash val="solid"/>
            </a:ln>
            <a:effectLst/>
          </p:spPr>
          <p:txBody>
            <a:bodyPr spcFirstLastPara="0" vert="horz" wrap="square" lIns="99114" tIns="99114" rIns="99114" bIns="99114" numCol="1" spcCol="936" anchor="ctr" anchorCtr="0">
              <a:noAutofit/>
            </a:bodyPr>
            <a:lstStyle/>
            <a:p>
              <a:pPr algn="ctr" defTabSz="654685">
                <a:lnSpc>
                  <a:spcPct val="90000"/>
                </a:lnSpc>
                <a:spcAft>
                  <a:spcPct val="35000"/>
                </a:spcAft>
                <a:defRPr/>
              </a:pPr>
              <a:endParaRPr lang="en-US" sz="1895" kern="0" dirty="0">
                <a:solidFill>
                  <a:srgbClr val="FFFFFF"/>
                </a:solidFill>
                <a:latin typeface="印品黑体" panose="00000500000000000000" pitchFamily="2" charset="-122"/>
              </a:endParaRPr>
            </a:p>
          </p:txBody>
        </p:sp>
        <p:sp>
          <p:nvSpPr>
            <p:cNvPr id="132" name="矩形 131"/>
            <p:cNvSpPr/>
            <p:nvPr/>
          </p:nvSpPr>
          <p:spPr>
            <a:xfrm>
              <a:off x="10602913" y="5684810"/>
              <a:ext cx="1013966" cy="928241"/>
            </a:xfrm>
            <a:prstGeom prst="rect">
              <a:avLst/>
            </a:prstGeom>
          </p:spPr>
          <p:txBody>
            <a:bodyPr wrap="none">
              <a:spAutoFit/>
            </a:bodyPr>
            <a:lstStyle/>
            <a:p>
              <a:pPr algn="ctr"/>
              <a:endParaRPr lang="en-US" altLang="zh-CN" sz="1705" b="1" dirty="0">
                <a:solidFill>
                  <a:schemeClr val="bg1"/>
                </a:solidFill>
                <a:effectLst>
                  <a:outerShdw blurRad="38100" dist="38100" dir="2700000" algn="tl">
                    <a:srgbClr val="000000">
                      <a:alpha val="43137"/>
                    </a:srgbClr>
                  </a:outerShdw>
                </a:effectLst>
                <a:latin typeface="方正姚体" panose="02010601030101010101" pitchFamily="2" charset="-122"/>
                <a:ea typeface="方正姚体" panose="02010601030101010101" pitchFamily="2" charset="-122"/>
              </a:endParaRPr>
            </a:p>
            <a:p>
              <a:pPr algn="ctr"/>
              <a:r>
                <a:rPr lang="en-US" altLang="zh-CN" sz="1705" b="1" dirty="0">
                  <a:solidFill>
                    <a:schemeClr val="bg1"/>
                  </a:solidFill>
                  <a:effectLst>
                    <a:outerShdw blurRad="38100" dist="38100" dir="2700000" algn="tl">
                      <a:srgbClr val="000000">
                        <a:alpha val="43137"/>
                      </a:srgbClr>
                    </a:outerShdw>
                  </a:effectLst>
                  <a:latin typeface="方正姚体" panose="02010601030101010101" pitchFamily="2" charset="-122"/>
                  <a:ea typeface="方正姚体" panose="02010601030101010101" pitchFamily="2" charset="-122"/>
                </a:rPr>
                <a:t>ETC</a:t>
              </a:r>
              <a:r>
                <a:rPr lang="zh-CN" altLang="en-US" sz="1705" b="1" dirty="0">
                  <a:solidFill>
                    <a:schemeClr val="bg1"/>
                  </a:solidFill>
                  <a:effectLst>
                    <a:outerShdw blurRad="38100" dist="38100" dir="2700000" algn="tl">
                      <a:srgbClr val="000000">
                        <a:alpha val="43137"/>
                      </a:srgbClr>
                    </a:outerShdw>
                  </a:effectLst>
                  <a:latin typeface="方正姚体" panose="02010601030101010101" pitchFamily="2" charset="-122"/>
                  <a:ea typeface="方正姚体" panose="02010601030101010101" pitchFamily="2" charset="-122"/>
                </a:rPr>
                <a:t>门架</a:t>
              </a:r>
              <a:endParaRPr lang="en-US" altLang="zh-CN" sz="1705" b="1" dirty="0">
                <a:solidFill>
                  <a:schemeClr val="bg1"/>
                </a:solidFill>
                <a:effectLst>
                  <a:outerShdw blurRad="38100" dist="38100" dir="2700000" algn="tl">
                    <a:srgbClr val="000000">
                      <a:alpha val="43137"/>
                    </a:srgbClr>
                  </a:outerShdw>
                </a:effectLst>
                <a:latin typeface="方正姚体" panose="02010601030101010101" pitchFamily="2" charset="-122"/>
                <a:ea typeface="方正姚体" panose="02010601030101010101" pitchFamily="2" charset="-122"/>
              </a:endParaRPr>
            </a:p>
            <a:p>
              <a:pPr algn="ctr"/>
              <a:r>
                <a:rPr lang="zh-CN" altLang="en-US" sz="1705" b="1" dirty="0">
                  <a:solidFill>
                    <a:schemeClr val="bg1"/>
                  </a:solidFill>
                  <a:effectLst>
                    <a:outerShdw blurRad="38100" dist="38100" dir="2700000" algn="tl">
                      <a:srgbClr val="000000">
                        <a:alpha val="43137"/>
                      </a:srgbClr>
                    </a:outerShdw>
                  </a:effectLst>
                  <a:latin typeface="方正姚体" panose="02010601030101010101" pitchFamily="2" charset="-122"/>
                  <a:ea typeface="方正姚体" panose="02010601030101010101" pitchFamily="2" charset="-122"/>
                </a:rPr>
                <a:t>系统</a:t>
              </a:r>
              <a:endParaRPr lang="en-US" altLang="zh-CN" sz="1705" b="1" dirty="0">
                <a:solidFill>
                  <a:schemeClr val="bg1"/>
                </a:solidFill>
                <a:effectLst>
                  <a:outerShdw blurRad="38100" dist="38100" dir="2700000" algn="tl">
                    <a:srgbClr val="000000">
                      <a:alpha val="43137"/>
                    </a:srgbClr>
                  </a:outerShdw>
                </a:effectLst>
                <a:latin typeface="方正姚体" panose="02010601030101010101" pitchFamily="2" charset="-122"/>
                <a:ea typeface="方正姚体" panose="02010601030101010101" pitchFamily="2" charset="-122"/>
              </a:endParaRPr>
            </a:p>
          </p:txBody>
        </p:sp>
      </p:grpSp>
      <p:grpSp>
        <p:nvGrpSpPr>
          <p:cNvPr id="133" name="组合 132"/>
          <p:cNvGrpSpPr/>
          <p:nvPr/>
        </p:nvGrpSpPr>
        <p:grpSpPr>
          <a:xfrm>
            <a:off x="3209460" y="3289041"/>
            <a:ext cx="1341838" cy="1335791"/>
            <a:chOff x="401007" y="5146162"/>
            <a:chExt cx="1415220" cy="1408842"/>
          </a:xfrm>
        </p:grpSpPr>
        <p:sp>
          <p:nvSpPr>
            <p:cNvPr id="134" name="Freeform 33"/>
            <p:cNvSpPr/>
            <p:nvPr/>
          </p:nvSpPr>
          <p:spPr>
            <a:xfrm>
              <a:off x="401007" y="5146162"/>
              <a:ext cx="1415220" cy="1408842"/>
            </a:xfrm>
            <a:custGeom>
              <a:avLst/>
              <a:gdLst>
                <a:gd name="connsiteX0" fmla="*/ 0 w 661361"/>
                <a:gd name="connsiteY0" fmla="*/ 330681 h 661361"/>
                <a:gd name="connsiteX1" fmla="*/ 96855 w 661361"/>
                <a:gd name="connsiteY1" fmla="*/ 96854 h 661361"/>
                <a:gd name="connsiteX2" fmla="*/ 330682 w 661361"/>
                <a:gd name="connsiteY2" fmla="*/ 0 h 661361"/>
                <a:gd name="connsiteX3" fmla="*/ 564509 w 661361"/>
                <a:gd name="connsiteY3" fmla="*/ 96855 h 661361"/>
                <a:gd name="connsiteX4" fmla="*/ 661363 w 661361"/>
                <a:gd name="connsiteY4" fmla="*/ 330682 h 661361"/>
                <a:gd name="connsiteX5" fmla="*/ 564509 w 661361"/>
                <a:gd name="connsiteY5" fmla="*/ 564509 h 661361"/>
                <a:gd name="connsiteX6" fmla="*/ 330682 w 661361"/>
                <a:gd name="connsiteY6" fmla="*/ 661363 h 661361"/>
                <a:gd name="connsiteX7" fmla="*/ 96855 w 661361"/>
                <a:gd name="connsiteY7" fmla="*/ 564509 h 661361"/>
                <a:gd name="connsiteX8" fmla="*/ 1 w 661361"/>
                <a:gd name="connsiteY8" fmla="*/ 330682 h 661361"/>
                <a:gd name="connsiteX9" fmla="*/ 0 w 661361"/>
                <a:gd name="connsiteY9" fmla="*/ 330681 h 661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1361" h="661361">
                  <a:moveTo>
                    <a:pt x="0" y="330681"/>
                  </a:moveTo>
                  <a:cubicBezTo>
                    <a:pt x="0" y="242979"/>
                    <a:pt x="34840" y="158869"/>
                    <a:pt x="96855" y="96854"/>
                  </a:cubicBezTo>
                  <a:cubicBezTo>
                    <a:pt x="158870" y="34839"/>
                    <a:pt x="242980" y="0"/>
                    <a:pt x="330682" y="0"/>
                  </a:cubicBezTo>
                  <a:cubicBezTo>
                    <a:pt x="418384" y="0"/>
                    <a:pt x="502494" y="34840"/>
                    <a:pt x="564509" y="96855"/>
                  </a:cubicBezTo>
                  <a:cubicBezTo>
                    <a:pt x="626524" y="158870"/>
                    <a:pt x="661363" y="242980"/>
                    <a:pt x="661363" y="330682"/>
                  </a:cubicBezTo>
                  <a:cubicBezTo>
                    <a:pt x="661363" y="418384"/>
                    <a:pt x="626523" y="502494"/>
                    <a:pt x="564509" y="564509"/>
                  </a:cubicBezTo>
                  <a:cubicBezTo>
                    <a:pt x="502494" y="626524"/>
                    <a:pt x="418384" y="661363"/>
                    <a:pt x="330682" y="661363"/>
                  </a:cubicBezTo>
                  <a:cubicBezTo>
                    <a:pt x="242980" y="661363"/>
                    <a:pt x="158870" y="626523"/>
                    <a:pt x="96855" y="564509"/>
                  </a:cubicBezTo>
                  <a:cubicBezTo>
                    <a:pt x="34840" y="502494"/>
                    <a:pt x="1" y="418384"/>
                    <a:pt x="1" y="330682"/>
                  </a:cubicBezTo>
                  <a:lnTo>
                    <a:pt x="0" y="330681"/>
                  </a:lnTo>
                  <a:close/>
                </a:path>
              </a:pathLst>
            </a:custGeom>
            <a:solidFill>
              <a:schemeClr val="accent3">
                <a:lumMod val="75000"/>
              </a:schemeClr>
            </a:solidFill>
            <a:ln w="12700" cap="flat" cmpd="sng" algn="ctr">
              <a:solidFill>
                <a:srgbClr val="FFFFFF">
                  <a:hueOff val="0"/>
                  <a:satOff val="0"/>
                  <a:lumOff val="0"/>
                  <a:alphaOff val="0"/>
                </a:srgbClr>
              </a:solidFill>
              <a:prstDash val="solid"/>
            </a:ln>
            <a:effectLst/>
          </p:spPr>
          <p:txBody>
            <a:bodyPr spcFirstLastPara="0" vert="horz" wrap="square" lIns="99114" tIns="99114" rIns="99114" bIns="99114" numCol="1" spcCol="936" anchor="ctr" anchorCtr="0">
              <a:noAutofit/>
            </a:bodyPr>
            <a:lstStyle/>
            <a:p>
              <a:pPr algn="ctr" defTabSz="654685">
                <a:lnSpc>
                  <a:spcPct val="90000"/>
                </a:lnSpc>
                <a:spcAft>
                  <a:spcPct val="35000"/>
                </a:spcAft>
                <a:defRPr/>
              </a:pPr>
              <a:endParaRPr lang="en-US" sz="1895" kern="0" dirty="0">
                <a:solidFill>
                  <a:srgbClr val="FFFFFF"/>
                </a:solidFill>
                <a:latin typeface="印品黑体" panose="00000500000000000000" pitchFamily="2" charset="-122"/>
              </a:endParaRPr>
            </a:p>
          </p:txBody>
        </p:sp>
        <p:sp>
          <p:nvSpPr>
            <p:cNvPr id="135" name="矩形 134"/>
            <p:cNvSpPr/>
            <p:nvPr/>
          </p:nvSpPr>
          <p:spPr>
            <a:xfrm>
              <a:off x="667515" y="5527417"/>
              <a:ext cx="884039" cy="650974"/>
            </a:xfrm>
            <a:prstGeom prst="rect">
              <a:avLst/>
            </a:prstGeom>
          </p:spPr>
          <p:txBody>
            <a:bodyPr wrap="none">
              <a:spAutoFit/>
            </a:bodyPr>
            <a:lstStyle/>
            <a:p>
              <a:pPr algn="ctr"/>
              <a:r>
                <a:rPr lang="zh-CN" altLang="en-US" sz="1705" b="1" dirty="0">
                  <a:solidFill>
                    <a:schemeClr val="bg1"/>
                  </a:solidFill>
                  <a:effectLst>
                    <a:outerShdw blurRad="38100" dist="38100" dir="2700000" algn="tl">
                      <a:srgbClr val="000000">
                        <a:alpha val="43137"/>
                      </a:srgbClr>
                    </a:outerShdw>
                  </a:effectLst>
                  <a:latin typeface="方正姚体" panose="02010601030101010101" pitchFamily="2" charset="-122"/>
                  <a:ea typeface="方正姚体" panose="02010601030101010101" pitchFamily="2" charset="-122"/>
                </a:rPr>
                <a:t>主线站</a:t>
              </a:r>
              <a:endParaRPr lang="en-US" altLang="zh-CN" sz="1705" b="1" dirty="0">
                <a:solidFill>
                  <a:schemeClr val="bg1"/>
                </a:solidFill>
                <a:effectLst>
                  <a:outerShdw blurRad="38100" dist="38100" dir="2700000" algn="tl">
                    <a:srgbClr val="000000">
                      <a:alpha val="43137"/>
                    </a:srgbClr>
                  </a:outerShdw>
                </a:effectLst>
                <a:latin typeface="方正姚体" panose="02010601030101010101" pitchFamily="2" charset="-122"/>
                <a:ea typeface="方正姚体" panose="02010601030101010101" pitchFamily="2" charset="-122"/>
              </a:endParaRPr>
            </a:p>
            <a:p>
              <a:pPr algn="ctr"/>
              <a:r>
                <a:rPr lang="zh-CN" altLang="en-US" sz="1705" b="1" dirty="0">
                  <a:solidFill>
                    <a:schemeClr val="bg1"/>
                  </a:solidFill>
                  <a:effectLst>
                    <a:outerShdw blurRad="38100" dist="38100" dir="2700000" algn="tl">
                      <a:srgbClr val="000000">
                        <a:alpha val="43137"/>
                      </a:srgbClr>
                    </a:outerShdw>
                  </a:effectLst>
                  <a:latin typeface="方正姚体" panose="02010601030101010101" pitchFamily="2" charset="-122"/>
                  <a:ea typeface="方正姚体" panose="02010601030101010101" pitchFamily="2" charset="-122"/>
                </a:rPr>
                <a:t>拆除</a:t>
              </a:r>
              <a:endParaRPr lang="zh-CN" altLang="en-US" sz="1705" b="1" dirty="0">
                <a:solidFill>
                  <a:schemeClr val="bg1"/>
                </a:solidFill>
                <a:effectLst>
                  <a:outerShdw blurRad="38100" dist="38100" dir="2700000" algn="tl">
                    <a:srgbClr val="000000">
                      <a:alpha val="43137"/>
                    </a:srgbClr>
                  </a:outerShdw>
                </a:effectLst>
              </a:endParaRPr>
            </a:p>
          </p:txBody>
        </p:sp>
      </p:grpSp>
      <p:grpSp>
        <p:nvGrpSpPr>
          <p:cNvPr id="139" name="组合 138"/>
          <p:cNvGrpSpPr/>
          <p:nvPr/>
        </p:nvGrpSpPr>
        <p:grpSpPr>
          <a:xfrm>
            <a:off x="3770398" y="1993562"/>
            <a:ext cx="1301728" cy="1295862"/>
            <a:chOff x="637430" y="4725402"/>
            <a:chExt cx="1372916" cy="1366729"/>
          </a:xfrm>
        </p:grpSpPr>
        <p:sp>
          <p:nvSpPr>
            <p:cNvPr id="140" name="Freeform 33"/>
            <p:cNvSpPr/>
            <p:nvPr/>
          </p:nvSpPr>
          <p:spPr>
            <a:xfrm>
              <a:off x="637430" y="4725402"/>
              <a:ext cx="1372916" cy="1366729"/>
            </a:xfrm>
            <a:custGeom>
              <a:avLst/>
              <a:gdLst>
                <a:gd name="connsiteX0" fmla="*/ 0 w 661361"/>
                <a:gd name="connsiteY0" fmla="*/ 330681 h 661361"/>
                <a:gd name="connsiteX1" fmla="*/ 96855 w 661361"/>
                <a:gd name="connsiteY1" fmla="*/ 96854 h 661361"/>
                <a:gd name="connsiteX2" fmla="*/ 330682 w 661361"/>
                <a:gd name="connsiteY2" fmla="*/ 0 h 661361"/>
                <a:gd name="connsiteX3" fmla="*/ 564509 w 661361"/>
                <a:gd name="connsiteY3" fmla="*/ 96855 h 661361"/>
                <a:gd name="connsiteX4" fmla="*/ 661363 w 661361"/>
                <a:gd name="connsiteY4" fmla="*/ 330682 h 661361"/>
                <a:gd name="connsiteX5" fmla="*/ 564509 w 661361"/>
                <a:gd name="connsiteY5" fmla="*/ 564509 h 661361"/>
                <a:gd name="connsiteX6" fmla="*/ 330682 w 661361"/>
                <a:gd name="connsiteY6" fmla="*/ 661363 h 661361"/>
                <a:gd name="connsiteX7" fmla="*/ 96855 w 661361"/>
                <a:gd name="connsiteY7" fmla="*/ 564509 h 661361"/>
                <a:gd name="connsiteX8" fmla="*/ 1 w 661361"/>
                <a:gd name="connsiteY8" fmla="*/ 330682 h 661361"/>
                <a:gd name="connsiteX9" fmla="*/ 0 w 661361"/>
                <a:gd name="connsiteY9" fmla="*/ 330681 h 661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1361" h="661361">
                  <a:moveTo>
                    <a:pt x="0" y="330681"/>
                  </a:moveTo>
                  <a:cubicBezTo>
                    <a:pt x="0" y="242979"/>
                    <a:pt x="34840" y="158869"/>
                    <a:pt x="96855" y="96854"/>
                  </a:cubicBezTo>
                  <a:cubicBezTo>
                    <a:pt x="158870" y="34839"/>
                    <a:pt x="242980" y="0"/>
                    <a:pt x="330682" y="0"/>
                  </a:cubicBezTo>
                  <a:cubicBezTo>
                    <a:pt x="418384" y="0"/>
                    <a:pt x="502494" y="34840"/>
                    <a:pt x="564509" y="96855"/>
                  </a:cubicBezTo>
                  <a:cubicBezTo>
                    <a:pt x="626524" y="158870"/>
                    <a:pt x="661363" y="242980"/>
                    <a:pt x="661363" y="330682"/>
                  </a:cubicBezTo>
                  <a:cubicBezTo>
                    <a:pt x="661363" y="418384"/>
                    <a:pt x="626523" y="502494"/>
                    <a:pt x="564509" y="564509"/>
                  </a:cubicBezTo>
                  <a:cubicBezTo>
                    <a:pt x="502494" y="626524"/>
                    <a:pt x="418384" y="661363"/>
                    <a:pt x="330682" y="661363"/>
                  </a:cubicBezTo>
                  <a:cubicBezTo>
                    <a:pt x="242980" y="661363"/>
                    <a:pt x="158870" y="626523"/>
                    <a:pt x="96855" y="564509"/>
                  </a:cubicBezTo>
                  <a:cubicBezTo>
                    <a:pt x="34840" y="502494"/>
                    <a:pt x="1" y="418384"/>
                    <a:pt x="1" y="330682"/>
                  </a:cubicBezTo>
                  <a:lnTo>
                    <a:pt x="0" y="330681"/>
                  </a:lnTo>
                  <a:close/>
                </a:path>
              </a:pathLst>
            </a:custGeom>
            <a:solidFill>
              <a:schemeClr val="accent3">
                <a:lumMod val="75000"/>
              </a:schemeClr>
            </a:solidFill>
            <a:ln w="12700" cap="flat" cmpd="sng" algn="ctr">
              <a:solidFill>
                <a:srgbClr val="FFFFFF">
                  <a:hueOff val="0"/>
                  <a:satOff val="0"/>
                  <a:lumOff val="0"/>
                  <a:alphaOff val="0"/>
                </a:srgbClr>
              </a:solidFill>
              <a:prstDash val="solid"/>
            </a:ln>
            <a:effectLst/>
          </p:spPr>
          <p:txBody>
            <a:bodyPr spcFirstLastPara="0" vert="horz" wrap="square" lIns="99114" tIns="99114" rIns="99114" bIns="99114" numCol="1" spcCol="936" anchor="ctr" anchorCtr="0">
              <a:noAutofit/>
            </a:bodyPr>
            <a:lstStyle/>
            <a:p>
              <a:pPr algn="ctr" defTabSz="654685">
                <a:lnSpc>
                  <a:spcPct val="90000"/>
                </a:lnSpc>
                <a:spcAft>
                  <a:spcPct val="35000"/>
                </a:spcAft>
                <a:defRPr/>
              </a:pPr>
              <a:endParaRPr lang="en-US" sz="1895" kern="0" dirty="0">
                <a:solidFill>
                  <a:srgbClr val="FFFFFF"/>
                </a:solidFill>
                <a:latin typeface="印品黑体" panose="00000500000000000000" pitchFamily="2" charset="-122"/>
              </a:endParaRPr>
            </a:p>
          </p:txBody>
        </p:sp>
        <p:sp>
          <p:nvSpPr>
            <p:cNvPr id="141" name="矩形 140"/>
            <p:cNvSpPr/>
            <p:nvPr/>
          </p:nvSpPr>
          <p:spPr>
            <a:xfrm>
              <a:off x="793183" y="5085600"/>
              <a:ext cx="1109067" cy="650974"/>
            </a:xfrm>
            <a:prstGeom prst="rect">
              <a:avLst/>
            </a:prstGeom>
          </p:spPr>
          <p:txBody>
            <a:bodyPr wrap="none">
              <a:spAutoFit/>
            </a:bodyPr>
            <a:lstStyle/>
            <a:p>
              <a:pPr algn="ctr"/>
              <a:r>
                <a:rPr lang="zh-CN" altLang="en-US" sz="1705" b="1" dirty="0">
                  <a:solidFill>
                    <a:schemeClr val="bg1"/>
                  </a:solidFill>
                  <a:effectLst>
                    <a:outerShdw blurRad="38100" dist="38100" dir="2700000" algn="tl">
                      <a:srgbClr val="000000">
                        <a:alpha val="43137"/>
                      </a:srgbClr>
                    </a:outerShdw>
                  </a:effectLst>
                </a:rPr>
                <a:t>集团收费</a:t>
              </a:r>
              <a:endParaRPr lang="zh-CN" altLang="en-US" sz="1705" b="1" dirty="0">
                <a:solidFill>
                  <a:schemeClr val="bg1"/>
                </a:solidFill>
                <a:effectLst>
                  <a:outerShdw blurRad="38100" dist="38100" dir="2700000" algn="tl">
                    <a:srgbClr val="000000">
                      <a:alpha val="43137"/>
                    </a:srgbClr>
                  </a:outerShdw>
                </a:effectLst>
              </a:endParaRPr>
            </a:p>
            <a:p>
              <a:pPr algn="ctr"/>
              <a:r>
                <a:rPr lang="zh-CN" altLang="en-US" sz="1705" b="1" dirty="0">
                  <a:solidFill>
                    <a:schemeClr val="bg1"/>
                  </a:solidFill>
                  <a:effectLst>
                    <a:outerShdw blurRad="38100" dist="38100" dir="2700000" algn="tl">
                      <a:srgbClr val="000000">
                        <a:alpha val="43137"/>
                      </a:srgbClr>
                    </a:outerShdw>
                  </a:effectLst>
                </a:rPr>
                <a:t>平台扩容</a:t>
              </a:r>
              <a:endParaRPr lang="zh-CN" altLang="en-US" sz="1705" b="1" dirty="0">
                <a:solidFill>
                  <a:schemeClr val="bg1"/>
                </a:solidFill>
                <a:effectLst>
                  <a:outerShdw blurRad="38100" dist="38100" dir="2700000" algn="tl">
                    <a:srgbClr val="000000">
                      <a:alpha val="43137"/>
                    </a:srgbClr>
                  </a:outerShdw>
                </a:effectLst>
              </a:endParaRPr>
            </a:p>
          </p:txBody>
        </p:sp>
      </p:grpSp>
      <p:grpSp>
        <p:nvGrpSpPr>
          <p:cNvPr id="142" name="组合 141"/>
          <p:cNvGrpSpPr/>
          <p:nvPr/>
        </p:nvGrpSpPr>
        <p:grpSpPr>
          <a:xfrm>
            <a:off x="3673701" y="4659340"/>
            <a:ext cx="1283136" cy="1277354"/>
            <a:chOff x="8245625" y="3971344"/>
            <a:chExt cx="1353308" cy="1347209"/>
          </a:xfrm>
        </p:grpSpPr>
        <p:sp>
          <p:nvSpPr>
            <p:cNvPr id="143" name="Freeform 33"/>
            <p:cNvSpPr/>
            <p:nvPr/>
          </p:nvSpPr>
          <p:spPr>
            <a:xfrm>
              <a:off x="8245625" y="3971344"/>
              <a:ext cx="1353308" cy="1347209"/>
            </a:xfrm>
            <a:custGeom>
              <a:avLst/>
              <a:gdLst>
                <a:gd name="connsiteX0" fmla="*/ 0 w 661361"/>
                <a:gd name="connsiteY0" fmla="*/ 330681 h 661361"/>
                <a:gd name="connsiteX1" fmla="*/ 96855 w 661361"/>
                <a:gd name="connsiteY1" fmla="*/ 96854 h 661361"/>
                <a:gd name="connsiteX2" fmla="*/ 330682 w 661361"/>
                <a:gd name="connsiteY2" fmla="*/ 0 h 661361"/>
                <a:gd name="connsiteX3" fmla="*/ 564509 w 661361"/>
                <a:gd name="connsiteY3" fmla="*/ 96855 h 661361"/>
                <a:gd name="connsiteX4" fmla="*/ 661363 w 661361"/>
                <a:gd name="connsiteY4" fmla="*/ 330682 h 661361"/>
                <a:gd name="connsiteX5" fmla="*/ 564509 w 661361"/>
                <a:gd name="connsiteY5" fmla="*/ 564509 h 661361"/>
                <a:gd name="connsiteX6" fmla="*/ 330682 w 661361"/>
                <a:gd name="connsiteY6" fmla="*/ 661363 h 661361"/>
                <a:gd name="connsiteX7" fmla="*/ 96855 w 661361"/>
                <a:gd name="connsiteY7" fmla="*/ 564509 h 661361"/>
                <a:gd name="connsiteX8" fmla="*/ 1 w 661361"/>
                <a:gd name="connsiteY8" fmla="*/ 330682 h 661361"/>
                <a:gd name="connsiteX9" fmla="*/ 0 w 661361"/>
                <a:gd name="connsiteY9" fmla="*/ 330681 h 661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1361" h="661361">
                  <a:moveTo>
                    <a:pt x="0" y="330681"/>
                  </a:moveTo>
                  <a:cubicBezTo>
                    <a:pt x="0" y="242979"/>
                    <a:pt x="34840" y="158869"/>
                    <a:pt x="96855" y="96854"/>
                  </a:cubicBezTo>
                  <a:cubicBezTo>
                    <a:pt x="158870" y="34839"/>
                    <a:pt x="242980" y="0"/>
                    <a:pt x="330682" y="0"/>
                  </a:cubicBezTo>
                  <a:cubicBezTo>
                    <a:pt x="418384" y="0"/>
                    <a:pt x="502494" y="34840"/>
                    <a:pt x="564509" y="96855"/>
                  </a:cubicBezTo>
                  <a:cubicBezTo>
                    <a:pt x="626524" y="158870"/>
                    <a:pt x="661363" y="242980"/>
                    <a:pt x="661363" y="330682"/>
                  </a:cubicBezTo>
                  <a:cubicBezTo>
                    <a:pt x="661363" y="418384"/>
                    <a:pt x="626523" y="502494"/>
                    <a:pt x="564509" y="564509"/>
                  </a:cubicBezTo>
                  <a:cubicBezTo>
                    <a:pt x="502494" y="626524"/>
                    <a:pt x="418384" y="661363"/>
                    <a:pt x="330682" y="661363"/>
                  </a:cubicBezTo>
                  <a:cubicBezTo>
                    <a:pt x="242980" y="661363"/>
                    <a:pt x="158870" y="626523"/>
                    <a:pt x="96855" y="564509"/>
                  </a:cubicBezTo>
                  <a:cubicBezTo>
                    <a:pt x="34840" y="502494"/>
                    <a:pt x="1" y="418384"/>
                    <a:pt x="1" y="330682"/>
                  </a:cubicBezTo>
                  <a:lnTo>
                    <a:pt x="0" y="330681"/>
                  </a:lnTo>
                  <a:close/>
                </a:path>
              </a:pathLst>
            </a:custGeom>
            <a:solidFill>
              <a:schemeClr val="accent3">
                <a:lumMod val="75000"/>
              </a:schemeClr>
            </a:solidFill>
            <a:ln w="12700" cap="flat" cmpd="sng" algn="ctr">
              <a:solidFill>
                <a:srgbClr val="FFFFFF">
                  <a:hueOff val="0"/>
                  <a:satOff val="0"/>
                  <a:lumOff val="0"/>
                  <a:alphaOff val="0"/>
                </a:srgbClr>
              </a:solidFill>
              <a:prstDash val="solid"/>
            </a:ln>
            <a:effectLst/>
          </p:spPr>
          <p:txBody>
            <a:bodyPr spcFirstLastPara="0" vert="horz" wrap="square" lIns="99114" tIns="99114" rIns="99114" bIns="99114" numCol="1" spcCol="936" anchor="ctr" anchorCtr="0">
              <a:noAutofit/>
            </a:bodyPr>
            <a:lstStyle/>
            <a:p>
              <a:pPr algn="ctr" defTabSz="654685">
                <a:lnSpc>
                  <a:spcPct val="90000"/>
                </a:lnSpc>
                <a:spcAft>
                  <a:spcPct val="35000"/>
                </a:spcAft>
                <a:defRPr/>
              </a:pPr>
              <a:endParaRPr lang="en-US" sz="1895" kern="0" dirty="0">
                <a:solidFill>
                  <a:srgbClr val="FFFFFF"/>
                </a:solidFill>
                <a:latin typeface="印品黑体" panose="00000500000000000000" pitchFamily="2" charset="-122"/>
              </a:endParaRPr>
            </a:p>
          </p:txBody>
        </p:sp>
        <p:sp>
          <p:nvSpPr>
            <p:cNvPr id="144" name="矩形 143"/>
            <p:cNvSpPr/>
            <p:nvPr/>
          </p:nvSpPr>
          <p:spPr>
            <a:xfrm>
              <a:off x="8365067" y="4355109"/>
              <a:ext cx="1114425" cy="650974"/>
            </a:xfrm>
            <a:prstGeom prst="rect">
              <a:avLst/>
            </a:prstGeom>
          </p:spPr>
          <p:txBody>
            <a:bodyPr wrap="none">
              <a:spAutoFit/>
            </a:bodyPr>
            <a:lstStyle/>
            <a:p>
              <a:pPr algn="ctr"/>
              <a:r>
                <a:rPr lang="zh-CN" altLang="en-US" sz="1705" b="1" dirty="0">
                  <a:solidFill>
                    <a:schemeClr val="bg1"/>
                  </a:solidFill>
                  <a:effectLst>
                    <a:outerShdw blurRad="38100" dist="38100" dir="2700000" algn="tl">
                      <a:srgbClr val="000000">
                        <a:alpha val="43137"/>
                      </a:srgbClr>
                    </a:outerShdw>
                  </a:effectLst>
                  <a:latin typeface="方正姚体" panose="02010601030101010101" pitchFamily="2" charset="-122"/>
                  <a:ea typeface="方正姚体" panose="02010601030101010101" pitchFamily="2" charset="-122"/>
                </a:rPr>
                <a:t>通信系统</a:t>
              </a:r>
              <a:endParaRPr lang="en-US" altLang="zh-CN" sz="1705" b="1" dirty="0">
                <a:solidFill>
                  <a:schemeClr val="bg1"/>
                </a:solidFill>
                <a:effectLst>
                  <a:outerShdw blurRad="38100" dist="38100" dir="2700000" algn="tl">
                    <a:srgbClr val="000000">
                      <a:alpha val="43137"/>
                    </a:srgbClr>
                  </a:outerShdw>
                </a:effectLst>
                <a:latin typeface="方正姚体" panose="02010601030101010101" pitchFamily="2" charset="-122"/>
                <a:ea typeface="方正姚体" panose="02010601030101010101" pitchFamily="2" charset="-122"/>
              </a:endParaRPr>
            </a:p>
            <a:p>
              <a:pPr algn="ctr"/>
              <a:r>
                <a:rPr lang="zh-CN" altLang="en-US" sz="1705" b="1" dirty="0">
                  <a:solidFill>
                    <a:schemeClr val="bg1"/>
                  </a:solidFill>
                  <a:effectLst>
                    <a:outerShdw blurRad="38100" dist="38100" dir="2700000" algn="tl">
                      <a:srgbClr val="000000">
                        <a:alpha val="43137"/>
                      </a:srgbClr>
                    </a:outerShdw>
                  </a:effectLst>
                  <a:latin typeface="方正姚体" panose="02010601030101010101" pitchFamily="2" charset="-122"/>
                  <a:ea typeface="方正姚体" panose="02010601030101010101" pitchFamily="2" charset="-122"/>
                </a:rPr>
                <a:t>升级改造</a:t>
              </a:r>
              <a:endParaRPr lang="zh-CN" altLang="en-US" sz="1705" b="1" dirty="0">
                <a:solidFill>
                  <a:schemeClr val="bg1"/>
                </a:solidFill>
                <a:effectLst>
                  <a:outerShdw blurRad="38100" dist="38100" dir="2700000" algn="tl">
                    <a:srgbClr val="000000">
                      <a:alpha val="43137"/>
                    </a:srgbClr>
                  </a:outerShdw>
                </a:effectLst>
              </a:endParaRPr>
            </a:p>
          </p:txBody>
        </p:sp>
      </p:grpSp>
      <p:grpSp>
        <p:nvGrpSpPr>
          <p:cNvPr id="145" name="组合 144"/>
          <p:cNvGrpSpPr/>
          <p:nvPr/>
        </p:nvGrpSpPr>
        <p:grpSpPr>
          <a:xfrm>
            <a:off x="6406193" y="1632264"/>
            <a:ext cx="1321521" cy="1315566"/>
            <a:chOff x="6907923" y="1709372"/>
            <a:chExt cx="1119262" cy="1114218"/>
          </a:xfrm>
        </p:grpSpPr>
        <p:sp>
          <p:nvSpPr>
            <p:cNvPr id="146" name="Freeform 33"/>
            <p:cNvSpPr/>
            <p:nvPr/>
          </p:nvSpPr>
          <p:spPr>
            <a:xfrm>
              <a:off x="6907923" y="1709372"/>
              <a:ext cx="1119262" cy="1114218"/>
            </a:xfrm>
            <a:custGeom>
              <a:avLst/>
              <a:gdLst>
                <a:gd name="connsiteX0" fmla="*/ 0 w 661361"/>
                <a:gd name="connsiteY0" fmla="*/ 330681 h 661361"/>
                <a:gd name="connsiteX1" fmla="*/ 96855 w 661361"/>
                <a:gd name="connsiteY1" fmla="*/ 96854 h 661361"/>
                <a:gd name="connsiteX2" fmla="*/ 330682 w 661361"/>
                <a:gd name="connsiteY2" fmla="*/ 0 h 661361"/>
                <a:gd name="connsiteX3" fmla="*/ 564509 w 661361"/>
                <a:gd name="connsiteY3" fmla="*/ 96855 h 661361"/>
                <a:gd name="connsiteX4" fmla="*/ 661363 w 661361"/>
                <a:gd name="connsiteY4" fmla="*/ 330682 h 661361"/>
                <a:gd name="connsiteX5" fmla="*/ 564509 w 661361"/>
                <a:gd name="connsiteY5" fmla="*/ 564509 h 661361"/>
                <a:gd name="connsiteX6" fmla="*/ 330682 w 661361"/>
                <a:gd name="connsiteY6" fmla="*/ 661363 h 661361"/>
                <a:gd name="connsiteX7" fmla="*/ 96855 w 661361"/>
                <a:gd name="connsiteY7" fmla="*/ 564509 h 661361"/>
                <a:gd name="connsiteX8" fmla="*/ 1 w 661361"/>
                <a:gd name="connsiteY8" fmla="*/ 330682 h 661361"/>
                <a:gd name="connsiteX9" fmla="*/ 0 w 661361"/>
                <a:gd name="connsiteY9" fmla="*/ 330681 h 661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1361" h="661361">
                  <a:moveTo>
                    <a:pt x="0" y="330681"/>
                  </a:moveTo>
                  <a:cubicBezTo>
                    <a:pt x="0" y="242979"/>
                    <a:pt x="34840" y="158869"/>
                    <a:pt x="96855" y="96854"/>
                  </a:cubicBezTo>
                  <a:cubicBezTo>
                    <a:pt x="158870" y="34839"/>
                    <a:pt x="242980" y="0"/>
                    <a:pt x="330682" y="0"/>
                  </a:cubicBezTo>
                  <a:cubicBezTo>
                    <a:pt x="418384" y="0"/>
                    <a:pt x="502494" y="34840"/>
                    <a:pt x="564509" y="96855"/>
                  </a:cubicBezTo>
                  <a:cubicBezTo>
                    <a:pt x="626524" y="158870"/>
                    <a:pt x="661363" y="242980"/>
                    <a:pt x="661363" y="330682"/>
                  </a:cubicBezTo>
                  <a:cubicBezTo>
                    <a:pt x="661363" y="418384"/>
                    <a:pt x="626523" y="502494"/>
                    <a:pt x="564509" y="564509"/>
                  </a:cubicBezTo>
                  <a:cubicBezTo>
                    <a:pt x="502494" y="626524"/>
                    <a:pt x="418384" y="661363"/>
                    <a:pt x="330682" y="661363"/>
                  </a:cubicBezTo>
                  <a:cubicBezTo>
                    <a:pt x="242980" y="661363"/>
                    <a:pt x="158870" y="626523"/>
                    <a:pt x="96855" y="564509"/>
                  </a:cubicBezTo>
                  <a:cubicBezTo>
                    <a:pt x="34840" y="502494"/>
                    <a:pt x="1" y="418384"/>
                    <a:pt x="1" y="330682"/>
                  </a:cubicBezTo>
                  <a:lnTo>
                    <a:pt x="0" y="330681"/>
                  </a:lnTo>
                  <a:close/>
                </a:path>
              </a:pathLst>
            </a:custGeom>
            <a:solidFill>
              <a:schemeClr val="accent3">
                <a:lumMod val="75000"/>
              </a:schemeClr>
            </a:solidFill>
            <a:ln w="12700" cap="flat" cmpd="sng" algn="ctr">
              <a:solidFill>
                <a:srgbClr val="FFFFFF">
                  <a:hueOff val="0"/>
                  <a:satOff val="0"/>
                  <a:lumOff val="0"/>
                  <a:alphaOff val="0"/>
                </a:srgbClr>
              </a:solidFill>
              <a:prstDash val="solid"/>
            </a:ln>
            <a:effectLst/>
          </p:spPr>
          <p:txBody>
            <a:bodyPr spcFirstLastPara="0" vert="horz" wrap="square" lIns="99114" tIns="99114" rIns="99114" bIns="99114" numCol="1" spcCol="936" anchor="ctr" anchorCtr="0">
              <a:noAutofit/>
            </a:bodyPr>
            <a:lstStyle/>
            <a:p>
              <a:pPr algn="ctr" defTabSz="654685">
                <a:lnSpc>
                  <a:spcPct val="90000"/>
                </a:lnSpc>
                <a:spcAft>
                  <a:spcPct val="35000"/>
                </a:spcAft>
                <a:defRPr/>
              </a:pPr>
              <a:endParaRPr lang="en-US" sz="1895" kern="0" dirty="0">
                <a:solidFill>
                  <a:srgbClr val="FFFFFF"/>
                </a:solidFill>
                <a:latin typeface="印品黑体" panose="00000500000000000000" pitchFamily="2" charset="-122"/>
              </a:endParaRPr>
            </a:p>
          </p:txBody>
        </p:sp>
        <p:sp>
          <p:nvSpPr>
            <p:cNvPr id="147" name="矩形 146"/>
            <p:cNvSpPr/>
            <p:nvPr/>
          </p:nvSpPr>
          <p:spPr>
            <a:xfrm>
              <a:off x="7053410" y="1841882"/>
              <a:ext cx="894921" cy="745409"/>
            </a:xfrm>
            <a:prstGeom prst="rect">
              <a:avLst/>
            </a:prstGeom>
          </p:spPr>
          <p:txBody>
            <a:bodyPr wrap="none">
              <a:spAutoFit/>
            </a:bodyPr>
            <a:lstStyle/>
            <a:p>
              <a:pPr algn="ctr"/>
              <a:r>
                <a:rPr lang="zh-CN" altLang="en-US" sz="1705" b="1" dirty="0">
                  <a:solidFill>
                    <a:schemeClr val="bg1"/>
                  </a:solidFill>
                  <a:effectLst>
                    <a:outerShdw blurRad="38100" dist="38100" dir="2700000" algn="tl">
                      <a:srgbClr val="000000">
                        <a:alpha val="43137"/>
                      </a:srgbClr>
                    </a:outerShdw>
                  </a:effectLst>
                  <a:latin typeface="方正姚体" panose="02010601030101010101" pitchFamily="2" charset="-122"/>
                  <a:ea typeface="方正姚体" panose="02010601030101010101" pitchFamily="2" charset="-122"/>
                </a:rPr>
                <a:t>客户</a:t>
              </a:r>
              <a:endParaRPr lang="en-US" altLang="zh-CN" sz="1705" b="1" dirty="0">
                <a:solidFill>
                  <a:schemeClr val="bg1"/>
                </a:solidFill>
                <a:effectLst>
                  <a:outerShdw blurRad="38100" dist="38100" dir="2700000" algn="tl">
                    <a:srgbClr val="000000">
                      <a:alpha val="43137"/>
                    </a:srgbClr>
                  </a:outerShdw>
                </a:effectLst>
                <a:latin typeface="方正姚体" panose="02010601030101010101" pitchFamily="2" charset="-122"/>
                <a:ea typeface="方正姚体" panose="02010601030101010101" pitchFamily="2" charset="-122"/>
              </a:endParaRPr>
            </a:p>
            <a:p>
              <a:pPr algn="ctr"/>
              <a:r>
                <a:rPr lang="zh-CN" altLang="en-US" sz="1705" b="1" dirty="0">
                  <a:solidFill>
                    <a:schemeClr val="bg1"/>
                  </a:solidFill>
                  <a:effectLst>
                    <a:outerShdw blurRad="38100" dist="38100" dir="2700000" algn="tl">
                      <a:srgbClr val="000000">
                        <a:alpha val="43137"/>
                      </a:srgbClr>
                    </a:outerShdw>
                  </a:effectLst>
                  <a:latin typeface="方正姚体" panose="02010601030101010101" pitchFamily="2" charset="-122"/>
                  <a:ea typeface="方正姚体" panose="02010601030101010101" pitchFamily="2" charset="-122"/>
                </a:rPr>
                <a:t>发行系统</a:t>
              </a:r>
              <a:endParaRPr lang="en-US" altLang="zh-CN" sz="1705" b="1" dirty="0">
                <a:solidFill>
                  <a:schemeClr val="bg1"/>
                </a:solidFill>
                <a:effectLst>
                  <a:outerShdw blurRad="38100" dist="38100" dir="2700000" algn="tl">
                    <a:srgbClr val="000000">
                      <a:alpha val="43137"/>
                    </a:srgbClr>
                  </a:outerShdw>
                </a:effectLst>
                <a:latin typeface="方正姚体" panose="02010601030101010101" pitchFamily="2" charset="-122"/>
                <a:ea typeface="方正姚体" panose="02010601030101010101" pitchFamily="2" charset="-122"/>
              </a:endParaRPr>
            </a:p>
            <a:p>
              <a:pPr algn="ctr"/>
              <a:r>
                <a:rPr lang="zh-CN" altLang="en-US" sz="1705" b="1" dirty="0">
                  <a:solidFill>
                    <a:schemeClr val="bg1"/>
                  </a:solidFill>
                  <a:effectLst>
                    <a:outerShdw blurRad="38100" dist="38100" dir="2700000" algn="tl">
                      <a:srgbClr val="000000">
                        <a:alpha val="43137"/>
                      </a:srgbClr>
                    </a:outerShdw>
                  </a:effectLst>
                  <a:latin typeface="方正姚体" panose="02010601030101010101" pitchFamily="2" charset="-122"/>
                  <a:ea typeface="方正姚体" panose="02010601030101010101" pitchFamily="2" charset="-122"/>
                </a:rPr>
                <a:t>改造</a:t>
              </a:r>
              <a:endParaRPr lang="en-US" altLang="zh-CN" sz="1705" b="1" dirty="0">
                <a:solidFill>
                  <a:schemeClr val="bg1"/>
                </a:solidFill>
                <a:effectLst>
                  <a:outerShdw blurRad="38100" dist="38100" dir="2700000" algn="tl">
                    <a:srgbClr val="000000">
                      <a:alpha val="43137"/>
                    </a:srgbClr>
                  </a:outerShdw>
                </a:effectLst>
                <a:latin typeface="方正姚体" panose="02010601030101010101" pitchFamily="2" charset="-122"/>
                <a:ea typeface="方正姚体" panose="02010601030101010101" pitchFamily="2" charset="-122"/>
              </a:endParaRPr>
            </a:p>
          </p:txBody>
        </p:sp>
      </p:grpSp>
      <p:sp>
        <p:nvSpPr>
          <p:cNvPr id="148" name="箭头: 右 18"/>
          <p:cNvSpPr/>
          <p:nvPr/>
        </p:nvSpPr>
        <p:spPr>
          <a:xfrm rot="15540000">
            <a:off x="5595704" y="2905661"/>
            <a:ext cx="546288" cy="286729"/>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05"/>
          </a:p>
        </p:txBody>
      </p:sp>
      <p:sp>
        <p:nvSpPr>
          <p:cNvPr id="149" name="箭头: 右 88"/>
          <p:cNvSpPr/>
          <p:nvPr/>
        </p:nvSpPr>
        <p:spPr>
          <a:xfrm rot="8610831">
            <a:off x="4896256" y="4632075"/>
            <a:ext cx="546288" cy="28672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05"/>
          </a:p>
        </p:txBody>
      </p:sp>
      <p:sp>
        <p:nvSpPr>
          <p:cNvPr id="150" name="箭头: 右 101"/>
          <p:cNvSpPr/>
          <p:nvPr/>
        </p:nvSpPr>
        <p:spPr>
          <a:xfrm rot="13710284">
            <a:off x="4926978" y="3210100"/>
            <a:ext cx="546288" cy="28672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05"/>
          </a:p>
        </p:txBody>
      </p:sp>
      <p:sp>
        <p:nvSpPr>
          <p:cNvPr id="151" name="箭头: 右 102"/>
          <p:cNvSpPr/>
          <p:nvPr/>
        </p:nvSpPr>
        <p:spPr>
          <a:xfrm rot="10800000">
            <a:off x="4619670" y="3933415"/>
            <a:ext cx="546288" cy="28672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05"/>
          </a:p>
        </p:txBody>
      </p:sp>
      <p:sp>
        <p:nvSpPr>
          <p:cNvPr id="153" name="箭头: 右 106"/>
          <p:cNvSpPr/>
          <p:nvPr/>
        </p:nvSpPr>
        <p:spPr>
          <a:xfrm rot="6000000">
            <a:off x="5543422" y="4884424"/>
            <a:ext cx="546288" cy="28672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05"/>
          </a:p>
        </p:txBody>
      </p:sp>
      <p:sp>
        <p:nvSpPr>
          <p:cNvPr id="154" name="箭头: 右 107"/>
          <p:cNvSpPr/>
          <p:nvPr/>
        </p:nvSpPr>
        <p:spPr>
          <a:xfrm rot="3197089">
            <a:off x="6298184" y="4794897"/>
            <a:ext cx="546288" cy="28672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05"/>
          </a:p>
        </p:txBody>
      </p:sp>
      <p:sp>
        <p:nvSpPr>
          <p:cNvPr id="155" name="箭头: 右 108"/>
          <p:cNvSpPr/>
          <p:nvPr/>
        </p:nvSpPr>
        <p:spPr>
          <a:xfrm rot="998405">
            <a:off x="6671809" y="4251751"/>
            <a:ext cx="546288" cy="28672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05"/>
          </a:p>
        </p:txBody>
      </p:sp>
      <p:sp>
        <p:nvSpPr>
          <p:cNvPr id="156" name="箭头: 右 109"/>
          <p:cNvSpPr/>
          <p:nvPr/>
        </p:nvSpPr>
        <p:spPr>
          <a:xfrm rot="20192515">
            <a:off x="6672623" y="3612643"/>
            <a:ext cx="546288" cy="28672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05"/>
          </a:p>
        </p:txBody>
      </p:sp>
      <p:sp>
        <p:nvSpPr>
          <p:cNvPr id="157" name="箭头: 右 110"/>
          <p:cNvSpPr/>
          <p:nvPr/>
        </p:nvSpPr>
        <p:spPr>
          <a:xfrm rot="18480596">
            <a:off x="6245019" y="3050174"/>
            <a:ext cx="546288" cy="28672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05"/>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a:spLocks noChangeArrowheads="1"/>
          </p:cNvSpPr>
          <p:nvPr/>
        </p:nvSpPr>
        <p:spPr bwMode="auto">
          <a:xfrm>
            <a:off x="834894" y="1510911"/>
            <a:ext cx="3857425" cy="4038600"/>
          </a:xfrm>
          <a:prstGeom prst="rect">
            <a:avLst/>
          </a:prstGeom>
          <a:solidFill>
            <a:schemeClr val="accent1">
              <a:lumMod val="75000"/>
            </a:schemeClr>
          </a:solidFill>
          <a:ln w="9525" cmpd="sng">
            <a:solidFill>
              <a:schemeClr val="tx1"/>
            </a:solidFill>
            <a:miter lim="800000"/>
          </a:ln>
          <a:effectLst/>
        </p:spPr>
        <p:txBody>
          <a:bodyPr wrap="square">
            <a:spAutoFit/>
          </a:bodyPr>
          <a:lstStyle/>
          <a:p>
            <a:pPr>
              <a:lnSpc>
                <a:spcPct val="150000"/>
              </a:lnSpc>
              <a:defRPr/>
            </a:pPr>
            <a:endParaRPr lang="en-US" altLang="zh-CN" sz="1895" b="1" kern="100" dirty="0">
              <a:solidFill>
                <a:schemeClr val="tx1">
                  <a:lumMod val="75000"/>
                  <a:lumOff val="25000"/>
                </a:schemeClr>
              </a:solidFill>
              <a:latin typeface="微软雅黑" panose="020B0503020204020204" pitchFamily="34" charset="-122"/>
              <a:ea typeface="微软雅黑" panose="020B0503020204020204" pitchFamily="34" charset="-122"/>
              <a:sym typeface="+mn-ea"/>
            </a:endParaRPr>
          </a:p>
          <a:p>
            <a:pPr marL="342900" indent="467995">
              <a:lnSpc>
                <a:spcPct val="150000"/>
              </a:lnSpc>
              <a:buFont typeface="Wingdings" panose="05000000000000000000" pitchFamily="2" charset="2"/>
              <a:buChar char="Ø"/>
              <a:defRPr/>
            </a:pPr>
            <a:r>
              <a:rPr lang="zh-CN" altLang="en-US" sz="1895" kern="100" dirty="0" smtClean="0">
                <a:solidFill>
                  <a:schemeClr val="bg1"/>
                </a:solidFill>
                <a:latin typeface="微软雅黑" panose="020B0503020204020204" pitchFamily="34" charset="-122"/>
                <a:ea typeface="微软雅黑" panose="020B0503020204020204" pitchFamily="34" charset="-122"/>
                <a:sym typeface="+mn-ea"/>
              </a:rPr>
              <a:t>物理环境</a:t>
            </a:r>
            <a:r>
              <a:rPr lang="zh-CN" altLang="en-US" sz="1895" kern="100" dirty="0">
                <a:solidFill>
                  <a:schemeClr val="bg1"/>
                </a:solidFill>
                <a:latin typeface="微软雅黑" panose="020B0503020204020204" pitchFamily="34" charset="-122"/>
                <a:ea typeface="微软雅黑" panose="020B0503020204020204" pitchFamily="34" charset="-122"/>
                <a:sym typeface="+mn-ea"/>
              </a:rPr>
              <a:t>安全</a:t>
            </a:r>
            <a:endParaRPr lang="en-US" altLang="zh-CN" sz="1895" kern="100" dirty="0">
              <a:solidFill>
                <a:schemeClr val="bg1"/>
              </a:solidFill>
              <a:latin typeface="微软雅黑" panose="020B0503020204020204" pitchFamily="34" charset="-122"/>
              <a:ea typeface="微软雅黑" panose="020B0503020204020204" pitchFamily="34" charset="-122"/>
              <a:sym typeface="+mn-ea"/>
            </a:endParaRPr>
          </a:p>
          <a:p>
            <a:pPr marL="342900" indent="467995">
              <a:lnSpc>
                <a:spcPct val="150000"/>
              </a:lnSpc>
              <a:buFont typeface="Wingdings" panose="05000000000000000000" pitchFamily="2" charset="2"/>
              <a:buChar char="Ø"/>
              <a:defRPr/>
            </a:pPr>
            <a:r>
              <a:rPr lang="zh-CN" altLang="en-US" sz="1895" kern="100" dirty="0" smtClean="0">
                <a:solidFill>
                  <a:schemeClr val="bg1"/>
                </a:solidFill>
                <a:latin typeface="微软雅黑" panose="020B0503020204020204" pitchFamily="34" charset="-122"/>
                <a:ea typeface="微软雅黑" panose="020B0503020204020204" pitchFamily="34" charset="-122"/>
                <a:sym typeface="+mn-ea"/>
              </a:rPr>
              <a:t>通信网络</a:t>
            </a:r>
            <a:r>
              <a:rPr lang="zh-CN" altLang="en-US" sz="1895" kern="100" dirty="0">
                <a:solidFill>
                  <a:schemeClr val="bg1"/>
                </a:solidFill>
                <a:latin typeface="微软雅黑" panose="020B0503020204020204" pitchFamily="34" charset="-122"/>
                <a:ea typeface="微软雅黑" panose="020B0503020204020204" pitchFamily="34" charset="-122"/>
                <a:sym typeface="+mn-ea"/>
              </a:rPr>
              <a:t>安全</a:t>
            </a:r>
            <a:endParaRPr lang="en-US" altLang="zh-CN" sz="1895" kern="100" dirty="0">
              <a:solidFill>
                <a:schemeClr val="bg1"/>
              </a:solidFill>
              <a:latin typeface="微软雅黑" panose="020B0503020204020204" pitchFamily="34" charset="-122"/>
              <a:ea typeface="微软雅黑" panose="020B0503020204020204" pitchFamily="34" charset="-122"/>
              <a:sym typeface="+mn-ea"/>
            </a:endParaRPr>
          </a:p>
          <a:p>
            <a:pPr marL="342900" indent="467995">
              <a:lnSpc>
                <a:spcPct val="150000"/>
              </a:lnSpc>
              <a:buFont typeface="Wingdings" panose="05000000000000000000" pitchFamily="2" charset="2"/>
              <a:buChar char="Ø"/>
              <a:defRPr/>
            </a:pPr>
            <a:r>
              <a:rPr lang="zh-CN" altLang="en-US" sz="1895" kern="100" dirty="0" smtClean="0">
                <a:solidFill>
                  <a:schemeClr val="bg1"/>
                </a:solidFill>
                <a:latin typeface="微软雅黑" panose="020B0503020204020204" pitchFamily="34" charset="-122"/>
                <a:ea typeface="微软雅黑" panose="020B0503020204020204" pitchFamily="34" charset="-122"/>
                <a:sym typeface="+mn-ea"/>
              </a:rPr>
              <a:t>区域</a:t>
            </a:r>
            <a:r>
              <a:rPr lang="zh-CN" altLang="en-US" sz="1895" kern="100" dirty="0">
                <a:solidFill>
                  <a:schemeClr val="bg1"/>
                </a:solidFill>
                <a:latin typeface="微软雅黑" panose="020B0503020204020204" pitchFamily="34" charset="-122"/>
                <a:ea typeface="微软雅黑" panose="020B0503020204020204" pitchFamily="34" charset="-122"/>
                <a:sym typeface="+mn-ea"/>
              </a:rPr>
              <a:t>边界安全</a:t>
            </a:r>
            <a:endParaRPr lang="en-US" altLang="zh-CN" sz="1895" kern="100" dirty="0">
              <a:solidFill>
                <a:schemeClr val="bg1"/>
              </a:solidFill>
              <a:latin typeface="微软雅黑" panose="020B0503020204020204" pitchFamily="34" charset="-122"/>
              <a:ea typeface="微软雅黑" panose="020B0503020204020204" pitchFamily="34" charset="-122"/>
              <a:sym typeface="+mn-ea"/>
            </a:endParaRPr>
          </a:p>
          <a:p>
            <a:pPr marL="342900" indent="467995">
              <a:lnSpc>
                <a:spcPct val="150000"/>
              </a:lnSpc>
              <a:buFont typeface="Wingdings" panose="05000000000000000000" pitchFamily="2" charset="2"/>
              <a:buChar char="Ø"/>
              <a:defRPr/>
            </a:pPr>
            <a:r>
              <a:rPr lang="zh-CN" altLang="en-US" sz="1895" kern="100" dirty="0" smtClean="0">
                <a:solidFill>
                  <a:schemeClr val="bg1"/>
                </a:solidFill>
                <a:latin typeface="微软雅黑" panose="020B0503020204020204" pitchFamily="34" charset="-122"/>
                <a:ea typeface="微软雅黑" panose="020B0503020204020204" pitchFamily="34" charset="-122"/>
                <a:sym typeface="+mn-ea"/>
              </a:rPr>
              <a:t>计算</a:t>
            </a:r>
            <a:r>
              <a:rPr lang="zh-CN" altLang="en-US" sz="1895" kern="100" dirty="0">
                <a:solidFill>
                  <a:schemeClr val="bg1"/>
                </a:solidFill>
                <a:latin typeface="微软雅黑" panose="020B0503020204020204" pitchFamily="34" charset="-122"/>
                <a:ea typeface="微软雅黑" panose="020B0503020204020204" pitchFamily="34" charset="-122"/>
                <a:sym typeface="+mn-ea"/>
              </a:rPr>
              <a:t>环境安全</a:t>
            </a:r>
            <a:endParaRPr lang="en-US" altLang="zh-CN" sz="1895" kern="100" dirty="0">
              <a:solidFill>
                <a:schemeClr val="bg1"/>
              </a:solidFill>
              <a:latin typeface="微软雅黑" panose="020B0503020204020204" pitchFamily="34" charset="-122"/>
              <a:ea typeface="微软雅黑" panose="020B0503020204020204" pitchFamily="34" charset="-122"/>
              <a:sym typeface="+mn-ea"/>
            </a:endParaRPr>
          </a:p>
          <a:p>
            <a:pPr marL="342900" indent="467995">
              <a:lnSpc>
                <a:spcPct val="150000"/>
              </a:lnSpc>
              <a:buFont typeface="Wingdings" panose="05000000000000000000" pitchFamily="2" charset="2"/>
              <a:buChar char="Ø"/>
              <a:defRPr/>
            </a:pPr>
            <a:r>
              <a:rPr lang="zh-CN" altLang="en-US" sz="1895" kern="100" dirty="0" smtClean="0">
                <a:solidFill>
                  <a:schemeClr val="bg1"/>
                </a:solidFill>
                <a:latin typeface="微软雅黑" panose="020B0503020204020204" pitchFamily="34" charset="-122"/>
                <a:ea typeface="微软雅黑" panose="020B0503020204020204" pitchFamily="34" charset="-122"/>
                <a:sym typeface="+mn-ea"/>
              </a:rPr>
              <a:t>安全管理</a:t>
            </a:r>
            <a:r>
              <a:rPr lang="zh-CN" altLang="en-US" sz="1895" kern="100" dirty="0">
                <a:solidFill>
                  <a:schemeClr val="bg1"/>
                </a:solidFill>
                <a:latin typeface="微软雅黑" panose="020B0503020204020204" pitchFamily="34" charset="-122"/>
                <a:ea typeface="微软雅黑" panose="020B0503020204020204" pitchFamily="34" charset="-122"/>
                <a:sym typeface="+mn-ea"/>
              </a:rPr>
              <a:t>中心</a:t>
            </a:r>
            <a:endParaRPr lang="en-US" altLang="zh-CN" sz="1895" kern="100" dirty="0">
              <a:solidFill>
                <a:schemeClr val="bg1"/>
              </a:solidFill>
              <a:latin typeface="微软雅黑" panose="020B0503020204020204" pitchFamily="34" charset="-122"/>
              <a:ea typeface="微软雅黑" panose="020B0503020204020204" pitchFamily="34" charset="-122"/>
              <a:sym typeface="+mn-ea"/>
            </a:endParaRPr>
          </a:p>
          <a:p>
            <a:pPr marL="342900" indent="467995">
              <a:lnSpc>
                <a:spcPct val="150000"/>
              </a:lnSpc>
              <a:buFont typeface="Wingdings" panose="05000000000000000000" pitchFamily="2" charset="2"/>
              <a:buChar char="Ø"/>
              <a:defRPr/>
            </a:pPr>
            <a:r>
              <a:rPr lang="zh-CN" altLang="en-US" sz="1895" kern="100" dirty="0" smtClean="0">
                <a:solidFill>
                  <a:schemeClr val="bg1"/>
                </a:solidFill>
                <a:latin typeface="微软雅黑" panose="020B0503020204020204" pitchFamily="34" charset="-122"/>
                <a:ea typeface="微软雅黑" panose="020B0503020204020204" pitchFamily="34" charset="-122"/>
                <a:sym typeface="+mn-ea"/>
              </a:rPr>
              <a:t>云</a:t>
            </a:r>
            <a:r>
              <a:rPr lang="zh-CN" altLang="en-US" sz="1895" kern="100" dirty="0">
                <a:solidFill>
                  <a:schemeClr val="bg1"/>
                </a:solidFill>
                <a:latin typeface="微软雅黑" panose="020B0503020204020204" pitchFamily="34" charset="-122"/>
                <a:ea typeface="微软雅黑" panose="020B0503020204020204" pitchFamily="34" charset="-122"/>
                <a:sym typeface="+mn-ea"/>
              </a:rPr>
              <a:t>安全扩展</a:t>
            </a:r>
            <a:endParaRPr lang="en-US" altLang="zh-CN" sz="1895" kern="100" dirty="0">
              <a:solidFill>
                <a:schemeClr val="bg1"/>
              </a:solidFill>
              <a:latin typeface="微软雅黑" panose="020B0503020204020204" pitchFamily="34" charset="-122"/>
              <a:ea typeface="微软雅黑" panose="020B0503020204020204" pitchFamily="34" charset="-122"/>
              <a:sym typeface="+mn-ea"/>
            </a:endParaRPr>
          </a:p>
          <a:p>
            <a:pPr marL="342900" indent="467995">
              <a:lnSpc>
                <a:spcPct val="150000"/>
              </a:lnSpc>
              <a:buFont typeface="Wingdings" panose="05000000000000000000" pitchFamily="2" charset="2"/>
              <a:buChar char="Ø"/>
              <a:defRPr/>
            </a:pPr>
            <a:r>
              <a:rPr lang="zh-CN" altLang="en-US" sz="1895" kern="100" dirty="0" smtClean="0">
                <a:solidFill>
                  <a:schemeClr val="bg1"/>
                </a:solidFill>
                <a:latin typeface="微软雅黑" panose="020B0503020204020204" pitchFamily="34" charset="-122"/>
                <a:ea typeface="微软雅黑" panose="020B0503020204020204" pitchFamily="34" charset="-122"/>
                <a:sym typeface="+mn-ea"/>
              </a:rPr>
              <a:t>大</a:t>
            </a:r>
            <a:r>
              <a:rPr lang="zh-CN" altLang="en-US" sz="1895" kern="100" dirty="0">
                <a:solidFill>
                  <a:schemeClr val="bg1"/>
                </a:solidFill>
                <a:latin typeface="微软雅黑" panose="020B0503020204020204" pitchFamily="34" charset="-122"/>
                <a:ea typeface="微软雅黑" panose="020B0503020204020204" pitchFamily="34" charset="-122"/>
                <a:sym typeface="+mn-ea"/>
              </a:rPr>
              <a:t>数据安全扩展</a:t>
            </a:r>
            <a:endParaRPr lang="en-US" altLang="zh-CN" sz="1895" kern="100" dirty="0">
              <a:solidFill>
                <a:schemeClr val="tx1">
                  <a:lumMod val="75000"/>
                  <a:lumOff val="25000"/>
                </a:schemeClr>
              </a:solidFill>
              <a:latin typeface="微软雅黑" panose="020B0503020204020204" pitchFamily="34" charset="-122"/>
              <a:ea typeface="微软雅黑" panose="020B0503020204020204" pitchFamily="34" charset="-122"/>
              <a:sym typeface="+mn-ea"/>
            </a:endParaRPr>
          </a:p>
          <a:p>
            <a:pPr>
              <a:lnSpc>
                <a:spcPct val="150000"/>
              </a:lnSpc>
              <a:defRPr/>
            </a:pPr>
            <a:endParaRPr lang="zh-CN" altLang="en-US" sz="1895" kern="100" dirty="0">
              <a:solidFill>
                <a:schemeClr val="tx1">
                  <a:lumMod val="75000"/>
                  <a:lumOff val="25000"/>
                </a:schemeClr>
              </a:solidFill>
              <a:latin typeface="微软雅黑" panose="020B0503020204020204" pitchFamily="34" charset="-122"/>
              <a:ea typeface="微软雅黑" panose="020B0503020204020204" pitchFamily="34" charset="-122"/>
              <a:sym typeface="+mn-ea"/>
            </a:endParaRPr>
          </a:p>
        </p:txBody>
      </p:sp>
      <p:grpSp>
        <p:nvGrpSpPr>
          <p:cNvPr id="10" name="组合 11"/>
          <p:cNvGrpSpPr/>
          <p:nvPr/>
        </p:nvGrpSpPr>
        <p:grpSpPr>
          <a:xfrm>
            <a:off x="0" y="201940"/>
            <a:ext cx="3657583" cy="500380"/>
            <a:chOff x="0" y="220990"/>
            <a:chExt cx="3857607" cy="527745"/>
          </a:xfrm>
        </p:grpSpPr>
        <p:sp>
          <p:nvSpPr>
            <p:cNvPr id="11" name="燕尾形 2"/>
            <p:cNvSpPr/>
            <p:nvPr/>
          </p:nvSpPr>
          <p:spPr>
            <a:xfrm>
              <a:off x="335059" y="294640"/>
              <a:ext cx="302371" cy="375920"/>
            </a:xfrm>
            <a:prstGeom prst="chevron">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05">
                <a:solidFill>
                  <a:schemeClr val="tx1"/>
                </a:solidFill>
                <a:latin typeface="逐浪细阁体" panose="03000509000000000000" pitchFamily="65" charset="-122"/>
                <a:ea typeface="微软雅黑 Light" panose="020B0502040204020203" charset="-122"/>
                <a:sym typeface="逐浪细阁体" panose="03000509000000000000" pitchFamily="65" charset="-122"/>
              </a:endParaRPr>
            </a:p>
          </p:txBody>
        </p:sp>
        <p:sp>
          <p:nvSpPr>
            <p:cNvPr id="12" name="燕尾形 3"/>
            <p:cNvSpPr/>
            <p:nvPr/>
          </p:nvSpPr>
          <p:spPr>
            <a:xfrm>
              <a:off x="578181" y="294640"/>
              <a:ext cx="302371" cy="375920"/>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05">
                <a:solidFill>
                  <a:schemeClr val="tx1"/>
                </a:solidFill>
                <a:latin typeface="逐浪细阁体" panose="03000509000000000000" pitchFamily="65" charset="-122"/>
                <a:ea typeface="微软雅黑 Light" panose="020B0502040204020203" charset="-122"/>
                <a:sym typeface="逐浪细阁体" panose="03000509000000000000" pitchFamily="65" charset="-122"/>
              </a:endParaRPr>
            </a:p>
          </p:txBody>
        </p:sp>
        <p:sp>
          <p:nvSpPr>
            <p:cNvPr id="18" name="五边形 4"/>
            <p:cNvSpPr/>
            <p:nvPr/>
          </p:nvSpPr>
          <p:spPr>
            <a:xfrm>
              <a:off x="0" y="294640"/>
              <a:ext cx="416781" cy="375920"/>
            </a:xfrm>
            <a:prstGeom prst="homePlat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05">
                <a:latin typeface="逐浪细阁体" panose="03000509000000000000" pitchFamily="65" charset="-122"/>
                <a:ea typeface="微软雅黑 Light" panose="020B0502040204020203" charset="-122"/>
                <a:sym typeface="逐浪细阁体" panose="03000509000000000000" pitchFamily="65" charset="-122"/>
              </a:endParaRPr>
            </a:p>
          </p:txBody>
        </p:sp>
        <p:sp>
          <p:nvSpPr>
            <p:cNvPr id="19" name="文本框 15"/>
            <p:cNvSpPr txBox="1"/>
            <p:nvPr/>
          </p:nvSpPr>
          <p:spPr>
            <a:xfrm>
              <a:off x="972489" y="220990"/>
              <a:ext cx="2885118" cy="527745"/>
            </a:xfrm>
            <a:prstGeom prst="rect">
              <a:avLst/>
            </a:prstGeom>
            <a:noFill/>
          </p:spPr>
          <p:txBody>
            <a:bodyPr wrap="square" rtlCol="0">
              <a:spAutoFit/>
            </a:bodyPr>
            <a:lstStyle/>
            <a:p>
              <a:r>
                <a:rPr lang="zh-CN" altLang="en-US" sz="2655" dirty="0">
                  <a:solidFill>
                    <a:schemeClr val="tx1">
                      <a:lumMod val="65000"/>
                      <a:lumOff val="3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逐浪细阁体" panose="03000509000000000000" pitchFamily="65" charset="-122"/>
                </a:rPr>
                <a:t>总体技术方案</a:t>
              </a:r>
              <a:endParaRPr lang="zh-CN" altLang="en-US" sz="2655" dirty="0">
                <a:solidFill>
                  <a:schemeClr val="tx1">
                    <a:lumMod val="65000"/>
                    <a:lumOff val="3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逐浪细阁体" panose="03000509000000000000" pitchFamily="65" charset="-122"/>
              </a:endParaRPr>
            </a:p>
          </p:txBody>
        </p:sp>
      </p:grpSp>
      <p:sp>
        <p:nvSpPr>
          <p:cNvPr id="13" name="Content Placeholder 2"/>
          <p:cNvSpPr txBox="1"/>
          <p:nvPr/>
        </p:nvSpPr>
        <p:spPr>
          <a:xfrm>
            <a:off x="361938" y="902854"/>
            <a:ext cx="4709948" cy="614468"/>
          </a:xfrm>
          <a:prstGeom prst="rect">
            <a:avLst/>
          </a:prstGeom>
        </p:spPr>
        <p:txBody>
          <a:bodyPr vert="horz" lIns="91434" tIns="45717" rIns="91434" bIns="45717" rtlCol="0" anchor="t">
            <a:no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just">
              <a:lnSpc>
                <a:spcPct val="150000"/>
              </a:lnSpc>
              <a:spcBef>
                <a:spcPts val="0"/>
              </a:spcBef>
              <a:spcAft>
                <a:spcPts val="0"/>
              </a:spcAft>
            </a:pPr>
            <a:r>
              <a:rPr lang="zh-CN" altLang="en-US" sz="2275" b="1" dirty="0">
                <a:solidFill>
                  <a:schemeClr val="tx1">
                    <a:lumMod val="75000"/>
                    <a:lumOff val="2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网络</a:t>
            </a:r>
            <a:r>
              <a:rPr lang="zh-CN" altLang="en-US" sz="2275" b="1" dirty="0">
                <a:solidFill>
                  <a:schemeClr val="tx1">
                    <a:lumMod val="75000"/>
                    <a:lumOff val="2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安全</a:t>
            </a:r>
            <a:endParaRPr lang="zh-CN" altLang="en-US" sz="2275" b="1" dirty="0">
              <a:solidFill>
                <a:schemeClr val="tx1">
                  <a:lumMod val="75000"/>
                  <a:lumOff val="2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endParaRPr>
          </a:p>
        </p:txBody>
      </p:sp>
      <p:sp>
        <p:nvSpPr>
          <p:cNvPr id="16" name="矩形 15"/>
          <p:cNvSpPr/>
          <p:nvPr/>
        </p:nvSpPr>
        <p:spPr>
          <a:xfrm>
            <a:off x="6915291" y="5536692"/>
            <a:ext cx="309880" cy="354330"/>
          </a:xfrm>
          <a:prstGeom prst="rect">
            <a:avLst/>
          </a:prstGeom>
        </p:spPr>
        <p:txBody>
          <a:bodyPr wrap="none">
            <a:spAutoFit/>
          </a:bodyPr>
          <a:lstStyle/>
          <a:p>
            <a:endParaRPr lang="zh-CN" altLang="en-US" sz="1705" dirty="0"/>
          </a:p>
        </p:txBody>
      </p:sp>
      <p:graphicFrame>
        <p:nvGraphicFramePr>
          <p:cNvPr id="2" name="对象 -2147482609"/>
          <p:cNvGraphicFramePr>
            <a:graphicFrameLocks noChangeAspect="1"/>
          </p:cNvGraphicFramePr>
          <p:nvPr/>
        </p:nvGraphicFramePr>
        <p:xfrm>
          <a:off x="4775652" y="415017"/>
          <a:ext cx="6941914" cy="5471047"/>
        </p:xfrm>
        <a:graphic>
          <a:graphicData uri="http://schemas.openxmlformats.org/presentationml/2006/ole">
            <mc:AlternateContent xmlns:mc="http://schemas.openxmlformats.org/markup-compatibility/2006">
              <mc:Choice xmlns:v="urn:schemas-microsoft-com:vml" Requires="v">
                <p:oleObj spid="_x0000_s3076" name="" r:id="rId1" imgW="10074910" imgH="5816600" progId="Visio.Drawing.11">
                  <p:embed/>
                </p:oleObj>
              </mc:Choice>
              <mc:Fallback>
                <p:oleObj name="" r:id="rId1" imgW="10074910" imgH="5816600" progId="Visio.Drawing.11">
                  <p:embed/>
                  <p:pic>
                    <p:nvPicPr>
                      <p:cNvPr id="0" name="图片 3075"/>
                      <p:cNvPicPr/>
                      <p:nvPr/>
                    </p:nvPicPr>
                    <p:blipFill>
                      <a:blip r:embed="rId2"/>
                      <a:stretch>
                        <a:fillRect/>
                      </a:stretch>
                    </p:blipFill>
                    <p:spPr>
                      <a:xfrm>
                        <a:off x="4775652" y="415017"/>
                        <a:ext cx="6941914" cy="5471047"/>
                      </a:xfrm>
                      <a:prstGeom prst="rect">
                        <a:avLst/>
                      </a:prstGeom>
                      <a:noFill/>
                      <a:ln w="38100">
                        <a:noFill/>
                        <a:miter/>
                      </a:ln>
                    </p:spPr>
                  </p:pic>
                </p:oleObj>
              </mc:Fallback>
            </mc:AlternateContent>
          </a:graphicData>
        </a:graphic>
      </p:graphicFrame>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5"/>
          <p:cNvGrpSpPr/>
          <p:nvPr/>
        </p:nvGrpSpPr>
        <p:grpSpPr>
          <a:xfrm>
            <a:off x="0" y="201940"/>
            <a:ext cx="3080944" cy="500380"/>
            <a:chOff x="0" y="220990"/>
            <a:chExt cx="3249433" cy="527745"/>
          </a:xfrm>
        </p:grpSpPr>
        <p:sp>
          <p:nvSpPr>
            <p:cNvPr id="7" name="燕尾形 2"/>
            <p:cNvSpPr/>
            <p:nvPr/>
          </p:nvSpPr>
          <p:spPr>
            <a:xfrm>
              <a:off x="335059" y="294640"/>
              <a:ext cx="302371" cy="375920"/>
            </a:xfrm>
            <a:prstGeom prst="chevron">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05">
                <a:solidFill>
                  <a:schemeClr val="tx1"/>
                </a:solidFill>
                <a:latin typeface="逐浪细阁体" panose="03000509000000000000" pitchFamily="65" charset="-122"/>
                <a:ea typeface="微软雅黑 Light" panose="020B0502040204020203" charset="-122"/>
                <a:sym typeface="逐浪细阁体" panose="03000509000000000000" pitchFamily="65" charset="-122"/>
              </a:endParaRPr>
            </a:p>
          </p:txBody>
        </p:sp>
        <p:sp>
          <p:nvSpPr>
            <p:cNvPr id="8" name="燕尾形 3"/>
            <p:cNvSpPr/>
            <p:nvPr/>
          </p:nvSpPr>
          <p:spPr>
            <a:xfrm>
              <a:off x="578181" y="294640"/>
              <a:ext cx="302371" cy="375920"/>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05">
                <a:solidFill>
                  <a:schemeClr val="tx1"/>
                </a:solidFill>
                <a:latin typeface="逐浪细阁体" panose="03000509000000000000" pitchFamily="65" charset="-122"/>
                <a:ea typeface="微软雅黑 Light" panose="020B0502040204020203" charset="-122"/>
                <a:sym typeface="逐浪细阁体" panose="03000509000000000000" pitchFamily="65" charset="-122"/>
              </a:endParaRPr>
            </a:p>
          </p:txBody>
        </p:sp>
        <p:sp>
          <p:nvSpPr>
            <p:cNvPr id="9" name="五边形 4"/>
            <p:cNvSpPr/>
            <p:nvPr/>
          </p:nvSpPr>
          <p:spPr>
            <a:xfrm>
              <a:off x="0" y="294640"/>
              <a:ext cx="416781" cy="375920"/>
            </a:xfrm>
            <a:prstGeom prst="homePlat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05">
                <a:latin typeface="逐浪细阁体" panose="03000509000000000000" pitchFamily="65" charset="-122"/>
                <a:ea typeface="微软雅黑 Light" panose="020B0502040204020203" charset="-122"/>
                <a:sym typeface="逐浪细阁体" panose="03000509000000000000" pitchFamily="65" charset="-122"/>
              </a:endParaRPr>
            </a:p>
          </p:txBody>
        </p:sp>
        <p:sp>
          <p:nvSpPr>
            <p:cNvPr id="10" name="文本框 9"/>
            <p:cNvSpPr txBox="1"/>
            <p:nvPr/>
          </p:nvSpPr>
          <p:spPr>
            <a:xfrm>
              <a:off x="972489" y="220990"/>
              <a:ext cx="2276944" cy="527745"/>
            </a:xfrm>
            <a:prstGeom prst="rect">
              <a:avLst/>
            </a:prstGeom>
            <a:noFill/>
          </p:spPr>
          <p:txBody>
            <a:bodyPr wrap="square" rtlCol="0">
              <a:spAutoFit/>
            </a:bodyPr>
            <a:lstStyle/>
            <a:p>
              <a:r>
                <a:rPr lang="zh-CN" altLang="en-US" sz="2655" dirty="0">
                  <a:solidFill>
                    <a:schemeClr val="tx1">
                      <a:lumMod val="65000"/>
                      <a:lumOff val="3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逐浪细阁体" panose="03000509000000000000" pitchFamily="65" charset="-122"/>
                </a:rPr>
                <a:t>建设方案</a:t>
              </a:r>
              <a:endParaRPr lang="zh-CN" altLang="en-US" sz="2655" dirty="0">
                <a:solidFill>
                  <a:schemeClr val="tx1">
                    <a:lumMod val="65000"/>
                    <a:lumOff val="3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逐浪细阁体" panose="03000509000000000000" pitchFamily="65" charset="-122"/>
              </a:endParaRPr>
            </a:p>
          </p:txBody>
        </p:sp>
      </p:grpSp>
      <p:sp>
        <p:nvSpPr>
          <p:cNvPr id="11" name="Content Placeholder 2"/>
          <p:cNvSpPr txBox="1"/>
          <p:nvPr/>
        </p:nvSpPr>
        <p:spPr>
          <a:xfrm>
            <a:off x="361938" y="902853"/>
            <a:ext cx="4574375" cy="912131"/>
          </a:xfrm>
          <a:prstGeom prst="rect">
            <a:avLst/>
          </a:prstGeom>
        </p:spPr>
        <p:txBody>
          <a:bodyPr vert="horz" lIns="91434" tIns="45717" rIns="91434" bIns="45717" rtlCol="0" anchor="t">
            <a:no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just">
              <a:lnSpc>
                <a:spcPct val="150000"/>
              </a:lnSpc>
              <a:spcBef>
                <a:spcPts val="0"/>
              </a:spcBef>
              <a:spcAft>
                <a:spcPts val="0"/>
              </a:spcAft>
            </a:pPr>
            <a:r>
              <a:rPr lang="zh-CN" altLang="en-US" sz="2275" b="1" dirty="0">
                <a:solidFill>
                  <a:schemeClr val="tx1">
                    <a:lumMod val="75000"/>
                    <a:lumOff val="2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主线站拆除</a:t>
            </a:r>
            <a:endParaRPr lang="zh-CN" altLang="en-US" sz="2275" b="1" dirty="0">
              <a:solidFill>
                <a:schemeClr val="tx1">
                  <a:lumMod val="75000"/>
                  <a:lumOff val="2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endParaRPr>
          </a:p>
        </p:txBody>
      </p:sp>
      <p:sp>
        <p:nvSpPr>
          <p:cNvPr id="5" name="矩形 4"/>
          <p:cNvSpPr/>
          <p:nvPr/>
        </p:nvSpPr>
        <p:spPr>
          <a:xfrm>
            <a:off x="2750562" y="2443171"/>
            <a:ext cx="3534904" cy="675640"/>
          </a:xfrm>
          <a:prstGeom prst="rect">
            <a:avLst/>
          </a:prstGeom>
        </p:spPr>
        <p:txBody>
          <a:bodyPr wrap="square">
            <a:spAutoFit/>
          </a:bodyPr>
          <a:lstStyle/>
          <a:p>
            <a:r>
              <a:rPr lang="zh-CN" altLang="zh-CN" sz="1895" b="1" dirty="0"/>
              <a:t>主线为水泥路面的省界收费站的路面改造方案</a:t>
            </a:r>
            <a:endParaRPr lang="zh-CN" altLang="zh-CN" sz="1895" dirty="0"/>
          </a:p>
        </p:txBody>
      </p:sp>
      <p:sp>
        <p:nvSpPr>
          <p:cNvPr id="6" name="矩形 5"/>
          <p:cNvSpPr/>
          <p:nvPr/>
        </p:nvSpPr>
        <p:spPr>
          <a:xfrm>
            <a:off x="2750562" y="3313970"/>
            <a:ext cx="3345438" cy="675640"/>
          </a:xfrm>
          <a:prstGeom prst="rect">
            <a:avLst/>
          </a:prstGeom>
        </p:spPr>
        <p:txBody>
          <a:bodyPr wrap="square">
            <a:spAutoFit/>
          </a:bodyPr>
          <a:lstStyle/>
          <a:p>
            <a:r>
              <a:rPr lang="zh-CN" altLang="zh-CN" sz="1895" b="1" dirty="0"/>
              <a:t>主线为沥青路面的省界收费站的路面改造方案</a:t>
            </a:r>
            <a:endParaRPr lang="zh-CN" altLang="zh-CN" sz="1895" dirty="0"/>
          </a:p>
        </p:txBody>
      </p:sp>
      <p:sp>
        <p:nvSpPr>
          <p:cNvPr id="19" name="矩形 18"/>
          <p:cNvSpPr/>
          <p:nvPr/>
        </p:nvSpPr>
        <p:spPr>
          <a:xfrm>
            <a:off x="2818836" y="4263432"/>
            <a:ext cx="2662696" cy="383540"/>
          </a:xfrm>
          <a:prstGeom prst="rect">
            <a:avLst/>
          </a:prstGeom>
        </p:spPr>
        <p:txBody>
          <a:bodyPr wrap="square">
            <a:spAutoFit/>
          </a:bodyPr>
          <a:lstStyle/>
          <a:p>
            <a:r>
              <a:rPr lang="zh-CN" altLang="zh-CN" sz="1895" b="1" dirty="0"/>
              <a:t>收费天棚及收费岛拆除</a:t>
            </a:r>
            <a:endParaRPr lang="zh-CN" altLang="zh-CN" sz="1895" dirty="0"/>
          </a:p>
        </p:txBody>
      </p:sp>
      <p:sp>
        <p:nvSpPr>
          <p:cNvPr id="20" name="矩形 19"/>
          <p:cNvSpPr/>
          <p:nvPr/>
        </p:nvSpPr>
        <p:spPr>
          <a:xfrm>
            <a:off x="2818836" y="5135856"/>
            <a:ext cx="1148080" cy="383540"/>
          </a:xfrm>
          <a:prstGeom prst="rect">
            <a:avLst/>
          </a:prstGeom>
        </p:spPr>
        <p:txBody>
          <a:bodyPr wrap="none">
            <a:spAutoFit/>
          </a:bodyPr>
          <a:lstStyle/>
          <a:p>
            <a:r>
              <a:rPr lang="zh-CN" altLang="zh-CN" sz="1895" b="1" dirty="0"/>
              <a:t>交安设施</a:t>
            </a:r>
            <a:endParaRPr lang="zh-CN" altLang="zh-CN" sz="1895" dirty="0"/>
          </a:p>
        </p:txBody>
      </p:sp>
      <p:grpSp>
        <p:nvGrpSpPr>
          <p:cNvPr id="30" name="组合 29"/>
          <p:cNvGrpSpPr/>
          <p:nvPr/>
        </p:nvGrpSpPr>
        <p:grpSpPr>
          <a:xfrm>
            <a:off x="0" y="2404886"/>
            <a:ext cx="2622689" cy="709465"/>
            <a:chOff x="0" y="1904613"/>
            <a:chExt cx="2766117" cy="748264"/>
          </a:xfrm>
          <a:solidFill>
            <a:schemeClr val="tx1">
              <a:lumMod val="75000"/>
              <a:lumOff val="25000"/>
            </a:schemeClr>
          </a:solidFill>
          <a:effectLst/>
        </p:grpSpPr>
        <p:sp>
          <p:nvSpPr>
            <p:cNvPr id="31" name="矩形 30"/>
            <p:cNvSpPr/>
            <p:nvPr/>
          </p:nvSpPr>
          <p:spPr>
            <a:xfrm>
              <a:off x="0" y="2219627"/>
              <a:ext cx="2223663" cy="100554"/>
            </a:xfrm>
            <a:prstGeom prst="rect">
              <a:avLst/>
            </a:prstGeom>
            <a:grp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sz="2370"/>
            </a:p>
          </p:txBody>
        </p:sp>
        <p:sp>
          <p:nvSpPr>
            <p:cNvPr id="32" name="椭圆 31"/>
            <p:cNvSpPr/>
            <p:nvPr/>
          </p:nvSpPr>
          <p:spPr>
            <a:xfrm>
              <a:off x="2017853" y="1904613"/>
              <a:ext cx="748264" cy="748264"/>
            </a:xfrm>
            <a:prstGeom prst="ellipse">
              <a:avLst/>
            </a:prstGeom>
            <a:grp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370" dirty="0"/>
                <a:t>01</a:t>
              </a:r>
              <a:endParaRPr lang="zh-CN" altLang="en-US" sz="2370" dirty="0"/>
            </a:p>
          </p:txBody>
        </p:sp>
      </p:grpSp>
      <p:grpSp>
        <p:nvGrpSpPr>
          <p:cNvPr id="33" name="组合 32"/>
          <p:cNvGrpSpPr/>
          <p:nvPr/>
        </p:nvGrpSpPr>
        <p:grpSpPr>
          <a:xfrm>
            <a:off x="0" y="3251634"/>
            <a:ext cx="2622689" cy="709465"/>
            <a:chOff x="0" y="2899300"/>
            <a:chExt cx="2766117" cy="748264"/>
          </a:xfrm>
          <a:solidFill>
            <a:schemeClr val="accent1">
              <a:lumMod val="75000"/>
            </a:schemeClr>
          </a:solidFill>
          <a:effectLst/>
        </p:grpSpPr>
        <p:sp>
          <p:nvSpPr>
            <p:cNvPr id="34" name="矩形 33"/>
            <p:cNvSpPr/>
            <p:nvPr/>
          </p:nvSpPr>
          <p:spPr>
            <a:xfrm>
              <a:off x="0" y="3218434"/>
              <a:ext cx="2223663" cy="100554"/>
            </a:xfrm>
            <a:prstGeom prst="rect">
              <a:avLst/>
            </a:prstGeom>
            <a:grp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sz="2370"/>
            </a:p>
          </p:txBody>
        </p:sp>
        <p:sp>
          <p:nvSpPr>
            <p:cNvPr id="35" name="椭圆 34"/>
            <p:cNvSpPr/>
            <p:nvPr/>
          </p:nvSpPr>
          <p:spPr>
            <a:xfrm>
              <a:off x="2017853" y="2899300"/>
              <a:ext cx="748264" cy="748264"/>
            </a:xfrm>
            <a:prstGeom prst="ellipse">
              <a:avLst/>
            </a:prstGeom>
            <a:grp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370" dirty="0"/>
                <a:t>02</a:t>
              </a:r>
              <a:endParaRPr lang="zh-CN" altLang="en-US" sz="2370" dirty="0"/>
            </a:p>
          </p:txBody>
        </p:sp>
      </p:grpSp>
      <p:grpSp>
        <p:nvGrpSpPr>
          <p:cNvPr id="36" name="组合 35"/>
          <p:cNvGrpSpPr/>
          <p:nvPr/>
        </p:nvGrpSpPr>
        <p:grpSpPr>
          <a:xfrm>
            <a:off x="0" y="4098381"/>
            <a:ext cx="2622689" cy="709465"/>
            <a:chOff x="0" y="3866354"/>
            <a:chExt cx="2766117" cy="748264"/>
          </a:xfrm>
          <a:solidFill>
            <a:schemeClr val="tx1">
              <a:lumMod val="75000"/>
              <a:lumOff val="25000"/>
            </a:schemeClr>
          </a:solidFill>
          <a:effectLst/>
        </p:grpSpPr>
        <p:sp>
          <p:nvSpPr>
            <p:cNvPr id="37" name="矩形 36"/>
            <p:cNvSpPr/>
            <p:nvPr/>
          </p:nvSpPr>
          <p:spPr>
            <a:xfrm>
              <a:off x="0" y="4189608"/>
              <a:ext cx="2223663" cy="100554"/>
            </a:xfrm>
            <a:prstGeom prst="rect">
              <a:avLst/>
            </a:prstGeom>
            <a:grp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sz="2370"/>
            </a:p>
          </p:txBody>
        </p:sp>
        <p:sp>
          <p:nvSpPr>
            <p:cNvPr id="38" name="椭圆 37"/>
            <p:cNvSpPr/>
            <p:nvPr/>
          </p:nvSpPr>
          <p:spPr>
            <a:xfrm>
              <a:off x="2017853" y="3866354"/>
              <a:ext cx="748264" cy="748264"/>
            </a:xfrm>
            <a:prstGeom prst="ellipse">
              <a:avLst/>
            </a:prstGeom>
            <a:grp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370" dirty="0"/>
                <a:t>03</a:t>
              </a:r>
              <a:endParaRPr lang="zh-CN" altLang="en-US" sz="2370" dirty="0"/>
            </a:p>
          </p:txBody>
        </p:sp>
      </p:grpSp>
      <p:grpSp>
        <p:nvGrpSpPr>
          <p:cNvPr id="39" name="组合 38"/>
          <p:cNvGrpSpPr/>
          <p:nvPr/>
        </p:nvGrpSpPr>
        <p:grpSpPr>
          <a:xfrm>
            <a:off x="0" y="4945129"/>
            <a:ext cx="2622689" cy="709465"/>
            <a:chOff x="0" y="4872878"/>
            <a:chExt cx="2766117" cy="748264"/>
          </a:xfrm>
          <a:solidFill>
            <a:schemeClr val="accent1">
              <a:lumMod val="75000"/>
            </a:schemeClr>
          </a:solidFill>
          <a:effectLst/>
        </p:grpSpPr>
        <p:sp>
          <p:nvSpPr>
            <p:cNvPr id="40" name="矩形 39"/>
            <p:cNvSpPr/>
            <p:nvPr/>
          </p:nvSpPr>
          <p:spPr>
            <a:xfrm>
              <a:off x="0" y="5200252"/>
              <a:ext cx="2223663" cy="100554"/>
            </a:xfrm>
            <a:prstGeom prst="rect">
              <a:avLst/>
            </a:prstGeom>
            <a:grp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sz="2370"/>
            </a:p>
          </p:txBody>
        </p:sp>
        <p:sp>
          <p:nvSpPr>
            <p:cNvPr id="41" name="椭圆 40"/>
            <p:cNvSpPr/>
            <p:nvPr/>
          </p:nvSpPr>
          <p:spPr>
            <a:xfrm>
              <a:off x="2017853" y="4872878"/>
              <a:ext cx="748264" cy="748264"/>
            </a:xfrm>
            <a:prstGeom prst="ellipse">
              <a:avLst/>
            </a:prstGeom>
            <a:grp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370" dirty="0"/>
                <a:t>04</a:t>
              </a:r>
              <a:endParaRPr lang="zh-CN" altLang="en-US" sz="2370" dirty="0"/>
            </a:p>
          </p:txBody>
        </p:sp>
      </p:grpSp>
      <p:pic>
        <p:nvPicPr>
          <p:cNvPr id="42" name="图片 41" descr="F:\路径识别\取消省界站\取消省界站北京交科搜集\大同南\大同南\调研省界收费站情况\驿马岭省界收费站\照片\驿马岭省界全景.jpg"/>
          <p:cNvPicPr/>
          <p:nvPr/>
        </p:nvPicPr>
        <p:blipFill>
          <a:blip r:embed="rId1" cstate="print">
            <a:extLst>
              <a:ext uri="{28A0092B-C50C-407E-A947-70E740481C1C}">
                <a14:useLocalDpi xmlns:a14="http://schemas.microsoft.com/office/drawing/2010/main" val="0"/>
              </a:ext>
            </a:extLst>
          </a:blip>
          <a:srcRect/>
          <a:stretch>
            <a:fillRect/>
          </a:stretch>
        </p:blipFill>
        <p:spPr>
          <a:xfrm>
            <a:off x="6254543" y="2349078"/>
            <a:ext cx="5731628" cy="3224040"/>
          </a:xfrm>
          <a:prstGeom prst="rect">
            <a:avLst/>
          </a:prstGeom>
          <a:noFill/>
          <a:ln>
            <a:noFill/>
          </a:ln>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矩形 15"/>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1380000">
            <a:off x="8440032" y="-62063"/>
            <a:ext cx="3754384" cy="2487791"/>
          </a:xfrm>
          <a:custGeom>
            <a:avLst/>
            <a:gdLst>
              <a:gd name="connsiteX0" fmla="*/ 317113 w 4033981"/>
              <a:gd name="connsiteY0" fmla="*/ 1404612 h 2673062"/>
              <a:gd name="connsiteX1" fmla="*/ 3626172 w 4033981"/>
              <a:gd name="connsiteY1" fmla="*/ 0 h 2673062"/>
              <a:gd name="connsiteX2" fmla="*/ 4033981 w 4033981"/>
              <a:gd name="connsiteY2" fmla="*/ 960739 h 2673062"/>
              <a:gd name="connsiteX3" fmla="*/ 0 w 4033981"/>
              <a:gd name="connsiteY3" fmla="*/ 2673062 h 2673062"/>
            </a:gdLst>
            <a:ahLst/>
            <a:cxnLst>
              <a:cxn ang="0">
                <a:pos x="connsiteX0" y="connsiteY0"/>
              </a:cxn>
              <a:cxn ang="0">
                <a:pos x="connsiteX1" y="connsiteY1"/>
              </a:cxn>
              <a:cxn ang="0">
                <a:pos x="connsiteX2" y="connsiteY2"/>
              </a:cxn>
              <a:cxn ang="0">
                <a:pos x="connsiteX3" y="connsiteY3"/>
              </a:cxn>
            </a:cxnLst>
            <a:rect l="l" t="t" r="r" b="b"/>
            <a:pathLst>
              <a:path w="4033981" h="2673062">
                <a:moveTo>
                  <a:pt x="317113" y="1404612"/>
                </a:moveTo>
                <a:lnTo>
                  <a:pt x="3626172" y="0"/>
                </a:lnTo>
                <a:lnTo>
                  <a:pt x="4033981" y="960739"/>
                </a:lnTo>
                <a:lnTo>
                  <a:pt x="0" y="2673062"/>
                </a:lnTo>
                <a:close/>
              </a:path>
            </a:pathLst>
          </a:custGeom>
          <a:solidFill>
            <a:srgbClr val="1935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6" name="直接连接符 25"/>
          <p:cNvCxnSpPr/>
          <p:nvPr/>
        </p:nvCxnSpPr>
        <p:spPr>
          <a:xfrm flipH="1">
            <a:off x="8576993" y="175320"/>
            <a:ext cx="918157" cy="1212547"/>
          </a:xfrm>
          <a:prstGeom prst="line">
            <a:avLst/>
          </a:prstGeom>
          <a:ln>
            <a:solidFill>
              <a:srgbClr val="193563"/>
            </a:solidFill>
          </a:ln>
        </p:spPr>
        <p:style>
          <a:lnRef idx="1">
            <a:schemeClr val="accent1"/>
          </a:lnRef>
          <a:fillRef idx="0">
            <a:schemeClr val="accent1"/>
          </a:fillRef>
          <a:effectRef idx="0">
            <a:schemeClr val="accent1"/>
          </a:effectRef>
          <a:fontRef idx="minor">
            <a:schemeClr val="tx1"/>
          </a:fontRef>
        </p:style>
      </p:cxnSp>
      <p:cxnSp>
        <p:nvCxnSpPr>
          <p:cNvPr id="32" name="直接连接符 31"/>
          <p:cNvCxnSpPr/>
          <p:nvPr/>
        </p:nvCxnSpPr>
        <p:spPr>
          <a:xfrm flipH="1">
            <a:off x="8930640" y="405274"/>
            <a:ext cx="508086" cy="670993"/>
          </a:xfrm>
          <a:prstGeom prst="line">
            <a:avLst/>
          </a:prstGeom>
          <a:ln>
            <a:solidFill>
              <a:srgbClr val="193563"/>
            </a:solidFill>
          </a:ln>
        </p:spPr>
        <p:style>
          <a:lnRef idx="1">
            <a:schemeClr val="accent1"/>
          </a:lnRef>
          <a:fillRef idx="0">
            <a:schemeClr val="accent1"/>
          </a:fillRef>
          <a:effectRef idx="0">
            <a:schemeClr val="accent1"/>
          </a:effectRef>
          <a:fontRef idx="minor">
            <a:schemeClr val="tx1"/>
          </a:fontRef>
        </p:style>
      </p:cxnSp>
      <p:cxnSp>
        <p:nvCxnSpPr>
          <p:cNvPr id="33" name="直接连接符 32"/>
          <p:cNvCxnSpPr/>
          <p:nvPr/>
        </p:nvCxnSpPr>
        <p:spPr>
          <a:xfrm flipH="1">
            <a:off x="8944716" y="137061"/>
            <a:ext cx="918157" cy="1212547"/>
          </a:xfrm>
          <a:prstGeom prst="line">
            <a:avLst/>
          </a:prstGeom>
          <a:ln>
            <a:solidFill>
              <a:srgbClr val="193563"/>
            </a:solidFill>
          </a:ln>
        </p:spPr>
        <p:style>
          <a:lnRef idx="1">
            <a:schemeClr val="accent1"/>
          </a:lnRef>
          <a:fillRef idx="0">
            <a:schemeClr val="accent1"/>
          </a:fillRef>
          <a:effectRef idx="0">
            <a:schemeClr val="accent1"/>
          </a:effectRef>
          <a:fontRef idx="minor">
            <a:schemeClr val="tx1"/>
          </a:fontRef>
        </p:style>
      </p:cxnSp>
      <p:cxnSp>
        <p:nvCxnSpPr>
          <p:cNvPr id="38" name="直接连接符 37"/>
          <p:cNvCxnSpPr/>
          <p:nvPr/>
        </p:nvCxnSpPr>
        <p:spPr>
          <a:xfrm flipH="1">
            <a:off x="8981440" y="405274"/>
            <a:ext cx="457286" cy="603905"/>
          </a:xfrm>
          <a:prstGeom prst="line">
            <a:avLst/>
          </a:prstGeom>
          <a:ln>
            <a:solidFill>
              <a:srgbClr val="193563"/>
            </a:solidFill>
          </a:ln>
        </p:spPr>
        <p:style>
          <a:lnRef idx="1">
            <a:schemeClr val="accent1"/>
          </a:lnRef>
          <a:fillRef idx="0">
            <a:schemeClr val="accent1"/>
          </a:fillRef>
          <a:effectRef idx="0">
            <a:schemeClr val="accent1"/>
          </a:effectRef>
          <a:fontRef idx="minor">
            <a:schemeClr val="tx1"/>
          </a:fontRef>
        </p:style>
      </p:cxnSp>
      <p:pic>
        <p:nvPicPr>
          <p:cNvPr id="3" name="纯音乐 - 情书 - loveletter to you">
            <a:hlinkClick r:id="" action="ppaction://media"/>
          </p:cNvPr>
          <p:cNvPicPr>
            <a:picLocks noChangeAspect="1"/>
          </p:cNvPicPr>
          <p:nvPr>
            <a:audioFile r:link="rId1"/>
            <p:extLst>
              <p:ext uri="{DAA4B4D4-6D71-4841-9C94-3DE7FCFB9230}">
                <p14:media xmlns:p14="http://schemas.microsoft.com/office/powerpoint/2010/main" r:embed="rId2">
                  <p14:fade in="5000.000000" out="5000.000000"/>
                </p14:media>
              </p:ext>
            </p:extLst>
          </p:nvPr>
        </p:nvPicPr>
        <p:blipFill>
          <a:blip r:embed="rId3" cstate="print"/>
          <a:stretch>
            <a:fillRect/>
          </a:stretch>
        </p:blipFill>
        <p:spPr>
          <a:xfrm>
            <a:off x="12531218" y="3225800"/>
            <a:ext cx="406400" cy="406400"/>
          </a:xfrm>
          <a:prstGeom prst="rect">
            <a:avLst/>
          </a:prstGeom>
        </p:spPr>
      </p:pic>
      <p:grpSp>
        <p:nvGrpSpPr>
          <p:cNvPr id="2" name="组合 24"/>
          <p:cNvGrpSpPr/>
          <p:nvPr/>
        </p:nvGrpSpPr>
        <p:grpSpPr>
          <a:xfrm>
            <a:off x="0" y="1372936"/>
            <a:ext cx="7785717" cy="4876943"/>
            <a:chOff x="0" y="813643"/>
            <a:chExt cx="7785717" cy="4876943"/>
          </a:xfrm>
        </p:grpSpPr>
        <p:sp>
          <p:nvSpPr>
            <p:cNvPr id="22" name="任意多边形 21"/>
            <p:cNvSpPr/>
            <p:nvPr/>
          </p:nvSpPr>
          <p:spPr>
            <a:xfrm>
              <a:off x="0" y="829267"/>
              <a:ext cx="7781270" cy="4861319"/>
            </a:xfrm>
            <a:custGeom>
              <a:avLst/>
              <a:gdLst>
                <a:gd name="connsiteX0" fmla="*/ 0 w 6850326"/>
                <a:gd name="connsiteY0" fmla="*/ 0 h 4878405"/>
                <a:gd name="connsiteX1" fmla="*/ 6850326 w 6850326"/>
                <a:gd name="connsiteY1" fmla="*/ 0 h 4878405"/>
                <a:gd name="connsiteX2" fmla="*/ 5239506 w 6850326"/>
                <a:gd name="connsiteY2" fmla="*/ 2134818 h 4878405"/>
                <a:gd name="connsiteX3" fmla="*/ 5237151 w 6850326"/>
                <a:gd name="connsiteY3" fmla="*/ 2134818 h 4878405"/>
                <a:gd name="connsiteX4" fmla="*/ 4202345 w 6850326"/>
                <a:gd name="connsiteY4" fmla="*/ 3506245 h 4878405"/>
                <a:gd name="connsiteX5" fmla="*/ 4191693 w 6850326"/>
                <a:gd name="connsiteY5" fmla="*/ 3506246 h 4878405"/>
                <a:gd name="connsiteX6" fmla="*/ 3156334 w 6850326"/>
                <a:gd name="connsiteY6" fmla="*/ 4878404 h 4878405"/>
                <a:gd name="connsiteX7" fmla="*/ 0 w 6850326"/>
                <a:gd name="connsiteY7" fmla="*/ 4878405 h 4878405"/>
                <a:gd name="connsiteX0-1" fmla="*/ 0 w 6850326"/>
                <a:gd name="connsiteY0-2" fmla="*/ 0 h 4887929"/>
                <a:gd name="connsiteX1-3" fmla="*/ 6850326 w 6850326"/>
                <a:gd name="connsiteY1-4" fmla="*/ 0 h 4887929"/>
                <a:gd name="connsiteX2-5" fmla="*/ 5239506 w 6850326"/>
                <a:gd name="connsiteY2-6" fmla="*/ 2134818 h 4887929"/>
                <a:gd name="connsiteX3-7" fmla="*/ 5237151 w 6850326"/>
                <a:gd name="connsiteY3-8" fmla="*/ 2134818 h 4887929"/>
                <a:gd name="connsiteX4-9" fmla="*/ 4202345 w 6850326"/>
                <a:gd name="connsiteY4-10" fmla="*/ 3506245 h 4887929"/>
                <a:gd name="connsiteX5-11" fmla="*/ 4191693 w 6850326"/>
                <a:gd name="connsiteY5-12" fmla="*/ 3506246 h 4887929"/>
                <a:gd name="connsiteX6-13" fmla="*/ 3654121 w 6850326"/>
                <a:gd name="connsiteY6-14" fmla="*/ 4887929 h 4887929"/>
                <a:gd name="connsiteX7-15" fmla="*/ 0 w 6850326"/>
                <a:gd name="connsiteY7-16" fmla="*/ 4878405 h 4887929"/>
                <a:gd name="connsiteX8" fmla="*/ 0 w 6850326"/>
                <a:gd name="connsiteY8" fmla="*/ 0 h 4887929"/>
                <a:gd name="connsiteX0-17" fmla="*/ 0 w 6850326"/>
                <a:gd name="connsiteY0-18" fmla="*/ 0 h 4887929"/>
                <a:gd name="connsiteX1-19" fmla="*/ 6850326 w 6850326"/>
                <a:gd name="connsiteY1-20" fmla="*/ 0 h 4887929"/>
                <a:gd name="connsiteX2-21" fmla="*/ 5239506 w 6850326"/>
                <a:gd name="connsiteY2-22" fmla="*/ 2134818 h 4887929"/>
                <a:gd name="connsiteX3-23" fmla="*/ 5237151 w 6850326"/>
                <a:gd name="connsiteY3-24" fmla="*/ 2134818 h 4887929"/>
                <a:gd name="connsiteX4-25" fmla="*/ 4202345 w 6850326"/>
                <a:gd name="connsiteY4-26" fmla="*/ 3506245 h 4887929"/>
                <a:gd name="connsiteX5-27" fmla="*/ 4478553 w 6850326"/>
                <a:gd name="connsiteY5-28" fmla="*/ 3630071 h 4887929"/>
                <a:gd name="connsiteX6-29" fmla="*/ 3654121 w 6850326"/>
                <a:gd name="connsiteY6-30" fmla="*/ 4887929 h 4887929"/>
                <a:gd name="connsiteX7-31" fmla="*/ 0 w 6850326"/>
                <a:gd name="connsiteY7-32" fmla="*/ 4878405 h 4887929"/>
                <a:gd name="connsiteX8-33" fmla="*/ 0 w 6850326"/>
                <a:gd name="connsiteY8-34" fmla="*/ 0 h 4887929"/>
                <a:gd name="connsiteX0-35" fmla="*/ 0 w 6850326"/>
                <a:gd name="connsiteY0-36" fmla="*/ 0 h 4887929"/>
                <a:gd name="connsiteX1-37" fmla="*/ 6850326 w 6850326"/>
                <a:gd name="connsiteY1-38" fmla="*/ 0 h 4887929"/>
                <a:gd name="connsiteX2-39" fmla="*/ 5239506 w 6850326"/>
                <a:gd name="connsiteY2-40" fmla="*/ 2134818 h 4887929"/>
                <a:gd name="connsiteX3-41" fmla="*/ 5237151 w 6850326"/>
                <a:gd name="connsiteY3-42" fmla="*/ 2134818 h 4887929"/>
                <a:gd name="connsiteX4-43" fmla="*/ 4666385 w 6850326"/>
                <a:gd name="connsiteY4-44" fmla="*/ 3391945 h 4887929"/>
                <a:gd name="connsiteX5-45" fmla="*/ 4478553 w 6850326"/>
                <a:gd name="connsiteY5-46" fmla="*/ 3630071 h 4887929"/>
                <a:gd name="connsiteX6-47" fmla="*/ 3654121 w 6850326"/>
                <a:gd name="connsiteY6-48" fmla="*/ 4887929 h 4887929"/>
                <a:gd name="connsiteX7-49" fmla="*/ 0 w 6850326"/>
                <a:gd name="connsiteY7-50" fmla="*/ 4878405 h 4887929"/>
                <a:gd name="connsiteX8-51" fmla="*/ 0 w 6850326"/>
                <a:gd name="connsiteY8-52" fmla="*/ 0 h 4887929"/>
                <a:gd name="connsiteX0-53" fmla="*/ 0 w 6850326"/>
                <a:gd name="connsiteY0-54" fmla="*/ 0 h 4887929"/>
                <a:gd name="connsiteX1-55" fmla="*/ 6850326 w 6850326"/>
                <a:gd name="connsiteY1-56" fmla="*/ 0 h 4887929"/>
                <a:gd name="connsiteX2-57" fmla="*/ 5239506 w 6850326"/>
                <a:gd name="connsiteY2-58" fmla="*/ 2134818 h 4887929"/>
                <a:gd name="connsiteX3-59" fmla="*/ 5439641 w 6850326"/>
                <a:gd name="connsiteY3-60" fmla="*/ 2211018 h 4887929"/>
                <a:gd name="connsiteX4-61" fmla="*/ 4666385 w 6850326"/>
                <a:gd name="connsiteY4-62" fmla="*/ 3391945 h 4887929"/>
                <a:gd name="connsiteX5-63" fmla="*/ 4478553 w 6850326"/>
                <a:gd name="connsiteY5-64" fmla="*/ 3630071 h 4887929"/>
                <a:gd name="connsiteX6-65" fmla="*/ 3654121 w 6850326"/>
                <a:gd name="connsiteY6-66" fmla="*/ 4887929 h 4887929"/>
                <a:gd name="connsiteX7-67" fmla="*/ 0 w 6850326"/>
                <a:gd name="connsiteY7-68" fmla="*/ 4878405 h 4887929"/>
                <a:gd name="connsiteX8-69" fmla="*/ 0 w 6850326"/>
                <a:gd name="connsiteY8-70" fmla="*/ 0 h 4887929"/>
                <a:gd name="connsiteX0-71" fmla="*/ 0 w 6850326"/>
                <a:gd name="connsiteY0-72" fmla="*/ 0 h 4887929"/>
                <a:gd name="connsiteX1-73" fmla="*/ 6850326 w 6850326"/>
                <a:gd name="connsiteY1-74" fmla="*/ 0 h 4887929"/>
                <a:gd name="connsiteX2-75" fmla="*/ 5627612 w 6850326"/>
                <a:gd name="connsiteY2-76" fmla="*/ 1934793 h 4887929"/>
                <a:gd name="connsiteX3-77" fmla="*/ 5439641 w 6850326"/>
                <a:gd name="connsiteY3-78" fmla="*/ 2211018 h 4887929"/>
                <a:gd name="connsiteX4-79" fmla="*/ 4666385 w 6850326"/>
                <a:gd name="connsiteY4-80" fmla="*/ 3391945 h 4887929"/>
                <a:gd name="connsiteX5-81" fmla="*/ 4478553 w 6850326"/>
                <a:gd name="connsiteY5-82" fmla="*/ 3630071 h 4887929"/>
                <a:gd name="connsiteX6-83" fmla="*/ 3654121 w 6850326"/>
                <a:gd name="connsiteY6-84" fmla="*/ 4887929 h 4887929"/>
                <a:gd name="connsiteX7-85" fmla="*/ 0 w 6850326"/>
                <a:gd name="connsiteY7-86" fmla="*/ 4878405 h 4887929"/>
                <a:gd name="connsiteX8-87" fmla="*/ 0 w 6850326"/>
                <a:gd name="connsiteY8-88" fmla="*/ 0 h 4887929"/>
                <a:gd name="connsiteX0-89" fmla="*/ 0 w 6892511"/>
                <a:gd name="connsiteY0-90" fmla="*/ 0 h 4887929"/>
                <a:gd name="connsiteX1-91" fmla="*/ 6892511 w 6892511"/>
                <a:gd name="connsiteY1-92" fmla="*/ 0 h 4887929"/>
                <a:gd name="connsiteX2-93" fmla="*/ 5627612 w 6892511"/>
                <a:gd name="connsiteY2-94" fmla="*/ 1934793 h 4887929"/>
                <a:gd name="connsiteX3-95" fmla="*/ 5439641 w 6892511"/>
                <a:gd name="connsiteY3-96" fmla="*/ 2211018 h 4887929"/>
                <a:gd name="connsiteX4-97" fmla="*/ 4666385 w 6892511"/>
                <a:gd name="connsiteY4-98" fmla="*/ 3391945 h 4887929"/>
                <a:gd name="connsiteX5-99" fmla="*/ 4478553 w 6892511"/>
                <a:gd name="connsiteY5-100" fmla="*/ 3630071 h 4887929"/>
                <a:gd name="connsiteX6-101" fmla="*/ 3654121 w 6892511"/>
                <a:gd name="connsiteY6-102" fmla="*/ 4887929 h 4887929"/>
                <a:gd name="connsiteX7-103" fmla="*/ 0 w 6892511"/>
                <a:gd name="connsiteY7-104" fmla="*/ 4878405 h 4887929"/>
                <a:gd name="connsiteX8-105" fmla="*/ 0 w 6892511"/>
                <a:gd name="connsiteY8-106" fmla="*/ 0 h 488792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33" y="connsiteY8-34"/>
                </a:cxn>
              </a:cxnLst>
              <a:rect l="l" t="t" r="r" b="b"/>
              <a:pathLst>
                <a:path w="6892511" h="4887929">
                  <a:moveTo>
                    <a:pt x="0" y="0"/>
                  </a:moveTo>
                  <a:lnTo>
                    <a:pt x="6892511" y="0"/>
                  </a:lnTo>
                  <a:lnTo>
                    <a:pt x="5627612" y="1934793"/>
                  </a:lnTo>
                  <a:lnTo>
                    <a:pt x="5439641" y="2211018"/>
                  </a:lnTo>
                  <a:lnTo>
                    <a:pt x="4666385" y="3391945"/>
                  </a:lnTo>
                  <a:lnTo>
                    <a:pt x="4478553" y="3630071"/>
                  </a:lnTo>
                  <a:lnTo>
                    <a:pt x="3654121" y="4887929"/>
                  </a:lnTo>
                  <a:lnTo>
                    <a:pt x="0" y="4878405"/>
                  </a:lnTo>
                  <a:lnTo>
                    <a:pt x="0" y="0"/>
                  </a:lnTo>
                  <a:close/>
                </a:path>
              </a:pathLst>
            </a:custGeom>
            <a:solidFill>
              <a:srgbClr val="DCD9D2">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4" name="组合 20"/>
            <p:cNvGrpSpPr/>
            <p:nvPr/>
          </p:nvGrpSpPr>
          <p:grpSpPr>
            <a:xfrm>
              <a:off x="0" y="813643"/>
              <a:ext cx="7785717" cy="4876942"/>
              <a:chOff x="4406283" y="1981058"/>
              <a:chExt cx="7785717" cy="4876942"/>
            </a:xfrm>
          </p:grpSpPr>
          <p:pic>
            <p:nvPicPr>
              <p:cNvPr id="20" name="图片 19" descr="timg.jpg"/>
              <p:cNvPicPr>
                <a:picLocks noChangeAspect="1"/>
              </p:cNvPicPr>
              <p:nvPr/>
            </p:nvPicPr>
            <p:blipFill>
              <a:blip r:embed="rId4" cstate="print"/>
              <a:srcRect l="10226" t="-167"/>
              <a:stretch>
                <a:fillRect/>
              </a:stretch>
            </p:blipFill>
            <p:spPr>
              <a:xfrm>
                <a:off x="4406283" y="1981058"/>
                <a:ext cx="7785717" cy="4876942"/>
              </a:xfrm>
              <a:prstGeom prst="rect">
                <a:avLst/>
              </a:prstGeom>
              <a:ln>
                <a:noFill/>
              </a:ln>
              <a:effectLst/>
            </p:spPr>
          </p:pic>
          <p:sp>
            <p:nvSpPr>
              <p:cNvPr id="27" name="直角三角形 26"/>
              <p:cNvSpPr/>
              <p:nvPr/>
            </p:nvSpPr>
            <p:spPr>
              <a:xfrm flipH="1">
                <a:off x="8507773" y="1984158"/>
                <a:ext cx="3684227" cy="4873842"/>
              </a:xfrm>
              <a:prstGeom prst="rtTriangle">
                <a:avLst/>
              </a:prstGeom>
              <a:solidFill>
                <a:schemeClr val="bg1"/>
              </a:solidFill>
              <a:ln>
                <a:noFill/>
              </a:ln>
              <a:effectLst>
                <a:outerShdw dist="50800" sx="1000" sy="1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
        <p:nvSpPr>
          <p:cNvPr id="45" name="文本框 44"/>
          <p:cNvSpPr txBox="1"/>
          <p:nvPr/>
        </p:nvSpPr>
        <p:spPr>
          <a:xfrm>
            <a:off x="5237825" y="4861126"/>
            <a:ext cx="6180263" cy="830997"/>
          </a:xfrm>
          <a:prstGeom prst="rect">
            <a:avLst/>
          </a:prstGeom>
          <a:noFill/>
        </p:spPr>
        <p:txBody>
          <a:bodyPr wrap="square" rtlCol="0">
            <a:spAutoFit/>
          </a:bodyPr>
          <a:lstStyle/>
          <a:p>
            <a:pPr algn="r"/>
            <a:r>
              <a:rPr lang="zh-CN" altLang="en-US" sz="4800" b="1" spc="300" dirty="0" smtClean="0">
                <a:solidFill>
                  <a:srgbClr val="193563"/>
                </a:solidFill>
                <a:latin typeface="微软雅黑 Light" panose="020B0502040204020203" charset="-122"/>
                <a:ea typeface="锐字工房云字库细圆GBK" panose="02010604000000000000" pitchFamily="2" charset="-122"/>
              </a:rPr>
              <a:t>欢迎批评指正！</a:t>
            </a:r>
            <a:endParaRPr lang="zh-CN" altLang="en-US" sz="4800" b="1" spc="300" dirty="0">
              <a:solidFill>
                <a:srgbClr val="193563"/>
              </a:solidFill>
              <a:latin typeface="微软雅黑 Light" panose="020B0502040204020203" charset="-122"/>
              <a:ea typeface="锐字工房云字库细圆GBK" panose="02010604000000000000" pitchFamily="2" charset="-122"/>
            </a:endParaRPr>
          </a:p>
        </p:txBody>
      </p:sp>
      <p:cxnSp>
        <p:nvCxnSpPr>
          <p:cNvPr id="56" name="直接连接符 55"/>
          <p:cNvCxnSpPr/>
          <p:nvPr/>
        </p:nvCxnSpPr>
        <p:spPr>
          <a:xfrm flipH="1">
            <a:off x="2548792" y="623032"/>
            <a:ext cx="1300674" cy="1717712"/>
          </a:xfrm>
          <a:prstGeom prst="line">
            <a:avLst/>
          </a:prstGeom>
          <a:ln w="19050">
            <a:solidFill>
              <a:srgbClr val="193563"/>
            </a:solidFill>
          </a:ln>
        </p:spPr>
        <p:style>
          <a:lnRef idx="1">
            <a:schemeClr val="accent1"/>
          </a:lnRef>
          <a:fillRef idx="0">
            <a:schemeClr val="accent1"/>
          </a:fillRef>
          <a:effectRef idx="0">
            <a:schemeClr val="accent1"/>
          </a:effectRef>
          <a:fontRef idx="minor">
            <a:schemeClr val="tx1"/>
          </a:fontRef>
        </p:style>
      </p:cxnSp>
      <p:cxnSp>
        <p:nvCxnSpPr>
          <p:cNvPr id="53" name="直接连接符 52"/>
          <p:cNvCxnSpPr/>
          <p:nvPr/>
        </p:nvCxnSpPr>
        <p:spPr>
          <a:xfrm flipH="1">
            <a:off x="1869440" y="0"/>
            <a:ext cx="2008457" cy="2652432"/>
          </a:xfrm>
          <a:prstGeom prst="line">
            <a:avLst/>
          </a:prstGeom>
          <a:ln>
            <a:solidFill>
              <a:srgbClr val="193563"/>
            </a:solidFill>
          </a:ln>
        </p:spPr>
        <p:style>
          <a:lnRef idx="1">
            <a:schemeClr val="accent1"/>
          </a:lnRef>
          <a:fillRef idx="0">
            <a:schemeClr val="accent1"/>
          </a:fillRef>
          <a:effectRef idx="0">
            <a:schemeClr val="accent1"/>
          </a:effectRef>
          <a:fontRef idx="minor">
            <a:schemeClr val="tx1"/>
          </a:fontRef>
        </p:style>
      </p:cxnSp>
      <p:cxnSp>
        <p:nvCxnSpPr>
          <p:cNvPr id="49" name="直接连接符 48"/>
          <p:cNvCxnSpPr/>
          <p:nvPr/>
        </p:nvCxnSpPr>
        <p:spPr>
          <a:xfrm flipH="1">
            <a:off x="1228837" y="4976896"/>
            <a:ext cx="1361963" cy="1798653"/>
          </a:xfrm>
          <a:prstGeom prst="line">
            <a:avLst/>
          </a:prstGeom>
          <a:ln>
            <a:solidFill>
              <a:srgbClr val="193563"/>
            </a:solidFill>
          </a:ln>
        </p:spPr>
        <p:style>
          <a:lnRef idx="1">
            <a:schemeClr val="accent1"/>
          </a:lnRef>
          <a:fillRef idx="0">
            <a:schemeClr val="accent1"/>
          </a:fillRef>
          <a:effectRef idx="0">
            <a:schemeClr val="accent1"/>
          </a:effectRef>
          <a:fontRef idx="minor">
            <a:schemeClr val="tx1"/>
          </a:fontRef>
        </p:style>
      </p:cxnSp>
      <p:cxnSp>
        <p:nvCxnSpPr>
          <p:cNvPr id="34" name="直接连接符 33"/>
          <p:cNvCxnSpPr/>
          <p:nvPr/>
        </p:nvCxnSpPr>
        <p:spPr>
          <a:xfrm flipH="1">
            <a:off x="4378960" y="619760"/>
            <a:ext cx="4448854" cy="5875297"/>
          </a:xfrm>
          <a:prstGeom prst="line">
            <a:avLst/>
          </a:prstGeom>
          <a:ln>
            <a:solidFill>
              <a:srgbClr val="193563"/>
            </a:solidFill>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nvCxnSpPr>
        <p:spPr>
          <a:xfrm>
            <a:off x="7776839" y="1384917"/>
            <a:ext cx="914400" cy="914400"/>
          </a:xfrm>
          <a:prstGeom prst="line">
            <a:avLst/>
          </a:prstGeom>
        </p:spPr>
        <p:style>
          <a:lnRef idx="1">
            <a:schemeClr val="accent1"/>
          </a:lnRef>
          <a:fillRef idx="0">
            <a:schemeClr val="accent1"/>
          </a:fillRef>
          <a:effectRef idx="0">
            <a:schemeClr val="accent1"/>
          </a:effectRef>
          <a:fontRef idx="minor">
            <a:schemeClr val="tx1"/>
          </a:fontRef>
        </p:style>
      </p:cxnSp>
      <p:sp>
        <p:nvSpPr>
          <p:cNvPr id="24" name="文本框 44"/>
          <p:cNvSpPr txBox="1"/>
          <p:nvPr/>
        </p:nvSpPr>
        <p:spPr>
          <a:xfrm>
            <a:off x="5230427" y="3282380"/>
            <a:ext cx="6180263" cy="830997"/>
          </a:xfrm>
          <a:prstGeom prst="rect">
            <a:avLst/>
          </a:prstGeom>
          <a:noFill/>
        </p:spPr>
        <p:txBody>
          <a:bodyPr wrap="square" rtlCol="0">
            <a:spAutoFit/>
          </a:bodyPr>
          <a:lstStyle/>
          <a:p>
            <a:pPr algn="r"/>
            <a:r>
              <a:rPr lang="zh-CN" altLang="en-US" sz="4800" b="1" spc="300" dirty="0" smtClean="0">
                <a:solidFill>
                  <a:srgbClr val="193563"/>
                </a:solidFill>
                <a:latin typeface="微软雅黑 Light" panose="020B0502040204020203" charset="-122"/>
                <a:ea typeface="锐字工房云字库细圆GBK" panose="02010604000000000000" pitchFamily="2" charset="-122"/>
              </a:rPr>
              <a:t>汇报完毕！</a:t>
            </a:r>
            <a:endParaRPr lang="zh-CN" altLang="en-US" sz="4800" b="1" spc="300" dirty="0">
              <a:solidFill>
                <a:srgbClr val="193563"/>
              </a:solidFill>
              <a:latin typeface="微软雅黑 Light" panose="020B0502040204020203" charset="-122"/>
              <a:ea typeface="锐字工房云字库细圆GBK" panose="02010604000000000000" pitchFamily="2" charset="-122"/>
            </a:endParaRPr>
          </a:p>
        </p:txBody>
      </p:sp>
    </p:spTree>
  </p:cSld>
  <p:clrMapOvr>
    <a:masterClrMapping/>
  </p:clrMapOvr>
  <p:transition advTm="2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repeatCount="indefinite"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5" name="Rectangle 7"/>
          <p:cNvSpPr>
            <a:spLocks noChangeArrowheads="1"/>
          </p:cNvSpPr>
          <p:nvPr/>
        </p:nvSpPr>
        <p:spPr bwMode="auto">
          <a:xfrm>
            <a:off x="0" y="0"/>
            <a:ext cx="12192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graphicFrame>
        <p:nvGraphicFramePr>
          <p:cNvPr id="63494" name="Object 6"/>
          <p:cNvGraphicFramePr>
            <a:graphicFrameLocks noChangeAspect="1"/>
          </p:cNvGraphicFramePr>
          <p:nvPr/>
        </p:nvGraphicFramePr>
        <p:xfrm>
          <a:off x="203200" y="1257300"/>
          <a:ext cx="7484400" cy="2057400"/>
        </p:xfrm>
        <a:graphic>
          <a:graphicData uri="http://schemas.openxmlformats.org/presentationml/2006/ole">
            <mc:AlternateContent xmlns:mc="http://schemas.openxmlformats.org/markup-compatibility/2006">
              <mc:Choice xmlns:v="urn:schemas-microsoft-com:vml" Requires="v">
                <p:oleObj spid="_x0000_s63514" name="" r:id="rId1" imgW="17725390" imgH="5083810" progId="">
                  <p:embed/>
                </p:oleObj>
              </mc:Choice>
              <mc:Fallback>
                <p:oleObj name="" r:id="rId1" imgW="17725390" imgH="5083810" progId="">
                  <p:embed/>
                  <p:pic>
                    <p:nvPicPr>
                      <p:cNvPr id="0"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3200" y="1257300"/>
                        <a:ext cx="7484400" cy="2057400"/>
                      </a:xfrm>
                      <a:prstGeom prst="rect">
                        <a:avLst/>
                      </a:prstGeom>
                      <a:solidFill>
                        <a:srgbClr val="99CCFF"/>
                      </a:solidFill>
                    </p:spPr>
                  </p:pic>
                </p:oleObj>
              </mc:Fallback>
            </mc:AlternateContent>
          </a:graphicData>
        </a:graphic>
      </p:graphicFrame>
      <p:sp>
        <p:nvSpPr>
          <p:cNvPr id="63496" name="Rectangle 8"/>
          <p:cNvSpPr>
            <a:spLocks noChangeArrowheads="1"/>
          </p:cNvSpPr>
          <p:nvPr/>
        </p:nvSpPr>
        <p:spPr bwMode="auto">
          <a:xfrm>
            <a:off x="101600" y="2971800"/>
            <a:ext cx="3136900" cy="338554"/>
          </a:xfrm>
          <a:prstGeom prst="rect">
            <a:avLst/>
          </a:prstGeom>
          <a:noFill/>
          <a:ln w="9525">
            <a:noFill/>
            <a:miter lim="800000"/>
          </a:ln>
          <a:effectLst/>
        </p:spPr>
        <p:txBody>
          <a:bodyPr vert="horz" wrap="square" lIns="91440" tIns="45720" rIns="91440" bIns="45720" numCol="1" anchor="ctr" anchorCtr="0" compatLnSpc="1">
            <a:spAutoFit/>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zh-CN" sz="1600" b="1" i="0" u="none" strike="noStrike" cap="none" normalizeH="0" baseline="0" dirty="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ETC</a:t>
            </a:r>
            <a:r>
              <a:rPr kumimoji="0" lang="zh-CN" sz="1600" b="1" i="0" u="none" strike="noStrike" cap="none" normalizeH="0" baseline="0" dirty="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门架系统布局示意图</a:t>
            </a:r>
            <a:endParaRPr kumimoji="0" lang="zh-CN" sz="3600" b="1" i="0" u="none" strike="noStrike" cap="none" normalizeH="0" baseline="0" dirty="0" smtClean="0">
              <a:ln>
                <a:noFill/>
              </a:ln>
              <a:solidFill>
                <a:schemeClr val="tx1"/>
              </a:solidFill>
              <a:effectLst/>
              <a:latin typeface="Arial" panose="020B0604020202020204" pitchFamily="34" charset="0"/>
              <a:ea typeface="宋体" panose="02010600030101010101" pitchFamily="2" charset="-122"/>
            </a:endParaRPr>
          </a:p>
        </p:txBody>
      </p:sp>
      <p:sp>
        <p:nvSpPr>
          <p:cNvPr id="63498" name="Rectangle 10"/>
          <p:cNvSpPr>
            <a:spLocks noChangeArrowheads="1"/>
          </p:cNvSpPr>
          <p:nvPr/>
        </p:nvSpPr>
        <p:spPr bwMode="auto">
          <a:xfrm>
            <a:off x="0" y="0"/>
            <a:ext cx="12192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graphicFrame>
        <p:nvGraphicFramePr>
          <p:cNvPr id="63497" name="Object 9"/>
          <p:cNvGraphicFramePr>
            <a:graphicFrameLocks noChangeAspect="1"/>
          </p:cNvGraphicFramePr>
          <p:nvPr/>
        </p:nvGraphicFramePr>
        <p:xfrm>
          <a:off x="241300" y="3746500"/>
          <a:ext cx="7416800" cy="2768600"/>
        </p:xfrm>
        <a:graphic>
          <a:graphicData uri="http://schemas.openxmlformats.org/presentationml/2006/ole">
            <mc:AlternateContent xmlns:mc="http://schemas.openxmlformats.org/markup-compatibility/2006">
              <mc:Choice xmlns:v="urn:schemas-microsoft-com:vml" Requires="v">
                <p:oleObj spid="_x0000_s63515" name="" r:id="rId3" imgW="7603490" imgH="2839085" progId="">
                  <p:embed/>
                </p:oleObj>
              </mc:Choice>
              <mc:Fallback>
                <p:oleObj name="" r:id="rId3" imgW="7603490" imgH="2839085" progId="">
                  <p:embed/>
                  <p:pic>
                    <p:nvPicPr>
                      <p:cNvPr id="0"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1300" y="3746500"/>
                        <a:ext cx="7416800" cy="2768600"/>
                      </a:xfrm>
                      <a:prstGeom prst="rect">
                        <a:avLst/>
                      </a:prstGeom>
                      <a:solidFill>
                        <a:srgbClr val="99CCFF"/>
                      </a:solidFill>
                    </p:spPr>
                  </p:pic>
                </p:oleObj>
              </mc:Fallback>
            </mc:AlternateContent>
          </a:graphicData>
        </a:graphic>
      </p:graphicFrame>
      <p:sp>
        <p:nvSpPr>
          <p:cNvPr id="26" name="Rectangle 8"/>
          <p:cNvSpPr>
            <a:spLocks noChangeArrowheads="1"/>
          </p:cNvSpPr>
          <p:nvPr/>
        </p:nvSpPr>
        <p:spPr bwMode="auto">
          <a:xfrm>
            <a:off x="190500" y="6311900"/>
            <a:ext cx="3683000" cy="338554"/>
          </a:xfrm>
          <a:prstGeom prst="rect">
            <a:avLst/>
          </a:prstGeom>
          <a:noFill/>
          <a:ln w="9525">
            <a:noFill/>
            <a:miter lim="800000"/>
          </a:ln>
          <a:effectLst/>
        </p:spPr>
        <p:txBody>
          <a:bodyPr vert="horz" wrap="square" lIns="91440" tIns="45720" rIns="91440" bIns="45720" numCol="1" anchor="ctr" anchorCtr="0" compatLnSpc="1">
            <a:spAutoFit/>
          </a:bodyPr>
          <a:lstStyle/>
          <a:p>
            <a:pPr lvl="0" algn="ctr" fontAlgn="base">
              <a:spcBef>
                <a:spcPct val="0"/>
              </a:spcBef>
              <a:spcAft>
                <a:spcPct val="0"/>
              </a:spcAft>
            </a:pPr>
            <a:r>
              <a:rPr lang="en-US" altLang="zh-CN" sz="1600" b="1" dirty="0" smtClean="0"/>
              <a:t>ETC</a:t>
            </a:r>
            <a:r>
              <a:rPr lang="zh-CN" altLang="en-US" sz="1600" b="1" dirty="0" smtClean="0"/>
              <a:t>门架系统布局示意图（俯视）</a:t>
            </a:r>
            <a:endParaRPr kumimoji="0" lang="zh-CN" sz="3600" b="1" i="0" u="none" strike="noStrike" cap="none" normalizeH="0" baseline="0" dirty="0" smtClean="0">
              <a:ln>
                <a:noFill/>
              </a:ln>
              <a:solidFill>
                <a:schemeClr val="tx1"/>
              </a:solidFill>
              <a:effectLst/>
              <a:latin typeface="Arial" panose="020B0604020202020204" pitchFamily="34" charset="0"/>
              <a:ea typeface="宋体" panose="02010600030101010101" pitchFamily="2" charset="-122"/>
            </a:endParaRPr>
          </a:p>
        </p:txBody>
      </p:sp>
      <p:sp>
        <p:nvSpPr>
          <p:cNvPr id="27" name="矩形 26"/>
          <p:cNvSpPr/>
          <p:nvPr/>
        </p:nvSpPr>
        <p:spPr>
          <a:xfrm>
            <a:off x="8051799" y="1424222"/>
            <a:ext cx="3822701" cy="4918523"/>
          </a:xfrm>
          <a:prstGeom prst="rect">
            <a:avLst/>
          </a:prstGeom>
          <a:solidFill>
            <a:srgbClr val="193563"/>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文本框 8"/>
          <p:cNvSpPr txBox="1"/>
          <p:nvPr/>
        </p:nvSpPr>
        <p:spPr>
          <a:xfrm>
            <a:off x="8100803" y="1539038"/>
            <a:ext cx="3710197" cy="4616648"/>
          </a:xfrm>
          <a:prstGeom prst="rect">
            <a:avLst/>
          </a:prstGeom>
          <a:noFill/>
        </p:spPr>
        <p:txBody>
          <a:bodyPr wrap="square" rtlCol="0">
            <a:spAutoFit/>
          </a:bodyPr>
          <a:lstStyle/>
          <a:p>
            <a:pPr marL="76200" indent="279400">
              <a:lnSpc>
                <a:spcPct val="150000"/>
              </a:lnSpc>
            </a:pPr>
            <a:r>
              <a:rPr lang="en-US" altLang="zh-CN" sz="2800" b="1" dirty="0" smtClean="0">
                <a:solidFill>
                  <a:schemeClr val="bg1"/>
                </a:solidFill>
                <a:latin typeface="微软雅黑 Light" panose="020B0502040204020203" charset="-122"/>
              </a:rPr>
              <a:t>  </a:t>
            </a:r>
            <a:r>
              <a:rPr lang="zh-CN" altLang="zh-CN" sz="2400" b="1" dirty="0" smtClean="0">
                <a:solidFill>
                  <a:schemeClr val="bg1"/>
                </a:solidFill>
                <a:latin typeface="微软雅黑 Light" panose="020B0502040204020203" charset="-122"/>
              </a:rPr>
              <a:t>上、下行方向各设置</a:t>
            </a:r>
            <a:r>
              <a:rPr lang="zh-CN" altLang="en-US" sz="2400" b="1" dirty="0" smtClean="0">
                <a:solidFill>
                  <a:schemeClr val="bg1"/>
                </a:solidFill>
                <a:latin typeface="微软雅黑 Light" panose="020B0502040204020203" charset="-122"/>
              </a:rPr>
              <a:t>一</a:t>
            </a:r>
            <a:r>
              <a:rPr lang="zh-CN" altLang="zh-CN" sz="2400" b="1" dirty="0" smtClean="0">
                <a:solidFill>
                  <a:schemeClr val="bg1"/>
                </a:solidFill>
                <a:latin typeface="微软雅黑 Light" panose="020B0502040204020203" charset="-122"/>
              </a:rPr>
              <a:t>个门架</a:t>
            </a:r>
            <a:r>
              <a:rPr lang="zh-CN" altLang="en-US" sz="2400" b="1" dirty="0" smtClean="0">
                <a:solidFill>
                  <a:schemeClr val="bg1"/>
                </a:solidFill>
                <a:latin typeface="微软雅黑 Light" panose="020B0502040204020203" charset="-122"/>
              </a:rPr>
              <a:t>，</a:t>
            </a:r>
            <a:r>
              <a:rPr lang="zh-CN" altLang="zh-CN" sz="2400" b="1" dirty="0" smtClean="0">
                <a:solidFill>
                  <a:schemeClr val="bg1"/>
                </a:solidFill>
                <a:latin typeface="微软雅黑 Light" panose="020B0502040204020203" charset="-122"/>
              </a:rPr>
              <a:t>两</a:t>
            </a:r>
            <a:r>
              <a:rPr lang="zh-CN" altLang="zh-CN" sz="2400" b="1" dirty="0">
                <a:solidFill>
                  <a:schemeClr val="bg1"/>
                </a:solidFill>
                <a:latin typeface="微软雅黑 Light" panose="020B0502040204020203" charset="-122"/>
              </a:rPr>
              <a:t>个门架</a:t>
            </a:r>
            <a:r>
              <a:rPr lang="zh-CN" altLang="zh-CN" sz="2400" b="1" dirty="0" smtClean="0">
                <a:solidFill>
                  <a:schemeClr val="bg1"/>
                </a:solidFill>
                <a:latin typeface="微软雅黑 Light" panose="020B0502040204020203" charset="-122"/>
              </a:rPr>
              <a:t>布设间距</a:t>
            </a:r>
            <a:r>
              <a:rPr lang="en-US" altLang="zh-CN" sz="2400" b="1" dirty="0" smtClean="0">
                <a:solidFill>
                  <a:schemeClr val="bg1"/>
                </a:solidFill>
                <a:latin typeface="微软雅黑 Light" panose="020B0502040204020203" charset="-122"/>
              </a:rPr>
              <a:t>3</a:t>
            </a:r>
            <a:r>
              <a:rPr lang="zh-CN" altLang="zh-CN" sz="2400" b="1" dirty="0" smtClean="0">
                <a:solidFill>
                  <a:schemeClr val="bg1"/>
                </a:solidFill>
                <a:latin typeface="微软雅黑 Light" panose="020B0502040204020203" charset="-122"/>
              </a:rPr>
              <a:t>0米</a:t>
            </a:r>
            <a:r>
              <a:rPr lang="en-US" altLang="zh-CN" sz="2400" b="1" dirty="0" smtClean="0">
                <a:solidFill>
                  <a:schemeClr val="bg1"/>
                </a:solidFill>
                <a:latin typeface="微软雅黑 Light" panose="020B0502040204020203" charset="-122"/>
              </a:rPr>
              <a:t>,</a:t>
            </a:r>
            <a:r>
              <a:rPr lang="zh-CN" altLang="en-US" sz="2400" b="1" dirty="0" smtClean="0">
                <a:solidFill>
                  <a:schemeClr val="bg1"/>
                </a:solidFill>
                <a:latin typeface="微软雅黑 Light" panose="020B0502040204020203" charset="-122"/>
              </a:rPr>
              <a:t>天线、天线控制器、车牌识别设备、工控机等</a:t>
            </a:r>
            <a:r>
              <a:rPr lang="zh-CN" altLang="en-US" sz="2400" b="1" dirty="0" smtClean="0">
                <a:solidFill>
                  <a:schemeClr val="bg1"/>
                </a:solidFill>
                <a:latin typeface="微软雅黑 Light" panose="020B0502040204020203" charset="-122"/>
                <a:sym typeface="Arial" panose="020B0604020202020204" pitchFamily="34" charset="0"/>
              </a:rPr>
              <a:t>主要设备按冗余配置。</a:t>
            </a:r>
            <a:endParaRPr lang="en-US" altLang="zh-CN" sz="2400" b="1" dirty="0" smtClean="0">
              <a:solidFill>
                <a:schemeClr val="bg1"/>
              </a:solidFill>
              <a:latin typeface="微软雅黑 Light" panose="020B0502040204020203" charset="-122"/>
              <a:sym typeface="Arial" panose="020B0604020202020204" pitchFamily="34" charset="0"/>
            </a:endParaRPr>
          </a:p>
          <a:p>
            <a:pPr marL="76200" indent="279400">
              <a:lnSpc>
                <a:spcPct val="150000"/>
              </a:lnSpc>
            </a:pPr>
            <a:r>
              <a:rPr lang="zh-CN" altLang="en-US" sz="2400" b="1" dirty="0" smtClean="0">
                <a:solidFill>
                  <a:schemeClr val="bg1"/>
                </a:solidFill>
                <a:latin typeface="微软雅黑 Light" panose="020B0502040204020203" charset="-122"/>
                <a:sym typeface="Arial" panose="020B0604020202020204" pitchFamily="34" charset="0"/>
              </a:rPr>
              <a:t>每个门架旁配置</a:t>
            </a:r>
            <a:r>
              <a:rPr lang="en-US" altLang="zh-CN" sz="2400" b="1" dirty="0" smtClean="0">
                <a:solidFill>
                  <a:schemeClr val="bg1"/>
                </a:solidFill>
                <a:latin typeface="微软雅黑 Light" panose="020B0502040204020203" charset="-122"/>
                <a:sym typeface="Arial" panose="020B0604020202020204" pitchFamily="34" charset="0"/>
              </a:rPr>
              <a:t>1</a:t>
            </a:r>
            <a:r>
              <a:rPr lang="zh-CN" altLang="en-US" sz="2400" b="1" dirty="0" smtClean="0">
                <a:solidFill>
                  <a:schemeClr val="bg1"/>
                </a:solidFill>
                <a:latin typeface="微软雅黑 Light" panose="020B0502040204020203" charset="-122"/>
                <a:sym typeface="Arial" panose="020B0604020202020204" pitchFamily="34" charset="0"/>
              </a:rPr>
              <a:t>套室外智能控制一体机。</a:t>
            </a:r>
            <a:endParaRPr lang="zh-CN" altLang="zh-CN" sz="2800" b="1" dirty="0">
              <a:solidFill>
                <a:schemeClr val="bg1"/>
              </a:solidFill>
              <a:latin typeface="微软雅黑 Light" panose="020B0502040204020203" charset="-122"/>
            </a:endParaRPr>
          </a:p>
        </p:txBody>
      </p:sp>
      <p:grpSp>
        <p:nvGrpSpPr>
          <p:cNvPr id="2" name="组合 11"/>
          <p:cNvGrpSpPr/>
          <p:nvPr/>
        </p:nvGrpSpPr>
        <p:grpSpPr>
          <a:xfrm>
            <a:off x="0" y="212785"/>
            <a:ext cx="3857607" cy="523220"/>
            <a:chOff x="0" y="220990"/>
            <a:chExt cx="3857607" cy="523220"/>
          </a:xfrm>
        </p:grpSpPr>
        <p:sp>
          <p:nvSpPr>
            <p:cNvPr id="13" name="燕尾形 2"/>
            <p:cNvSpPr/>
            <p:nvPr/>
          </p:nvSpPr>
          <p:spPr>
            <a:xfrm>
              <a:off x="335059" y="294640"/>
              <a:ext cx="302371" cy="375920"/>
            </a:xfrm>
            <a:prstGeom prst="chevron">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逐浪细阁体" panose="03000509000000000000" pitchFamily="65" charset="-122"/>
                <a:ea typeface="微软雅黑 Light" panose="020B0502040204020203" charset="-122"/>
                <a:sym typeface="逐浪细阁体" panose="03000509000000000000" pitchFamily="65" charset="-122"/>
              </a:endParaRPr>
            </a:p>
          </p:txBody>
        </p:sp>
        <p:sp>
          <p:nvSpPr>
            <p:cNvPr id="14" name="燕尾形 3"/>
            <p:cNvSpPr/>
            <p:nvPr/>
          </p:nvSpPr>
          <p:spPr>
            <a:xfrm>
              <a:off x="578181" y="294640"/>
              <a:ext cx="302371" cy="375920"/>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逐浪细阁体" panose="03000509000000000000" pitchFamily="65" charset="-122"/>
                <a:ea typeface="微软雅黑 Light" panose="020B0502040204020203" charset="-122"/>
                <a:sym typeface="逐浪细阁体" panose="03000509000000000000" pitchFamily="65" charset="-122"/>
              </a:endParaRPr>
            </a:p>
          </p:txBody>
        </p:sp>
        <p:sp>
          <p:nvSpPr>
            <p:cNvPr id="15" name="五边形 4"/>
            <p:cNvSpPr/>
            <p:nvPr/>
          </p:nvSpPr>
          <p:spPr>
            <a:xfrm>
              <a:off x="0" y="294640"/>
              <a:ext cx="416781" cy="375920"/>
            </a:xfrm>
            <a:prstGeom prst="homePlat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逐浪细阁体" panose="03000509000000000000" pitchFamily="65" charset="-122"/>
                <a:ea typeface="微软雅黑 Light" panose="020B0502040204020203" charset="-122"/>
                <a:sym typeface="逐浪细阁体" panose="03000509000000000000" pitchFamily="65" charset="-122"/>
              </a:endParaRPr>
            </a:p>
          </p:txBody>
        </p:sp>
        <p:sp>
          <p:nvSpPr>
            <p:cNvPr id="16" name="文本框 15"/>
            <p:cNvSpPr txBox="1"/>
            <p:nvPr/>
          </p:nvSpPr>
          <p:spPr>
            <a:xfrm>
              <a:off x="972489" y="220990"/>
              <a:ext cx="2885118" cy="523220"/>
            </a:xfrm>
            <a:prstGeom prst="rect">
              <a:avLst/>
            </a:prstGeom>
            <a:noFill/>
          </p:spPr>
          <p:txBody>
            <a:bodyPr wrap="square" rtlCol="0">
              <a:spAutoFit/>
            </a:bodyPr>
            <a:lstStyle/>
            <a:p>
              <a:r>
                <a:rPr lang="zh-CN" altLang="en-US" sz="2800" dirty="0" smtClean="0">
                  <a:solidFill>
                    <a:schemeClr val="tx1">
                      <a:lumMod val="65000"/>
                      <a:lumOff val="3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逐浪细阁体" panose="03000509000000000000" pitchFamily="65" charset="-122"/>
                </a:rPr>
                <a:t>总体技术方案</a:t>
              </a:r>
              <a:endParaRPr lang="zh-CN" altLang="en-US" sz="2800" dirty="0">
                <a:solidFill>
                  <a:schemeClr val="tx1">
                    <a:lumMod val="65000"/>
                    <a:lumOff val="3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逐浪细阁体" panose="03000509000000000000" pitchFamily="65" charset="-122"/>
              </a:endParaRPr>
            </a:p>
          </p:txBody>
        </p:sp>
      </p:grpSp>
      <p:sp>
        <p:nvSpPr>
          <p:cNvPr id="11" name="Content Placeholder 2"/>
          <p:cNvSpPr txBox="1"/>
          <p:nvPr/>
        </p:nvSpPr>
        <p:spPr>
          <a:xfrm>
            <a:off x="416657" y="662470"/>
            <a:ext cx="4967523" cy="648072"/>
          </a:xfrm>
          <a:prstGeom prst="rect">
            <a:avLst/>
          </a:prstGeom>
        </p:spPr>
        <p:txBody>
          <a:bodyPr vert="horz" lIns="96435" tIns="48218" rIns="96435" bIns="48218" rtlCol="0" anchor="t">
            <a:no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just">
              <a:lnSpc>
                <a:spcPct val="150000"/>
              </a:lnSpc>
              <a:spcBef>
                <a:spcPts val="0"/>
              </a:spcBef>
              <a:spcAft>
                <a:spcPts val="0"/>
              </a:spcAft>
            </a:pPr>
            <a:r>
              <a:rPr lang="en-US" altLang="zh-CN" sz="2400" b="1" dirty="0">
                <a:solidFill>
                  <a:schemeClr val="tx1">
                    <a:lumMod val="75000"/>
                    <a:lumOff val="2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ETC</a:t>
            </a:r>
            <a:r>
              <a:rPr lang="zh-CN" altLang="en-US" sz="2400" b="1" dirty="0">
                <a:solidFill>
                  <a:schemeClr val="tx1">
                    <a:lumMod val="75000"/>
                    <a:lumOff val="2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门架系统</a:t>
            </a:r>
            <a:endParaRPr lang="zh-CN" altLang="en-US" sz="2400" b="1" dirty="0">
              <a:solidFill>
                <a:schemeClr val="tx1">
                  <a:lumMod val="75000"/>
                  <a:lumOff val="2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矩形 20"/>
          <p:cNvSpPr/>
          <p:nvPr/>
        </p:nvSpPr>
        <p:spPr>
          <a:xfrm>
            <a:off x="0" y="1226185"/>
            <a:ext cx="12192000" cy="5669280"/>
          </a:xfrm>
          <a:prstGeom prst="rect">
            <a:avLst/>
          </a:prstGeom>
          <a:solidFill>
            <a:srgbClr val="193563"/>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 name="Picture 8"/>
          <p:cNvPicPr>
            <a:picLocks noChangeAspect="1" noChangeArrowheads="1"/>
          </p:cNvPicPr>
          <p:nvPr/>
        </p:nvPicPr>
        <p:blipFill>
          <a:blip r:embed="rId1" cstate="print">
            <a:extLst>
              <a:ext uri="{28A0092B-C50C-407E-A947-70E740481C1C}">
                <a14:useLocalDpi xmlns:a14="http://schemas.microsoft.com/office/drawing/2010/main" val="0"/>
              </a:ext>
            </a:extLst>
          </a:blip>
          <a:stretch>
            <a:fillRect/>
          </a:stretch>
        </p:blipFill>
        <p:spPr bwMode="auto">
          <a:xfrm>
            <a:off x="2040877" y="1877705"/>
            <a:ext cx="8632120" cy="3402000"/>
          </a:xfrm>
          <a:prstGeom prst="rect">
            <a:avLst/>
          </a:prstGeom>
          <a:noFill/>
          <a:ln w="9525">
            <a:noFill/>
            <a:miter lim="800000"/>
            <a:headEnd/>
            <a:tailEnd/>
          </a:ln>
        </p:spPr>
      </p:pic>
      <p:grpSp>
        <p:nvGrpSpPr>
          <p:cNvPr id="3" name="组合 17"/>
          <p:cNvGrpSpPr/>
          <p:nvPr/>
        </p:nvGrpSpPr>
        <p:grpSpPr>
          <a:xfrm>
            <a:off x="172360" y="5341254"/>
            <a:ext cx="11874500" cy="1492542"/>
            <a:chOff x="5946034" y="1884247"/>
            <a:chExt cx="7728839" cy="2823061"/>
          </a:xfrm>
        </p:grpSpPr>
        <p:sp>
          <p:nvSpPr>
            <p:cNvPr id="4" name="AutoShape 1"/>
            <p:cNvSpPr/>
            <p:nvPr/>
          </p:nvSpPr>
          <p:spPr bwMode="auto">
            <a:xfrm>
              <a:off x="5946034" y="1884247"/>
              <a:ext cx="7728839" cy="281219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chemeClr val="accent3">
                <a:lumMod val="50000"/>
              </a:schemeClr>
            </a:solidFill>
            <a:ln w="25400" cap="flat" cmpd="sng">
              <a:noFill/>
              <a:prstDash val="solid"/>
              <a:miter lim="0"/>
            </a:ln>
            <a:effectLst/>
          </p:spPr>
          <p:txBody>
            <a:bodyPr lIns="0" tIns="0" rIns="0" bIns="0"/>
            <a:lstStyle/>
            <a:p>
              <a:pPr>
                <a:lnSpc>
                  <a:spcPct val="200000"/>
                </a:lnSpc>
                <a:defRPr/>
              </a:pPr>
              <a:endParaRPr lang="es-ES" sz="2670">
                <a:latin typeface="Arial" panose="020B0604020202020204" pitchFamily="34" charset="0"/>
                <a:ea typeface="微软雅黑" panose="020B0503020204020204" pitchFamily="34" charset="-122"/>
                <a:cs typeface="Calibri" panose="020F0502020204030204" pitchFamily="34" charset="0"/>
                <a:sym typeface="Arial" panose="020B0604020202020204" pitchFamily="34" charset="0"/>
              </a:endParaRPr>
            </a:p>
          </p:txBody>
        </p:sp>
        <p:sp>
          <p:nvSpPr>
            <p:cNvPr id="5" name="TextBox 15"/>
            <p:cNvSpPr txBox="1"/>
            <p:nvPr/>
          </p:nvSpPr>
          <p:spPr>
            <a:xfrm>
              <a:off x="6073569" y="2087666"/>
              <a:ext cx="7456056" cy="2619642"/>
            </a:xfrm>
            <a:prstGeom prst="rect">
              <a:avLst/>
            </a:prstGeom>
            <a:noFill/>
          </p:spPr>
          <p:txBody>
            <a:bodyPr wrap="square" lIns="0" tIns="0" rIns="0" bIns="0" rtlCol="0">
              <a:spAutoFit/>
            </a:bodyPr>
            <a:lstStyle/>
            <a:p>
              <a:pPr algn="just">
                <a:lnSpc>
                  <a:spcPct val="150000"/>
                </a:lnSpc>
              </a:pPr>
              <a:r>
                <a:rPr lang="zh-CN" altLang="en-US" sz="2000" b="1" dirty="0" smtClean="0">
                  <a:solidFill>
                    <a:srgbClr val="FFFF00"/>
                  </a:solidFill>
                  <a:latin typeface="微软雅黑" panose="020B0503020204020204" pitchFamily="34" charset="-122"/>
                  <a:ea typeface="微软雅黑" panose="020B0503020204020204" pitchFamily="34" charset="-122"/>
                  <a:sym typeface="Arial" panose="020B0604020202020204" pitchFamily="34" charset="0"/>
                </a:rPr>
                <a:t>全省</a:t>
              </a:r>
              <a:r>
                <a:rPr lang="en-US" altLang="zh-CN" sz="2000" b="1" dirty="0">
                  <a:solidFill>
                    <a:srgbClr val="FFFF00"/>
                  </a:solidFill>
                  <a:latin typeface="微软雅黑" panose="020B0503020204020204" pitchFamily="34" charset="-122"/>
                  <a:ea typeface="微软雅黑" panose="020B0503020204020204" pitchFamily="34" charset="-122"/>
                  <a:sym typeface="Arial" panose="020B0604020202020204" pitchFamily="34" charset="0"/>
                </a:rPr>
                <a:t>25</a:t>
              </a:r>
              <a:r>
                <a:rPr lang="zh-CN" altLang="en-US" sz="2000" b="1" dirty="0">
                  <a:solidFill>
                    <a:srgbClr val="FFFF00"/>
                  </a:solidFill>
                  <a:latin typeface="微软雅黑" panose="020B0503020204020204" pitchFamily="34" charset="-122"/>
                  <a:ea typeface="微软雅黑" panose="020B0503020204020204" pitchFamily="34" charset="-122"/>
                  <a:sym typeface="Arial" panose="020B0604020202020204" pitchFamily="34" charset="0"/>
                </a:rPr>
                <a:t>座</a:t>
              </a:r>
              <a:r>
                <a:rPr lang="zh-CN" altLang="en-US" sz="2000" b="1" dirty="0" smtClean="0">
                  <a:solidFill>
                    <a:srgbClr val="FFFF00"/>
                  </a:solidFill>
                  <a:latin typeface="微软雅黑" panose="020B0503020204020204" pitchFamily="34" charset="-122"/>
                  <a:ea typeface="微软雅黑" panose="020B0503020204020204" pitchFamily="34" charset="-122"/>
                  <a:sym typeface="Arial" panose="020B0604020202020204" pitchFamily="34" charset="0"/>
                </a:rPr>
                <a:t>省界站，</a:t>
              </a:r>
              <a:r>
                <a:rPr lang="en-US" altLang="zh-CN" sz="2000" b="1" dirty="0" smtClean="0">
                  <a:solidFill>
                    <a:srgbClr val="FFFF00"/>
                  </a:solidFill>
                  <a:latin typeface="微软雅黑" panose="020B0503020204020204" pitchFamily="34" charset="-122"/>
                  <a:ea typeface="微软雅黑" panose="020B0503020204020204" pitchFamily="34" charset="-122"/>
                  <a:sym typeface="Arial" panose="020B0604020202020204" pitchFamily="34" charset="0"/>
                </a:rPr>
                <a:t>26</a:t>
              </a:r>
              <a:r>
                <a:rPr lang="zh-CN" altLang="en-US" sz="2000" b="1" dirty="0" smtClean="0">
                  <a:solidFill>
                    <a:srgbClr val="FFFF00"/>
                  </a:solidFill>
                  <a:latin typeface="微软雅黑" panose="020B0503020204020204" pitchFamily="34" charset="-122"/>
                  <a:ea typeface="微软雅黑" panose="020B0503020204020204" pitchFamily="34" charset="-122"/>
                  <a:sym typeface="Arial" panose="020B0604020202020204" pitchFamily="34" charset="0"/>
                </a:rPr>
                <a:t>个省界出口（交控涉及</a:t>
              </a:r>
              <a:r>
                <a:rPr lang="en-US" altLang="zh-CN" sz="2000" b="1" dirty="0" smtClean="0">
                  <a:solidFill>
                    <a:srgbClr val="FFFF00"/>
                  </a:solidFill>
                  <a:latin typeface="微软雅黑" panose="020B0503020204020204" pitchFamily="34" charset="-122"/>
                  <a:ea typeface="微软雅黑" panose="020B0503020204020204" pitchFamily="34" charset="-122"/>
                  <a:sym typeface="Arial" panose="020B0604020202020204" pitchFamily="34" charset="0"/>
                </a:rPr>
                <a:t>24</a:t>
              </a:r>
              <a:r>
                <a:rPr lang="zh-CN" altLang="en-US" sz="2000" b="1" dirty="0" smtClean="0">
                  <a:solidFill>
                    <a:srgbClr val="FFFF00"/>
                  </a:solidFill>
                  <a:latin typeface="微软雅黑" panose="020B0503020204020204" pitchFamily="34" charset="-122"/>
                  <a:ea typeface="微软雅黑" panose="020B0503020204020204" pitchFamily="34" charset="-122"/>
                  <a:sym typeface="Arial" panose="020B0604020202020204" pitchFamily="34" charset="0"/>
                </a:rPr>
                <a:t>座省界站）；靠近原省界站或就近匝道站双向各设置</a:t>
              </a:r>
              <a:r>
                <a:rPr lang="en-US" altLang="zh-CN" sz="2000" b="1" dirty="0" smtClean="0">
                  <a:solidFill>
                    <a:srgbClr val="FFFF00"/>
                  </a:solidFill>
                  <a:latin typeface="微软雅黑" panose="020B0503020204020204" pitchFamily="34" charset="-122"/>
                  <a:ea typeface="微软雅黑" panose="020B0503020204020204" pitchFamily="34" charset="-122"/>
                  <a:sym typeface="Arial" panose="020B0604020202020204" pitchFamily="34" charset="0"/>
                </a:rPr>
                <a:t>1</a:t>
              </a:r>
              <a:r>
                <a:rPr lang="zh-CN" altLang="en-US" sz="2000" b="1" dirty="0" smtClean="0">
                  <a:solidFill>
                    <a:srgbClr val="FFFF00"/>
                  </a:solidFill>
                  <a:latin typeface="微软雅黑" panose="020B0503020204020204" pitchFamily="34" charset="-122"/>
                  <a:ea typeface="微软雅黑" panose="020B0503020204020204" pitchFamily="34" charset="-122"/>
                  <a:sym typeface="Arial" panose="020B0604020202020204" pitchFamily="34" charset="0"/>
                </a:rPr>
                <a:t>个门架，天线按车道</a:t>
              </a:r>
              <a:r>
                <a:rPr lang="en-US" altLang="zh-CN" sz="2000" b="1" dirty="0" smtClean="0">
                  <a:solidFill>
                    <a:srgbClr val="FFFF00"/>
                  </a:solidFill>
                  <a:latin typeface="微软雅黑" panose="020B0503020204020204" pitchFamily="34" charset="-122"/>
                  <a:ea typeface="微软雅黑" panose="020B0503020204020204" pitchFamily="34" charset="-122"/>
                  <a:sym typeface="Arial" panose="020B0604020202020204" pitchFamily="34" charset="0"/>
                </a:rPr>
                <a:t>1+1</a:t>
              </a:r>
              <a:r>
                <a:rPr lang="zh-CN" altLang="en-US" sz="2000" b="1" dirty="0" smtClean="0">
                  <a:solidFill>
                    <a:srgbClr val="FFFF00"/>
                  </a:solidFill>
                  <a:latin typeface="微软雅黑" panose="020B0503020204020204" pitchFamily="34" charset="-122"/>
                  <a:ea typeface="微软雅黑" panose="020B0503020204020204" pitchFamily="34" charset="-122"/>
                  <a:sym typeface="Arial" panose="020B0604020202020204" pitchFamily="34" charset="0"/>
                </a:rPr>
                <a:t>冗余配置；车牌识别设备采用</a:t>
              </a:r>
              <a:r>
                <a:rPr lang="en-US" altLang="zh-CN" sz="2000" b="1" dirty="0" smtClean="0">
                  <a:solidFill>
                    <a:srgbClr val="FFFF00"/>
                  </a:solidFill>
                  <a:latin typeface="微软雅黑" panose="020B0503020204020204" pitchFamily="34" charset="-122"/>
                  <a:ea typeface="微软雅黑" panose="020B0503020204020204" pitchFamily="34" charset="-122"/>
                  <a:sym typeface="Arial" panose="020B0604020202020204" pitchFamily="34" charset="0"/>
                </a:rPr>
                <a:t>300</a:t>
              </a:r>
              <a:r>
                <a:rPr lang="zh-CN" altLang="en-US" sz="2000" b="1" dirty="0" smtClean="0">
                  <a:solidFill>
                    <a:srgbClr val="FFFF00"/>
                  </a:solidFill>
                  <a:latin typeface="微软雅黑" panose="020B0503020204020204" pitchFamily="34" charset="-122"/>
                  <a:ea typeface="微软雅黑" panose="020B0503020204020204" pitchFamily="34" charset="-122"/>
                  <a:sym typeface="Arial" panose="020B0604020202020204" pitchFamily="34" charset="0"/>
                </a:rPr>
                <a:t>万像素和</a:t>
              </a:r>
              <a:r>
                <a:rPr lang="en-US" altLang="zh-CN" sz="2000" b="1" dirty="0" smtClean="0">
                  <a:solidFill>
                    <a:srgbClr val="FFFF00"/>
                  </a:solidFill>
                  <a:latin typeface="微软雅黑" panose="020B0503020204020204" pitchFamily="34" charset="-122"/>
                  <a:ea typeface="微软雅黑" panose="020B0503020204020204" pitchFamily="34" charset="-122"/>
                  <a:sym typeface="Arial" panose="020B0604020202020204" pitchFamily="34" charset="0"/>
                </a:rPr>
                <a:t>900</a:t>
              </a:r>
              <a:r>
                <a:rPr lang="zh-CN" altLang="en-US" sz="2000" b="1" dirty="0" smtClean="0">
                  <a:solidFill>
                    <a:srgbClr val="FFFF00"/>
                  </a:solidFill>
                  <a:latin typeface="微软雅黑" panose="020B0503020204020204" pitchFamily="34" charset="-122"/>
                  <a:ea typeface="微软雅黑" panose="020B0503020204020204" pitchFamily="34" charset="-122"/>
                  <a:sym typeface="Arial" panose="020B0604020202020204" pitchFamily="34" charset="0"/>
                </a:rPr>
                <a:t>万像素设备以</a:t>
              </a:r>
              <a:r>
                <a:rPr lang="en-US" altLang="zh-CN" sz="2000" b="1" dirty="0" smtClean="0">
                  <a:solidFill>
                    <a:srgbClr val="FFFF00"/>
                  </a:solidFill>
                  <a:latin typeface="微软雅黑" panose="020B0503020204020204" pitchFamily="34" charset="-122"/>
                  <a:ea typeface="微软雅黑" panose="020B0503020204020204" pitchFamily="34" charset="-122"/>
                  <a:sym typeface="Arial" panose="020B0604020202020204" pitchFamily="34" charset="0"/>
                </a:rPr>
                <a:t>1</a:t>
              </a:r>
              <a:r>
                <a:rPr lang="zh-CN" altLang="en-US" sz="2000" b="1" dirty="0" smtClean="0">
                  <a:solidFill>
                    <a:srgbClr val="FFFF00"/>
                  </a:solidFill>
                  <a:latin typeface="微软雅黑" panose="020B0503020204020204" pitchFamily="34" charset="-122"/>
                  <a:ea typeface="微软雅黑" panose="020B0503020204020204" pitchFamily="34" charset="-122"/>
                  <a:sym typeface="Arial" panose="020B0604020202020204" pitchFamily="34" charset="0"/>
                </a:rPr>
                <a:t>：</a:t>
              </a:r>
              <a:r>
                <a:rPr lang="en-US" altLang="zh-CN" sz="2000" b="1" dirty="0" smtClean="0">
                  <a:solidFill>
                    <a:srgbClr val="FFFF00"/>
                  </a:solidFill>
                  <a:latin typeface="微软雅黑" panose="020B0503020204020204" pitchFamily="34" charset="-122"/>
                  <a:ea typeface="微软雅黑" panose="020B0503020204020204" pitchFamily="34" charset="-122"/>
                  <a:sym typeface="Arial" panose="020B0604020202020204" pitchFamily="34" charset="0"/>
                </a:rPr>
                <a:t>3</a:t>
              </a:r>
              <a:r>
                <a:rPr lang="zh-CN" altLang="en-US" sz="2000" b="1" dirty="0" smtClean="0">
                  <a:solidFill>
                    <a:srgbClr val="FFFF00"/>
                  </a:solidFill>
                  <a:latin typeface="微软雅黑" panose="020B0503020204020204" pitchFamily="34" charset="-122"/>
                  <a:ea typeface="微软雅黑" panose="020B0503020204020204" pitchFamily="34" charset="-122"/>
                  <a:sym typeface="Arial" panose="020B0604020202020204" pitchFamily="34" charset="0"/>
                </a:rPr>
                <a:t>冗余方式配置；天线控制器、、工控机等设备以一主一备方式配置。</a:t>
              </a:r>
              <a:endParaRPr lang="zh-CN" altLang="en-US" sz="2000" b="1" dirty="0">
                <a:solidFill>
                  <a:schemeClr val="bg1"/>
                </a:solidFill>
                <a:latin typeface="微软雅黑" panose="020B0503020204020204" pitchFamily="34" charset="-122"/>
                <a:ea typeface="微软雅黑" panose="020B0503020204020204" pitchFamily="34" charset="-122"/>
                <a:sym typeface="Arial" panose="020B0604020202020204" pitchFamily="34" charset="0"/>
              </a:endParaRPr>
            </a:p>
          </p:txBody>
        </p:sp>
      </p:grpSp>
      <p:sp>
        <p:nvSpPr>
          <p:cNvPr id="6" name="TextBox 5"/>
          <p:cNvSpPr txBox="1"/>
          <p:nvPr/>
        </p:nvSpPr>
        <p:spPr>
          <a:xfrm>
            <a:off x="3519339" y="2008333"/>
            <a:ext cx="1368152" cy="369332"/>
          </a:xfrm>
          <a:prstGeom prst="rect">
            <a:avLst/>
          </a:prstGeom>
          <a:noFill/>
        </p:spPr>
        <p:txBody>
          <a:bodyPr wrap="square" rtlCol="0">
            <a:spAutoFit/>
          </a:bodyPr>
          <a:lstStyle/>
          <a:p>
            <a:r>
              <a:rPr lang="zh-CN" altLang="en-US" b="1" dirty="0"/>
              <a:t>匝道收费站</a:t>
            </a:r>
            <a:endParaRPr lang="zh-CN" altLang="en-US" b="1" dirty="0"/>
          </a:p>
        </p:txBody>
      </p:sp>
      <p:sp>
        <p:nvSpPr>
          <p:cNvPr id="7" name="TextBox 6"/>
          <p:cNvSpPr txBox="1"/>
          <p:nvPr/>
        </p:nvSpPr>
        <p:spPr>
          <a:xfrm>
            <a:off x="8415883" y="1944441"/>
            <a:ext cx="648072" cy="369332"/>
          </a:xfrm>
          <a:prstGeom prst="rect">
            <a:avLst/>
          </a:prstGeom>
          <a:noFill/>
        </p:spPr>
        <p:txBody>
          <a:bodyPr wrap="square" rtlCol="0">
            <a:spAutoFit/>
          </a:bodyPr>
          <a:lstStyle/>
          <a:p>
            <a:r>
              <a:rPr lang="zh-CN" altLang="en-US" b="1" dirty="0"/>
              <a:t>我省</a:t>
            </a:r>
            <a:endParaRPr lang="zh-CN" altLang="en-US" b="1" dirty="0"/>
          </a:p>
        </p:txBody>
      </p:sp>
      <p:sp>
        <p:nvSpPr>
          <p:cNvPr id="8" name="TextBox 7"/>
          <p:cNvSpPr txBox="1"/>
          <p:nvPr/>
        </p:nvSpPr>
        <p:spPr>
          <a:xfrm>
            <a:off x="9568011" y="1944441"/>
            <a:ext cx="648072" cy="369332"/>
          </a:xfrm>
          <a:prstGeom prst="rect">
            <a:avLst/>
          </a:prstGeom>
          <a:noFill/>
        </p:spPr>
        <p:txBody>
          <a:bodyPr wrap="square" rtlCol="0">
            <a:spAutoFit/>
          </a:bodyPr>
          <a:lstStyle/>
          <a:p>
            <a:r>
              <a:rPr lang="zh-CN" altLang="en-US" b="1" dirty="0"/>
              <a:t>外省</a:t>
            </a:r>
            <a:endParaRPr lang="zh-CN" altLang="en-US" b="1" dirty="0"/>
          </a:p>
        </p:txBody>
      </p:sp>
      <p:grpSp>
        <p:nvGrpSpPr>
          <p:cNvPr id="9" name="组合 26"/>
          <p:cNvGrpSpPr/>
          <p:nvPr/>
        </p:nvGrpSpPr>
        <p:grpSpPr>
          <a:xfrm>
            <a:off x="7045641" y="2599310"/>
            <a:ext cx="1584163" cy="1732152"/>
            <a:chOff x="7261475" y="2953342"/>
            <a:chExt cx="1232128" cy="1497327"/>
          </a:xfrm>
        </p:grpSpPr>
        <p:sp>
          <p:nvSpPr>
            <p:cNvPr id="10" name="椭圆 9"/>
            <p:cNvSpPr/>
            <p:nvPr/>
          </p:nvSpPr>
          <p:spPr>
            <a:xfrm>
              <a:off x="7905543" y="3534554"/>
              <a:ext cx="588060" cy="91611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1" name="直接连接符 10"/>
            <p:cNvCxnSpPr>
              <a:stCxn id="10" idx="0"/>
            </p:cNvCxnSpPr>
            <p:nvPr/>
          </p:nvCxnSpPr>
          <p:spPr>
            <a:xfrm flipH="1" flipV="1">
              <a:off x="8101557" y="3210359"/>
              <a:ext cx="98016" cy="324195"/>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a:off x="7261477" y="3210358"/>
              <a:ext cx="840094" cy="0"/>
            </a:xfrm>
            <a:prstGeom prst="line">
              <a:avLst/>
            </a:prstGeom>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7261475" y="2953342"/>
              <a:ext cx="896100" cy="319262"/>
            </a:xfrm>
            <a:prstGeom prst="rect">
              <a:avLst/>
            </a:prstGeom>
            <a:noFill/>
          </p:spPr>
          <p:txBody>
            <a:bodyPr wrap="square" rtlCol="0">
              <a:spAutoFit/>
            </a:bodyPr>
            <a:lstStyle/>
            <a:p>
              <a:r>
                <a:rPr lang="zh-CN" altLang="en-US" b="1" dirty="0"/>
                <a:t>省界门架</a:t>
              </a:r>
              <a:endParaRPr lang="zh-CN" altLang="en-US" b="1" dirty="0"/>
            </a:p>
          </p:txBody>
        </p:sp>
      </p:grpSp>
      <p:sp>
        <p:nvSpPr>
          <p:cNvPr id="18" name="Rectangle 7"/>
          <p:cNvSpPr>
            <a:spLocks noChangeArrowheads="1"/>
          </p:cNvSpPr>
          <p:nvPr/>
        </p:nvSpPr>
        <p:spPr bwMode="auto">
          <a:xfrm>
            <a:off x="0" y="0"/>
            <a:ext cx="12192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20" name="Rectangle 10"/>
          <p:cNvSpPr>
            <a:spLocks noChangeArrowheads="1"/>
          </p:cNvSpPr>
          <p:nvPr/>
        </p:nvSpPr>
        <p:spPr bwMode="auto">
          <a:xfrm>
            <a:off x="0" y="0"/>
            <a:ext cx="12192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22" name="AutoShape 6"/>
          <p:cNvSpPr>
            <a:spLocks noChangeArrowheads="1"/>
          </p:cNvSpPr>
          <p:nvPr/>
        </p:nvSpPr>
        <p:spPr bwMode="auto">
          <a:xfrm>
            <a:off x="0" y="1156381"/>
            <a:ext cx="3155951" cy="646331"/>
          </a:xfrm>
          <a:prstGeom prst="chevron">
            <a:avLst>
              <a:gd name="adj" fmla="val 17409"/>
            </a:avLst>
          </a:prstGeom>
          <a:solidFill>
            <a:schemeClr val="accent1">
              <a:lumMod val="75000"/>
            </a:schemeClr>
          </a:solidFill>
          <a:ln w="38100">
            <a:solidFill>
              <a:schemeClr val="bg1"/>
            </a:solidFill>
            <a:miter lim="800000"/>
          </a:ln>
          <a:effectLst>
            <a:outerShdw dist="109250" dir="3267739" algn="ctr" rotWithShape="0">
              <a:srgbClr val="808080">
                <a:alpha val="50000"/>
              </a:srgbClr>
            </a:outerShdw>
          </a:effectLst>
        </p:spPr>
        <p:txBody>
          <a:bodyPr wrap="square" anchor="ctr">
            <a:spAutoFit/>
          </a:bodyPr>
          <a:lstStyle/>
          <a:p>
            <a:pPr>
              <a:lnSpc>
                <a:spcPct val="150000"/>
              </a:lnSpc>
              <a:spcBef>
                <a:spcPts val="0"/>
              </a:spcBef>
              <a:defRPr/>
            </a:pPr>
            <a:r>
              <a:rPr lang="en-US" altLang="zh-CN" sz="2400" dirty="0" smtClean="0">
                <a:solidFill>
                  <a:srgbClr val="FFFF00"/>
                </a:solidFill>
                <a:latin typeface="交通标志专用字体" panose="02010800040101010101" pitchFamily="2" charset="-122"/>
                <a:ea typeface="交通标志专用字体" panose="02010800040101010101" pitchFamily="2" charset="-122"/>
                <a:cs typeface="Arial" panose="020B0604020202020204" pitchFamily="34" charset="0"/>
                <a:sym typeface="Arial" panose="020B0604020202020204" pitchFamily="34" charset="0"/>
              </a:rPr>
              <a:t>1</a:t>
            </a:r>
            <a:r>
              <a:rPr lang="zh-CN" altLang="en-US" sz="2400" dirty="0" smtClean="0">
                <a:solidFill>
                  <a:srgbClr val="FFFF00"/>
                </a:solidFill>
                <a:latin typeface="交通标志专用字体" panose="02010800040101010101" pitchFamily="2" charset="-122"/>
                <a:ea typeface="交通标志专用字体" panose="02010800040101010101" pitchFamily="2" charset="-122"/>
                <a:cs typeface="Arial" panose="020B0604020202020204" pitchFamily="34" charset="0"/>
                <a:sym typeface="Arial" panose="020B0604020202020204" pitchFamily="34" charset="0"/>
              </a:rPr>
              <a:t>、省界门架系统：</a:t>
            </a:r>
            <a:endParaRPr lang="zh-CN" altLang="en-US" sz="2400" dirty="0">
              <a:solidFill>
                <a:srgbClr val="FFFF00"/>
              </a:solidFill>
              <a:latin typeface="交通标志专用字体" panose="02010800040101010101" pitchFamily="2" charset="-122"/>
              <a:ea typeface="交通标志专用字体" panose="02010800040101010101" pitchFamily="2" charset="-122"/>
            </a:endParaRPr>
          </a:p>
        </p:txBody>
      </p:sp>
      <p:sp>
        <p:nvSpPr>
          <p:cNvPr id="23" name="矩形 22"/>
          <p:cNvSpPr/>
          <p:nvPr/>
        </p:nvSpPr>
        <p:spPr>
          <a:xfrm>
            <a:off x="7416800" y="3372762"/>
            <a:ext cx="254000" cy="8763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TextBox 23"/>
          <p:cNvSpPr txBox="1"/>
          <p:nvPr/>
        </p:nvSpPr>
        <p:spPr>
          <a:xfrm>
            <a:off x="6808639" y="4394119"/>
            <a:ext cx="1368152" cy="646331"/>
          </a:xfrm>
          <a:prstGeom prst="rect">
            <a:avLst/>
          </a:prstGeom>
          <a:noFill/>
        </p:spPr>
        <p:txBody>
          <a:bodyPr wrap="square" rtlCol="0">
            <a:spAutoFit/>
          </a:bodyPr>
          <a:lstStyle/>
          <a:p>
            <a:pPr algn="ctr"/>
            <a:r>
              <a:rPr lang="zh-CN" altLang="en-US" b="1" dirty="0" smtClean="0"/>
              <a:t>主线收费站（岛棚拆除）</a:t>
            </a:r>
            <a:endParaRPr lang="zh-CN" altLang="en-US" b="1" dirty="0"/>
          </a:p>
        </p:txBody>
      </p:sp>
      <p:grpSp>
        <p:nvGrpSpPr>
          <p:cNvPr id="19" name="组合 11"/>
          <p:cNvGrpSpPr/>
          <p:nvPr/>
        </p:nvGrpSpPr>
        <p:grpSpPr>
          <a:xfrm>
            <a:off x="0" y="212785"/>
            <a:ext cx="3857607" cy="523220"/>
            <a:chOff x="0" y="220990"/>
            <a:chExt cx="3857607" cy="523220"/>
          </a:xfrm>
        </p:grpSpPr>
        <p:sp>
          <p:nvSpPr>
            <p:cNvPr id="25" name="燕尾形 2"/>
            <p:cNvSpPr/>
            <p:nvPr/>
          </p:nvSpPr>
          <p:spPr>
            <a:xfrm>
              <a:off x="335059" y="294640"/>
              <a:ext cx="302371" cy="375920"/>
            </a:xfrm>
            <a:prstGeom prst="chevron">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逐浪细阁体" panose="03000509000000000000" pitchFamily="65" charset="-122"/>
                <a:ea typeface="微软雅黑 Light" panose="020B0502040204020203" charset="-122"/>
                <a:sym typeface="逐浪细阁体" panose="03000509000000000000" pitchFamily="65" charset="-122"/>
              </a:endParaRPr>
            </a:p>
          </p:txBody>
        </p:sp>
        <p:sp>
          <p:nvSpPr>
            <p:cNvPr id="26" name="燕尾形 3"/>
            <p:cNvSpPr/>
            <p:nvPr/>
          </p:nvSpPr>
          <p:spPr>
            <a:xfrm>
              <a:off x="578181" y="294640"/>
              <a:ext cx="302371" cy="375920"/>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逐浪细阁体" panose="03000509000000000000" pitchFamily="65" charset="-122"/>
                <a:ea typeface="微软雅黑 Light" panose="020B0502040204020203" charset="-122"/>
                <a:sym typeface="逐浪细阁体" panose="03000509000000000000" pitchFamily="65" charset="-122"/>
              </a:endParaRPr>
            </a:p>
          </p:txBody>
        </p:sp>
        <p:sp>
          <p:nvSpPr>
            <p:cNvPr id="27" name="五边形 4"/>
            <p:cNvSpPr/>
            <p:nvPr/>
          </p:nvSpPr>
          <p:spPr>
            <a:xfrm>
              <a:off x="0" y="294640"/>
              <a:ext cx="416781" cy="375920"/>
            </a:xfrm>
            <a:prstGeom prst="homePlat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逐浪细阁体" panose="03000509000000000000" pitchFamily="65" charset="-122"/>
                <a:ea typeface="微软雅黑 Light" panose="020B0502040204020203" charset="-122"/>
                <a:sym typeface="逐浪细阁体" panose="03000509000000000000" pitchFamily="65" charset="-122"/>
              </a:endParaRPr>
            </a:p>
          </p:txBody>
        </p:sp>
        <p:sp>
          <p:nvSpPr>
            <p:cNvPr id="28" name="文本框 27"/>
            <p:cNvSpPr txBox="1"/>
            <p:nvPr/>
          </p:nvSpPr>
          <p:spPr>
            <a:xfrm>
              <a:off x="972489" y="220990"/>
              <a:ext cx="2885118" cy="523220"/>
            </a:xfrm>
            <a:prstGeom prst="rect">
              <a:avLst/>
            </a:prstGeom>
            <a:noFill/>
          </p:spPr>
          <p:txBody>
            <a:bodyPr wrap="square" rtlCol="0">
              <a:spAutoFit/>
            </a:bodyPr>
            <a:lstStyle/>
            <a:p>
              <a:r>
                <a:rPr lang="zh-CN" altLang="en-US" sz="2800" dirty="0" smtClean="0">
                  <a:solidFill>
                    <a:schemeClr val="tx1">
                      <a:lumMod val="65000"/>
                      <a:lumOff val="3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逐浪细阁体" panose="03000509000000000000" pitchFamily="65" charset="-122"/>
                </a:rPr>
                <a:t>总体技术方案</a:t>
              </a:r>
              <a:endParaRPr lang="zh-CN" altLang="en-US" sz="2800" dirty="0">
                <a:solidFill>
                  <a:schemeClr val="tx1">
                    <a:lumMod val="65000"/>
                    <a:lumOff val="3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逐浪细阁体" panose="03000509000000000000" pitchFamily="65" charset="-122"/>
              </a:endParaRPr>
            </a:p>
          </p:txBody>
        </p:sp>
      </p:grpSp>
      <p:sp>
        <p:nvSpPr>
          <p:cNvPr id="29" name="Content Placeholder 2"/>
          <p:cNvSpPr txBox="1"/>
          <p:nvPr/>
        </p:nvSpPr>
        <p:spPr>
          <a:xfrm>
            <a:off x="416657" y="662470"/>
            <a:ext cx="4967523" cy="648072"/>
          </a:xfrm>
          <a:prstGeom prst="rect">
            <a:avLst/>
          </a:prstGeom>
        </p:spPr>
        <p:txBody>
          <a:bodyPr vert="horz" lIns="96435" tIns="48218" rIns="96435" bIns="48218" rtlCol="0" anchor="t">
            <a:no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just">
              <a:lnSpc>
                <a:spcPct val="150000"/>
              </a:lnSpc>
              <a:spcBef>
                <a:spcPts val="0"/>
              </a:spcBef>
              <a:spcAft>
                <a:spcPts val="0"/>
              </a:spcAft>
            </a:pPr>
            <a:r>
              <a:rPr lang="en-US" altLang="zh-CN" sz="2400" b="1" dirty="0">
                <a:solidFill>
                  <a:schemeClr val="tx1">
                    <a:lumMod val="75000"/>
                    <a:lumOff val="2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ETC</a:t>
            </a:r>
            <a:r>
              <a:rPr lang="zh-CN" altLang="en-US" sz="2400" b="1" dirty="0">
                <a:solidFill>
                  <a:schemeClr val="tx1">
                    <a:lumMod val="75000"/>
                    <a:lumOff val="2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门架系统</a:t>
            </a:r>
            <a:endParaRPr lang="zh-CN" altLang="en-US" sz="2400" b="1" dirty="0">
              <a:solidFill>
                <a:schemeClr val="tx1">
                  <a:lumMod val="75000"/>
                  <a:lumOff val="2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repeatCount="4000" fill="hold" nodeType="withEffect">
                                  <p:stCondLst>
                                    <p:cond delay="0"/>
                                  </p:stCondLst>
                                  <p:childTnLst>
                                    <p:anim calcmode="discrete" valueType="str">
                                      <p:cBhvr>
                                        <p:cTn id="6" dur="1000" fill="hold"/>
                                        <p:tgtEl>
                                          <p:spTgt spid="9"/>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矩形 20"/>
          <p:cNvSpPr/>
          <p:nvPr/>
        </p:nvSpPr>
        <p:spPr>
          <a:xfrm>
            <a:off x="0" y="1310005"/>
            <a:ext cx="12192000" cy="5547995"/>
          </a:xfrm>
          <a:prstGeom prst="rect">
            <a:avLst/>
          </a:prstGeom>
          <a:solidFill>
            <a:srgbClr val="193563"/>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17"/>
          <p:cNvGrpSpPr/>
          <p:nvPr/>
        </p:nvGrpSpPr>
        <p:grpSpPr>
          <a:xfrm>
            <a:off x="406400" y="5333564"/>
            <a:ext cx="11277599" cy="1466379"/>
            <a:chOff x="5857468" y="2377866"/>
            <a:chExt cx="7340329" cy="3999218"/>
          </a:xfrm>
        </p:grpSpPr>
        <p:sp>
          <p:nvSpPr>
            <p:cNvPr id="4" name="AutoShape 1"/>
            <p:cNvSpPr/>
            <p:nvPr/>
          </p:nvSpPr>
          <p:spPr bwMode="auto">
            <a:xfrm>
              <a:off x="5857468" y="2377866"/>
              <a:ext cx="7340329" cy="399921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chemeClr val="accent3">
                <a:lumMod val="50000"/>
              </a:schemeClr>
            </a:solidFill>
            <a:ln w="25400" cap="flat" cmpd="sng">
              <a:noFill/>
              <a:prstDash val="solid"/>
              <a:miter lim="0"/>
            </a:ln>
            <a:effectLst/>
          </p:spPr>
          <p:txBody>
            <a:bodyPr lIns="0" tIns="0" rIns="0" bIns="0"/>
            <a:lstStyle/>
            <a:p>
              <a:pPr>
                <a:lnSpc>
                  <a:spcPct val="200000"/>
                </a:lnSpc>
                <a:defRPr/>
              </a:pPr>
              <a:endParaRPr lang="es-ES" sz="2670">
                <a:latin typeface="Arial" panose="020B0604020202020204" pitchFamily="34" charset="0"/>
                <a:ea typeface="微软雅黑" panose="020B0503020204020204" pitchFamily="34" charset="-122"/>
                <a:cs typeface="Calibri" panose="020F0502020204030204" pitchFamily="34" charset="0"/>
                <a:sym typeface="Arial" panose="020B0604020202020204" pitchFamily="34" charset="0"/>
              </a:endParaRPr>
            </a:p>
          </p:txBody>
        </p:sp>
        <p:sp>
          <p:nvSpPr>
            <p:cNvPr id="5" name="TextBox 15"/>
            <p:cNvSpPr txBox="1"/>
            <p:nvPr/>
          </p:nvSpPr>
          <p:spPr>
            <a:xfrm>
              <a:off x="5980277" y="2404337"/>
              <a:ext cx="7170283" cy="3777261"/>
            </a:xfrm>
            <a:prstGeom prst="rect">
              <a:avLst/>
            </a:prstGeom>
            <a:noFill/>
          </p:spPr>
          <p:txBody>
            <a:bodyPr wrap="square" lIns="0" tIns="0" rIns="0" bIns="0" rtlCol="0">
              <a:spAutoFit/>
            </a:bodyPr>
            <a:lstStyle/>
            <a:p>
              <a:pPr algn="just">
                <a:lnSpc>
                  <a:spcPct val="150000"/>
                </a:lnSpc>
              </a:pPr>
              <a:r>
                <a:rPr lang="zh-CN" altLang="en-US" sz="2000" b="1" dirty="0" smtClean="0">
                  <a:solidFill>
                    <a:srgbClr val="FFFF00"/>
                  </a:solidFill>
                  <a:latin typeface="微软雅黑" panose="020B0503020204020204" pitchFamily="34" charset="-122"/>
                  <a:ea typeface="微软雅黑" panose="020B0503020204020204" pitchFamily="34" charset="-122"/>
                  <a:sym typeface="Arial" panose="020B0604020202020204" pitchFamily="34" charset="0"/>
                </a:rPr>
                <a:t>全省共</a:t>
              </a:r>
              <a:r>
                <a:rPr lang="en-US" altLang="zh-CN" sz="2000" b="1" dirty="0" smtClean="0">
                  <a:solidFill>
                    <a:srgbClr val="FFFF00"/>
                  </a:solidFill>
                  <a:latin typeface="微软雅黑" panose="020B0503020204020204" pitchFamily="34" charset="-122"/>
                  <a:ea typeface="微软雅黑" panose="020B0503020204020204" pitchFamily="34" charset="-122"/>
                  <a:sym typeface="Arial" panose="020B0604020202020204" pitchFamily="34" charset="0"/>
                </a:rPr>
                <a:t>341</a:t>
              </a:r>
              <a:r>
                <a:rPr lang="zh-CN" altLang="en-US" sz="2000" b="1" dirty="0" smtClean="0">
                  <a:solidFill>
                    <a:srgbClr val="FFFF00"/>
                  </a:solidFill>
                  <a:latin typeface="微软雅黑" panose="020B0503020204020204" pitchFamily="34" charset="-122"/>
                  <a:ea typeface="微软雅黑" panose="020B0503020204020204" pitchFamily="34" charset="-122"/>
                  <a:sym typeface="Arial" panose="020B0604020202020204" pitchFamily="34" charset="0"/>
                </a:rPr>
                <a:t>个匝道收费站，每两个收费站之间双向各设置</a:t>
              </a:r>
              <a:r>
                <a:rPr lang="en-US" altLang="zh-CN" sz="2000" b="1" dirty="0" smtClean="0">
                  <a:solidFill>
                    <a:srgbClr val="FFFF00"/>
                  </a:solidFill>
                  <a:latin typeface="微软雅黑" panose="020B0503020204020204" pitchFamily="34" charset="-122"/>
                  <a:ea typeface="微软雅黑" panose="020B0503020204020204" pitchFamily="34" charset="-122"/>
                  <a:sym typeface="Arial" panose="020B0604020202020204" pitchFamily="34" charset="0"/>
                </a:rPr>
                <a:t>1</a:t>
              </a:r>
              <a:r>
                <a:rPr lang="zh-CN" altLang="en-US" sz="2000" b="1" dirty="0" smtClean="0">
                  <a:solidFill>
                    <a:srgbClr val="FFFF00"/>
                  </a:solidFill>
                  <a:latin typeface="微软雅黑" panose="020B0503020204020204" pitchFamily="34" charset="-122"/>
                  <a:ea typeface="微软雅黑" panose="020B0503020204020204" pitchFamily="34" charset="-122"/>
                  <a:sym typeface="Arial" panose="020B0604020202020204" pitchFamily="34" charset="0"/>
                </a:rPr>
                <a:t>个门架，主用天线按车道</a:t>
              </a:r>
              <a:r>
                <a:rPr lang="en-US" altLang="zh-CN" sz="2000" b="1" dirty="0" smtClean="0">
                  <a:solidFill>
                    <a:srgbClr val="FFFF00"/>
                  </a:solidFill>
                  <a:latin typeface="微软雅黑" panose="020B0503020204020204" pitchFamily="34" charset="-122"/>
                  <a:ea typeface="微软雅黑" panose="020B0503020204020204" pitchFamily="34" charset="-122"/>
                  <a:sym typeface="Arial" panose="020B0604020202020204" pitchFamily="34" charset="0"/>
                </a:rPr>
                <a:t>1</a:t>
              </a:r>
              <a:r>
                <a:rPr lang="zh-CN" altLang="en-US" sz="2000" b="1" dirty="0" smtClean="0">
                  <a:solidFill>
                    <a:srgbClr val="FFFF00"/>
                  </a:solidFill>
                  <a:latin typeface="微软雅黑" panose="020B0503020204020204" pitchFamily="34" charset="-122"/>
                  <a:ea typeface="微软雅黑" panose="020B0503020204020204" pitchFamily="34" charset="-122"/>
                  <a:sym typeface="Arial" panose="020B0604020202020204" pitchFamily="34" charset="0"/>
                </a:rPr>
                <a:t>对</a:t>
              </a:r>
              <a:r>
                <a:rPr lang="en-US" altLang="zh-CN" sz="2000" b="1" dirty="0" smtClean="0">
                  <a:solidFill>
                    <a:srgbClr val="FFFF00"/>
                  </a:solidFill>
                  <a:latin typeface="微软雅黑" panose="020B0503020204020204" pitchFamily="34" charset="-122"/>
                  <a:ea typeface="微软雅黑" panose="020B0503020204020204" pitchFamily="34" charset="-122"/>
                  <a:sym typeface="Arial" panose="020B0604020202020204" pitchFamily="34" charset="0"/>
                </a:rPr>
                <a:t>1</a:t>
              </a:r>
              <a:r>
                <a:rPr lang="zh-CN" altLang="en-US" sz="2000" b="1" dirty="0" smtClean="0">
                  <a:solidFill>
                    <a:srgbClr val="FFFF00"/>
                  </a:solidFill>
                  <a:latin typeface="微软雅黑" panose="020B0503020204020204" pitchFamily="34" charset="-122"/>
                  <a:ea typeface="微软雅黑" panose="020B0503020204020204" pitchFamily="34" charset="-122"/>
                  <a:sym typeface="Arial" panose="020B0604020202020204" pitchFamily="34" charset="0"/>
                </a:rPr>
                <a:t>配置，备用天线按</a:t>
              </a:r>
              <a:r>
                <a:rPr lang="en-US" altLang="zh-CN" sz="2000" b="1" dirty="0" smtClean="0">
                  <a:solidFill>
                    <a:srgbClr val="FFFF00"/>
                  </a:solidFill>
                  <a:latin typeface="微软雅黑" panose="020B0503020204020204" pitchFamily="34" charset="-122"/>
                  <a:ea typeface="微软雅黑" panose="020B0503020204020204" pitchFamily="34" charset="-122"/>
                  <a:sym typeface="Arial" panose="020B0604020202020204" pitchFamily="34" charset="0"/>
                </a:rPr>
                <a:t>2</a:t>
              </a:r>
              <a:r>
                <a:rPr lang="zh-CN" altLang="en-US" sz="2000" b="1" dirty="0" smtClean="0">
                  <a:solidFill>
                    <a:srgbClr val="FFFF00"/>
                  </a:solidFill>
                  <a:latin typeface="微软雅黑" panose="020B0503020204020204" pitchFamily="34" charset="-122"/>
                  <a:ea typeface="微软雅黑" panose="020B0503020204020204" pitchFamily="34" charset="-122"/>
                  <a:sym typeface="Arial" panose="020B0604020202020204" pitchFamily="34" charset="0"/>
                </a:rPr>
                <a:t>个车道设</a:t>
              </a:r>
              <a:r>
                <a:rPr lang="en-US" altLang="zh-CN" sz="2000" b="1" dirty="0" smtClean="0">
                  <a:solidFill>
                    <a:srgbClr val="FFFF00"/>
                  </a:solidFill>
                  <a:latin typeface="微软雅黑" panose="020B0503020204020204" pitchFamily="34" charset="-122"/>
                  <a:ea typeface="微软雅黑" panose="020B0503020204020204" pitchFamily="34" charset="-122"/>
                  <a:sym typeface="Arial" panose="020B0604020202020204" pitchFamily="34" charset="0"/>
                </a:rPr>
                <a:t>1</a:t>
              </a:r>
              <a:r>
                <a:rPr lang="zh-CN" altLang="en-US" sz="2000" b="1" dirty="0" smtClean="0">
                  <a:solidFill>
                    <a:srgbClr val="FFFF00"/>
                  </a:solidFill>
                  <a:latin typeface="微软雅黑" panose="020B0503020204020204" pitchFamily="34" charset="-122"/>
                  <a:ea typeface="微软雅黑" panose="020B0503020204020204" pitchFamily="34" charset="-122"/>
                  <a:sym typeface="Arial" panose="020B0604020202020204" pitchFamily="34" charset="0"/>
                </a:rPr>
                <a:t>个冗余配置（应急道不设置）；车牌识别设备采用</a:t>
              </a:r>
              <a:r>
                <a:rPr lang="en-US" altLang="zh-CN" sz="2000" b="1" dirty="0" smtClean="0">
                  <a:solidFill>
                    <a:srgbClr val="FFFF00"/>
                  </a:solidFill>
                  <a:latin typeface="微软雅黑" panose="020B0503020204020204" pitchFamily="34" charset="-122"/>
                  <a:ea typeface="微软雅黑" panose="020B0503020204020204" pitchFamily="34" charset="-122"/>
                  <a:sym typeface="Arial" panose="020B0604020202020204" pitchFamily="34" charset="0"/>
                </a:rPr>
                <a:t>300</a:t>
              </a:r>
              <a:r>
                <a:rPr lang="zh-CN" altLang="en-US" sz="2000" b="1" dirty="0" smtClean="0">
                  <a:solidFill>
                    <a:srgbClr val="FFFF00"/>
                  </a:solidFill>
                  <a:latin typeface="微软雅黑" panose="020B0503020204020204" pitchFamily="34" charset="-122"/>
                  <a:ea typeface="微软雅黑" panose="020B0503020204020204" pitchFamily="34" charset="-122"/>
                  <a:sym typeface="Arial" panose="020B0604020202020204" pitchFamily="34" charset="0"/>
                </a:rPr>
                <a:t>万像素和</a:t>
              </a:r>
              <a:r>
                <a:rPr lang="en-US" altLang="zh-CN" sz="2000" b="1" dirty="0" smtClean="0">
                  <a:solidFill>
                    <a:srgbClr val="FFFF00"/>
                  </a:solidFill>
                  <a:latin typeface="微软雅黑" panose="020B0503020204020204" pitchFamily="34" charset="-122"/>
                  <a:ea typeface="微软雅黑" panose="020B0503020204020204" pitchFamily="34" charset="-122"/>
                  <a:sym typeface="Arial" panose="020B0604020202020204" pitchFamily="34" charset="0"/>
                </a:rPr>
                <a:t>900</a:t>
              </a:r>
              <a:r>
                <a:rPr lang="zh-CN" altLang="en-US" sz="2000" b="1" dirty="0" smtClean="0">
                  <a:solidFill>
                    <a:srgbClr val="FFFF00"/>
                  </a:solidFill>
                  <a:latin typeface="微软雅黑" panose="020B0503020204020204" pitchFamily="34" charset="-122"/>
                  <a:ea typeface="微软雅黑" panose="020B0503020204020204" pitchFamily="34" charset="-122"/>
                  <a:sym typeface="Arial" panose="020B0604020202020204" pitchFamily="34" charset="0"/>
                </a:rPr>
                <a:t>万像素设备以</a:t>
              </a:r>
              <a:r>
                <a:rPr lang="en-US" altLang="zh-CN" sz="2000" b="1" dirty="0" smtClean="0">
                  <a:solidFill>
                    <a:srgbClr val="FFFF00"/>
                  </a:solidFill>
                  <a:latin typeface="微软雅黑" panose="020B0503020204020204" pitchFamily="34" charset="-122"/>
                  <a:ea typeface="微软雅黑" panose="020B0503020204020204" pitchFamily="34" charset="-122"/>
                  <a:sym typeface="Arial" panose="020B0604020202020204" pitchFamily="34" charset="0"/>
                </a:rPr>
                <a:t>1</a:t>
              </a:r>
              <a:r>
                <a:rPr lang="zh-CN" altLang="en-US" sz="2000" b="1" dirty="0" smtClean="0">
                  <a:solidFill>
                    <a:srgbClr val="FFFF00"/>
                  </a:solidFill>
                  <a:latin typeface="微软雅黑" panose="020B0503020204020204" pitchFamily="34" charset="-122"/>
                  <a:ea typeface="微软雅黑" panose="020B0503020204020204" pitchFamily="34" charset="-122"/>
                  <a:sym typeface="Arial" panose="020B0604020202020204" pitchFamily="34" charset="0"/>
                </a:rPr>
                <a:t>：</a:t>
              </a:r>
              <a:r>
                <a:rPr lang="en-US" altLang="zh-CN" sz="2000" b="1" dirty="0" smtClean="0">
                  <a:solidFill>
                    <a:srgbClr val="FFFF00"/>
                  </a:solidFill>
                  <a:latin typeface="微软雅黑" panose="020B0503020204020204" pitchFamily="34" charset="-122"/>
                  <a:ea typeface="微软雅黑" panose="020B0503020204020204" pitchFamily="34" charset="-122"/>
                  <a:sym typeface="Arial" panose="020B0604020202020204" pitchFamily="34" charset="0"/>
                </a:rPr>
                <a:t>3</a:t>
              </a:r>
              <a:r>
                <a:rPr lang="zh-CN" altLang="en-US" sz="2000" b="1" dirty="0" smtClean="0">
                  <a:solidFill>
                    <a:srgbClr val="FFFF00"/>
                  </a:solidFill>
                  <a:latin typeface="微软雅黑" panose="020B0503020204020204" pitchFamily="34" charset="-122"/>
                  <a:ea typeface="微软雅黑" panose="020B0503020204020204" pitchFamily="34" charset="-122"/>
                  <a:sym typeface="Arial" panose="020B0604020202020204" pitchFamily="34" charset="0"/>
                </a:rPr>
                <a:t>冗余方式配置；天线控制器、工控机等设备以一主一备方式配置。</a:t>
              </a:r>
              <a:endParaRPr lang="zh-CN" altLang="en-US" sz="2000" b="1" dirty="0">
                <a:solidFill>
                  <a:schemeClr val="bg1"/>
                </a:solidFill>
                <a:latin typeface="微软雅黑" panose="020B0503020204020204" pitchFamily="34" charset="-122"/>
                <a:ea typeface="微软雅黑" panose="020B0503020204020204" pitchFamily="34" charset="-122"/>
                <a:sym typeface="Arial" panose="020B0604020202020204" pitchFamily="34" charset="0"/>
              </a:endParaRPr>
            </a:p>
          </p:txBody>
        </p:sp>
      </p:grpSp>
      <p:sp>
        <p:nvSpPr>
          <p:cNvPr id="18" name="Rectangle 7"/>
          <p:cNvSpPr>
            <a:spLocks noChangeArrowheads="1"/>
          </p:cNvSpPr>
          <p:nvPr/>
        </p:nvSpPr>
        <p:spPr bwMode="auto">
          <a:xfrm>
            <a:off x="0" y="0"/>
            <a:ext cx="12192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20" name="Rectangle 10"/>
          <p:cNvSpPr>
            <a:spLocks noChangeArrowheads="1"/>
          </p:cNvSpPr>
          <p:nvPr/>
        </p:nvSpPr>
        <p:spPr bwMode="auto">
          <a:xfrm>
            <a:off x="0" y="0"/>
            <a:ext cx="12192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22" name="AutoShape 6"/>
          <p:cNvSpPr>
            <a:spLocks noChangeArrowheads="1"/>
          </p:cNvSpPr>
          <p:nvPr/>
        </p:nvSpPr>
        <p:spPr bwMode="auto">
          <a:xfrm>
            <a:off x="115209" y="1228952"/>
            <a:ext cx="3585937" cy="646331"/>
          </a:xfrm>
          <a:prstGeom prst="chevron">
            <a:avLst>
              <a:gd name="adj" fmla="val 17409"/>
            </a:avLst>
          </a:prstGeom>
          <a:solidFill>
            <a:schemeClr val="accent1">
              <a:lumMod val="75000"/>
            </a:schemeClr>
          </a:solidFill>
          <a:ln w="38100">
            <a:solidFill>
              <a:schemeClr val="bg1"/>
            </a:solidFill>
            <a:miter lim="800000"/>
          </a:ln>
          <a:effectLst>
            <a:outerShdw dist="109250" dir="3267739" algn="ctr" rotWithShape="0">
              <a:srgbClr val="808080">
                <a:alpha val="50000"/>
              </a:srgbClr>
            </a:outerShdw>
          </a:effectLst>
        </p:spPr>
        <p:txBody>
          <a:bodyPr wrap="square" anchor="ctr">
            <a:spAutoFit/>
          </a:bodyPr>
          <a:lstStyle/>
          <a:p>
            <a:pPr>
              <a:lnSpc>
                <a:spcPct val="150000"/>
              </a:lnSpc>
              <a:spcBef>
                <a:spcPts val="0"/>
              </a:spcBef>
              <a:defRPr/>
            </a:pPr>
            <a:r>
              <a:rPr lang="en-US" altLang="zh-CN" sz="2400" dirty="0" smtClean="0">
                <a:solidFill>
                  <a:srgbClr val="FFFF00"/>
                </a:solidFill>
                <a:latin typeface="交通标志专用字体" panose="02010800040101010101" pitchFamily="2" charset="-122"/>
                <a:ea typeface="交通标志专用字体" panose="02010800040101010101" pitchFamily="2" charset="-122"/>
                <a:cs typeface="Arial" panose="020B0604020202020204" pitchFamily="34" charset="0"/>
                <a:sym typeface="Arial" panose="020B0604020202020204" pitchFamily="34" charset="0"/>
              </a:rPr>
              <a:t>2</a:t>
            </a:r>
            <a:r>
              <a:rPr lang="zh-CN" altLang="en-US" sz="2400" dirty="0" smtClean="0">
                <a:solidFill>
                  <a:srgbClr val="FFFF00"/>
                </a:solidFill>
                <a:latin typeface="交通标志专用字体" panose="02010800040101010101" pitchFamily="2" charset="-122"/>
                <a:ea typeface="交通标志专用字体" panose="02010800040101010101" pitchFamily="2" charset="-122"/>
                <a:cs typeface="Arial" panose="020B0604020202020204" pitchFamily="34" charset="0"/>
                <a:sym typeface="Arial" panose="020B0604020202020204" pitchFamily="34" charset="0"/>
              </a:rPr>
              <a:t>、匝道站间门架系统：</a:t>
            </a:r>
            <a:endParaRPr lang="zh-CN" altLang="en-US" sz="2400" dirty="0">
              <a:solidFill>
                <a:srgbClr val="FFFF00"/>
              </a:solidFill>
              <a:latin typeface="交通标志专用字体" panose="02010800040101010101" pitchFamily="2" charset="-122"/>
              <a:ea typeface="交通标志专用字体" panose="02010800040101010101" pitchFamily="2" charset="-122"/>
            </a:endParaRPr>
          </a:p>
        </p:txBody>
      </p:sp>
      <p:pic>
        <p:nvPicPr>
          <p:cNvPr id="23" name="Picture 3"/>
          <p:cNvPicPr>
            <a:picLocks noChangeAspect="1" noChangeArrowheads="1"/>
          </p:cNvPicPr>
          <p:nvPr/>
        </p:nvPicPr>
        <p:blipFill>
          <a:blip r:embed="rId1" cstate="print"/>
          <a:srcRect r="9392"/>
          <a:stretch>
            <a:fillRect/>
          </a:stretch>
        </p:blipFill>
        <p:spPr bwMode="auto">
          <a:xfrm>
            <a:off x="1604839" y="2144492"/>
            <a:ext cx="9462482" cy="2952602"/>
          </a:xfrm>
          <a:prstGeom prst="rect">
            <a:avLst/>
          </a:prstGeom>
          <a:noFill/>
          <a:ln w="9525">
            <a:noFill/>
            <a:miter lim="800000"/>
            <a:headEnd/>
            <a:tailEnd/>
          </a:ln>
        </p:spPr>
      </p:pic>
      <p:sp>
        <p:nvSpPr>
          <p:cNvPr id="24" name="TextBox 23"/>
          <p:cNvSpPr txBox="1"/>
          <p:nvPr/>
        </p:nvSpPr>
        <p:spPr>
          <a:xfrm>
            <a:off x="2456855" y="2174233"/>
            <a:ext cx="1368152" cy="369332"/>
          </a:xfrm>
          <a:prstGeom prst="rect">
            <a:avLst/>
          </a:prstGeom>
          <a:noFill/>
        </p:spPr>
        <p:txBody>
          <a:bodyPr wrap="square" rtlCol="0">
            <a:spAutoFit/>
          </a:bodyPr>
          <a:lstStyle/>
          <a:p>
            <a:r>
              <a:rPr lang="zh-CN" altLang="en-US" b="1" dirty="0"/>
              <a:t>匝道收费站</a:t>
            </a:r>
            <a:endParaRPr lang="zh-CN" altLang="en-US" b="1" dirty="0"/>
          </a:p>
        </p:txBody>
      </p:sp>
      <p:grpSp>
        <p:nvGrpSpPr>
          <p:cNvPr id="25" name="组合 22"/>
          <p:cNvGrpSpPr/>
          <p:nvPr/>
        </p:nvGrpSpPr>
        <p:grpSpPr>
          <a:xfrm>
            <a:off x="4773192" y="2504804"/>
            <a:ext cx="1800202" cy="1584174"/>
            <a:chOff x="7885537" y="2894986"/>
            <a:chExt cx="1400157" cy="1369411"/>
          </a:xfrm>
        </p:grpSpPr>
        <p:sp>
          <p:nvSpPr>
            <p:cNvPr id="26" name="椭圆 25"/>
            <p:cNvSpPr/>
            <p:nvPr/>
          </p:nvSpPr>
          <p:spPr>
            <a:xfrm>
              <a:off x="7885537" y="3472309"/>
              <a:ext cx="616068" cy="79208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7" name="直接连接符 26"/>
            <p:cNvCxnSpPr>
              <a:stCxn id="26" idx="0"/>
            </p:cNvCxnSpPr>
            <p:nvPr/>
          </p:nvCxnSpPr>
          <p:spPr>
            <a:xfrm flipV="1">
              <a:off x="8193571" y="3184278"/>
              <a:ext cx="28003" cy="288031"/>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直接连接符 27"/>
            <p:cNvCxnSpPr/>
            <p:nvPr/>
          </p:nvCxnSpPr>
          <p:spPr>
            <a:xfrm>
              <a:off x="8221574" y="3184278"/>
              <a:ext cx="1008114" cy="0"/>
            </a:xfrm>
            <a:prstGeom prst="line">
              <a:avLst/>
            </a:prstGeom>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8221574" y="2894986"/>
              <a:ext cx="1064120" cy="319262"/>
            </a:xfrm>
            <a:prstGeom prst="rect">
              <a:avLst/>
            </a:prstGeom>
            <a:noFill/>
          </p:spPr>
          <p:txBody>
            <a:bodyPr wrap="square" rtlCol="0">
              <a:spAutoFit/>
            </a:bodyPr>
            <a:lstStyle/>
            <a:p>
              <a:r>
                <a:rPr lang="zh-CN" altLang="en-US" b="1" dirty="0"/>
                <a:t>非省界门架</a:t>
              </a:r>
              <a:endParaRPr lang="zh-CN" altLang="en-US" b="1" dirty="0"/>
            </a:p>
          </p:txBody>
        </p:sp>
      </p:grpSp>
      <p:sp>
        <p:nvSpPr>
          <p:cNvPr id="30" name="TextBox 29"/>
          <p:cNvSpPr txBox="1"/>
          <p:nvPr/>
        </p:nvSpPr>
        <p:spPr>
          <a:xfrm>
            <a:off x="8961735" y="4702609"/>
            <a:ext cx="1368152" cy="369332"/>
          </a:xfrm>
          <a:prstGeom prst="rect">
            <a:avLst/>
          </a:prstGeom>
          <a:noFill/>
        </p:spPr>
        <p:txBody>
          <a:bodyPr wrap="square" rtlCol="0">
            <a:spAutoFit/>
          </a:bodyPr>
          <a:lstStyle/>
          <a:p>
            <a:r>
              <a:rPr lang="zh-CN" altLang="en-US" b="1" dirty="0"/>
              <a:t>匝道收费站</a:t>
            </a:r>
            <a:endParaRPr lang="zh-CN" altLang="en-US" b="1" dirty="0"/>
          </a:p>
        </p:txBody>
      </p:sp>
      <p:grpSp>
        <p:nvGrpSpPr>
          <p:cNvPr id="2" name="组合 11"/>
          <p:cNvGrpSpPr/>
          <p:nvPr/>
        </p:nvGrpSpPr>
        <p:grpSpPr>
          <a:xfrm>
            <a:off x="0" y="212785"/>
            <a:ext cx="3857607" cy="523220"/>
            <a:chOff x="0" y="220990"/>
            <a:chExt cx="3857607" cy="523220"/>
          </a:xfrm>
        </p:grpSpPr>
        <p:sp>
          <p:nvSpPr>
            <p:cNvPr id="13" name="燕尾形 2"/>
            <p:cNvSpPr/>
            <p:nvPr/>
          </p:nvSpPr>
          <p:spPr>
            <a:xfrm>
              <a:off x="335059" y="294640"/>
              <a:ext cx="302371" cy="375920"/>
            </a:xfrm>
            <a:prstGeom prst="chevron">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逐浪细阁体" panose="03000509000000000000" pitchFamily="65" charset="-122"/>
                <a:ea typeface="微软雅黑 Light" panose="020B0502040204020203" charset="-122"/>
                <a:sym typeface="逐浪细阁体" panose="03000509000000000000" pitchFamily="65" charset="-122"/>
              </a:endParaRPr>
            </a:p>
          </p:txBody>
        </p:sp>
        <p:sp>
          <p:nvSpPr>
            <p:cNvPr id="6" name="燕尾形 3"/>
            <p:cNvSpPr/>
            <p:nvPr/>
          </p:nvSpPr>
          <p:spPr>
            <a:xfrm>
              <a:off x="578181" y="294640"/>
              <a:ext cx="302371" cy="375920"/>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逐浪细阁体" panose="03000509000000000000" pitchFamily="65" charset="-122"/>
                <a:ea typeface="微软雅黑 Light" panose="020B0502040204020203" charset="-122"/>
                <a:sym typeface="逐浪细阁体" panose="03000509000000000000" pitchFamily="65" charset="-122"/>
              </a:endParaRPr>
            </a:p>
          </p:txBody>
        </p:sp>
        <p:sp>
          <p:nvSpPr>
            <p:cNvPr id="7" name="五边形 4"/>
            <p:cNvSpPr/>
            <p:nvPr/>
          </p:nvSpPr>
          <p:spPr>
            <a:xfrm>
              <a:off x="0" y="294640"/>
              <a:ext cx="416781" cy="375920"/>
            </a:xfrm>
            <a:prstGeom prst="homePlat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逐浪细阁体" panose="03000509000000000000" pitchFamily="65" charset="-122"/>
                <a:ea typeface="微软雅黑 Light" panose="020B0502040204020203" charset="-122"/>
                <a:sym typeface="逐浪细阁体" panose="03000509000000000000" pitchFamily="65" charset="-122"/>
              </a:endParaRPr>
            </a:p>
          </p:txBody>
        </p:sp>
        <p:sp>
          <p:nvSpPr>
            <p:cNvPr id="8" name="文本框 7"/>
            <p:cNvSpPr txBox="1"/>
            <p:nvPr/>
          </p:nvSpPr>
          <p:spPr>
            <a:xfrm>
              <a:off x="972489" y="220990"/>
              <a:ext cx="2885118" cy="523220"/>
            </a:xfrm>
            <a:prstGeom prst="rect">
              <a:avLst/>
            </a:prstGeom>
            <a:noFill/>
          </p:spPr>
          <p:txBody>
            <a:bodyPr wrap="square" rtlCol="0">
              <a:spAutoFit/>
            </a:bodyPr>
            <a:lstStyle/>
            <a:p>
              <a:r>
                <a:rPr lang="zh-CN" altLang="en-US" sz="2800" dirty="0" smtClean="0">
                  <a:solidFill>
                    <a:schemeClr val="tx1">
                      <a:lumMod val="65000"/>
                      <a:lumOff val="3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逐浪细阁体" panose="03000509000000000000" pitchFamily="65" charset="-122"/>
                </a:rPr>
                <a:t>总体技术方案</a:t>
              </a:r>
              <a:endParaRPr lang="zh-CN" altLang="en-US" sz="2800" dirty="0">
                <a:solidFill>
                  <a:schemeClr val="tx1">
                    <a:lumMod val="65000"/>
                    <a:lumOff val="3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逐浪细阁体" panose="03000509000000000000" pitchFamily="65" charset="-122"/>
              </a:endParaRPr>
            </a:p>
          </p:txBody>
        </p:sp>
      </p:grpSp>
      <p:sp>
        <p:nvSpPr>
          <p:cNvPr id="11" name="Content Placeholder 2"/>
          <p:cNvSpPr txBox="1"/>
          <p:nvPr/>
        </p:nvSpPr>
        <p:spPr>
          <a:xfrm>
            <a:off x="416657" y="662470"/>
            <a:ext cx="4967523" cy="648072"/>
          </a:xfrm>
          <a:prstGeom prst="rect">
            <a:avLst/>
          </a:prstGeom>
        </p:spPr>
        <p:txBody>
          <a:bodyPr vert="horz" lIns="96435" tIns="48218" rIns="96435" bIns="48218" rtlCol="0" anchor="t">
            <a:no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just">
              <a:lnSpc>
                <a:spcPct val="150000"/>
              </a:lnSpc>
              <a:spcBef>
                <a:spcPts val="0"/>
              </a:spcBef>
              <a:spcAft>
                <a:spcPts val="0"/>
              </a:spcAft>
            </a:pPr>
            <a:r>
              <a:rPr lang="en-US" altLang="zh-CN" sz="2400" b="1" dirty="0">
                <a:solidFill>
                  <a:schemeClr val="tx1">
                    <a:lumMod val="75000"/>
                    <a:lumOff val="2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ETC</a:t>
            </a:r>
            <a:r>
              <a:rPr lang="zh-CN" altLang="en-US" sz="2400" b="1" dirty="0">
                <a:solidFill>
                  <a:schemeClr val="tx1">
                    <a:lumMod val="75000"/>
                    <a:lumOff val="2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门架系统</a:t>
            </a:r>
            <a:endParaRPr lang="zh-CN" altLang="en-US" sz="2400" b="1" dirty="0">
              <a:solidFill>
                <a:schemeClr val="tx1">
                  <a:lumMod val="75000"/>
                  <a:lumOff val="2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repeatCount="4000" fill="hold" nodeType="withEffect">
                                  <p:stCondLst>
                                    <p:cond delay="0"/>
                                  </p:stCondLst>
                                  <p:childTnLst>
                                    <p:anim calcmode="discrete" valueType="str">
                                      <p:cBhvr>
                                        <p:cTn id="6" dur="1000" fill="hold"/>
                                        <p:tgtEl>
                                          <p:spTgt spid="25"/>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矩形 20"/>
          <p:cNvSpPr/>
          <p:nvPr/>
        </p:nvSpPr>
        <p:spPr>
          <a:xfrm>
            <a:off x="0" y="1273175"/>
            <a:ext cx="12192000" cy="5584825"/>
          </a:xfrm>
          <a:prstGeom prst="rect">
            <a:avLst/>
          </a:prstGeom>
          <a:solidFill>
            <a:srgbClr val="193563"/>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 name="组合 17"/>
          <p:cNvGrpSpPr/>
          <p:nvPr/>
        </p:nvGrpSpPr>
        <p:grpSpPr>
          <a:xfrm>
            <a:off x="330200" y="3200400"/>
            <a:ext cx="4956048" cy="2133600"/>
            <a:chOff x="6040504" y="2536205"/>
            <a:chExt cx="6720369" cy="2160240"/>
          </a:xfrm>
        </p:grpSpPr>
        <p:sp>
          <p:nvSpPr>
            <p:cNvPr id="4" name="AutoShape 1"/>
            <p:cNvSpPr/>
            <p:nvPr/>
          </p:nvSpPr>
          <p:spPr bwMode="auto">
            <a:xfrm>
              <a:off x="6040504" y="2536205"/>
              <a:ext cx="6720369" cy="216024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chemeClr val="accent3">
                <a:lumMod val="50000"/>
              </a:schemeClr>
            </a:solidFill>
            <a:ln w="25400" cap="flat" cmpd="sng">
              <a:noFill/>
              <a:prstDash val="solid"/>
              <a:miter lim="0"/>
            </a:ln>
            <a:effectLst/>
          </p:spPr>
          <p:txBody>
            <a:bodyPr lIns="0" tIns="0" rIns="0" bIns="0"/>
            <a:lstStyle/>
            <a:p>
              <a:pPr>
                <a:lnSpc>
                  <a:spcPct val="200000"/>
                </a:lnSpc>
                <a:defRPr/>
              </a:pPr>
              <a:endParaRPr lang="es-ES" sz="2670">
                <a:latin typeface="Arial" panose="020B0604020202020204" pitchFamily="34" charset="0"/>
                <a:ea typeface="微软雅黑" panose="020B0503020204020204" pitchFamily="34" charset="-122"/>
                <a:cs typeface="Calibri" panose="020F0502020204030204" pitchFamily="34" charset="0"/>
                <a:sym typeface="Arial" panose="020B0604020202020204" pitchFamily="34" charset="0"/>
              </a:endParaRPr>
            </a:p>
          </p:txBody>
        </p:sp>
        <p:sp>
          <p:nvSpPr>
            <p:cNvPr id="5" name="TextBox 15"/>
            <p:cNvSpPr txBox="1"/>
            <p:nvPr/>
          </p:nvSpPr>
          <p:spPr>
            <a:xfrm>
              <a:off x="6293310" y="2817065"/>
              <a:ext cx="6205113" cy="1402288"/>
            </a:xfrm>
            <a:prstGeom prst="rect">
              <a:avLst/>
            </a:prstGeom>
            <a:noFill/>
          </p:spPr>
          <p:txBody>
            <a:bodyPr wrap="square" lIns="0" tIns="0" rIns="0" bIns="0" rtlCol="0">
              <a:spAutoFit/>
            </a:bodyPr>
            <a:lstStyle/>
            <a:p>
              <a:pPr algn="just">
                <a:lnSpc>
                  <a:spcPct val="150000"/>
                </a:lnSpc>
              </a:pPr>
              <a:r>
                <a:rPr lang="zh-CN" altLang="en-US" sz="2000" b="1" dirty="0" smtClean="0">
                  <a:solidFill>
                    <a:srgbClr val="FFFF00"/>
                  </a:solidFill>
                  <a:latin typeface="微软雅黑" panose="020B0503020204020204" pitchFamily="34" charset="-122"/>
                  <a:ea typeface="微软雅黑" panose="020B0503020204020204" pitchFamily="34" charset="-122"/>
                  <a:sym typeface="Arial" panose="020B0604020202020204" pitchFamily="34" charset="0"/>
                </a:rPr>
                <a:t>匝道站与枢纽、枢纽与枢纽之间双向各设置</a:t>
              </a:r>
              <a:r>
                <a:rPr lang="en-US" altLang="zh-CN" sz="2000" b="1" dirty="0" smtClean="0">
                  <a:solidFill>
                    <a:srgbClr val="FFFF00"/>
                  </a:solidFill>
                  <a:latin typeface="微软雅黑" panose="020B0503020204020204" pitchFamily="34" charset="-122"/>
                  <a:ea typeface="微软雅黑" panose="020B0503020204020204" pitchFamily="34" charset="-122"/>
                  <a:sym typeface="Arial" panose="020B0604020202020204" pitchFamily="34" charset="0"/>
                </a:rPr>
                <a:t>1</a:t>
              </a:r>
              <a:r>
                <a:rPr lang="zh-CN" altLang="en-US" sz="2000" b="1" dirty="0" smtClean="0">
                  <a:solidFill>
                    <a:srgbClr val="FFFF00"/>
                  </a:solidFill>
                  <a:latin typeface="微软雅黑" panose="020B0503020204020204" pitchFamily="34" charset="-122"/>
                  <a:ea typeface="微软雅黑" panose="020B0503020204020204" pitchFamily="34" charset="-122"/>
                  <a:sym typeface="Arial" panose="020B0604020202020204" pitchFamily="34" charset="0"/>
                </a:rPr>
                <a:t>对门架，主要设备冗余配置方式与匝道站相同。</a:t>
              </a:r>
              <a:endParaRPr lang="zh-CN" altLang="en-US" sz="2000" b="1" dirty="0">
                <a:solidFill>
                  <a:schemeClr val="bg1"/>
                </a:solidFill>
                <a:latin typeface="微软雅黑" panose="020B0503020204020204" pitchFamily="34" charset="-122"/>
                <a:ea typeface="微软雅黑" panose="020B0503020204020204" pitchFamily="34" charset="-122"/>
                <a:sym typeface="Arial" panose="020B0604020202020204" pitchFamily="34" charset="0"/>
              </a:endParaRPr>
            </a:p>
          </p:txBody>
        </p:sp>
      </p:grpSp>
      <p:sp>
        <p:nvSpPr>
          <p:cNvPr id="18" name="Rectangle 7"/>
          <p:cNvSpPr>
            <a:spLocks noChangeArrowheads="1"/>
          </p:cNvSpPr>
          <p:nvPr/>
        </p:nvSpPr>
        <p:spPr bwMode="auto">
          <a:xfrm>
            <a:off x="0" y="0"/>
            <a:ext cx="12192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20" name="Rectangle 10"/>
          <p:cNvSpPr>
            <a:spLocks noChangeArrowheads="1"/>
          </p:cNvSpPr>
          <p:nvPr/>
        </p:nvSpPr>
        <p:spPr bwMode="auto">
          <a:xfrm>
            <a:off x="0" y="0"/>
            <a:ext cx="12192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grpSp>
        <p:nvGrpSpPr>
          <p:cNvPr id="56" name="组合 55"/>
          <p:cNvGrpSpPr/>
          <p:nvPr/>
        </p:nvGrpSpPr>
        <p:grpSpPr>
          <a:xfrm>
            <a:off x="5740400" y="1244600"/>
            <a:ext cx="6409332" cy="5575132"/>
            <a:chOff x="5277247" y="808013"/>
            <a:chExt cx="7367786" cy="6113319"/>
          </a:xfrm>
        </p:grpSpPr>
        <p:pic>
          <p:nvPicPr>
            <p:cNvPr id="25" name="Picture 3"/>
            <p:cNvPicPr>
              <a:picLocks noChangeAspect="1" noChangeArrowheads="1"/>
            </p:cNvPicPr>
            <p:nvPr/>
          </p:nvPicPr>
          <p:blipFill>
            <a:blip r:embed="rId1" cstate="print"/>
            <a:srcRect/>
            <a:stretch>
              <a:fillRect/>
            </a:stretch>
          </p:blipFill>
          <p:spPr bwMode="auto">
            <a:xfrm>
              <a:off x="5277247" y="808013"/>
              <a:ext cx="7367786" cy="6113319"/>
            </a:xfrm>
            <a:prstGeom prst="rect">
              <a:avLst/>
            </a:prstGeom>
            <a:noFill/>
            <a:ln w="9525">
              <a:noFill/>
              <a:miter lim="800000"/>
              <a:headEnd/>
              <a:tailEnd/>
            </a:ln>
          </p:spPr>
        </p:pic>
        <p:grpSp>
          <p:nvGrpSpPr>
            <p:cNvPr id="31" name="组合 24"/>
            <p:cNvGrpSpPr/>
            <p:nvPr/>
          </p:nvGrpSpPr>
          <p:grpSpPr>
            <a:xfrm>
              <a:off x="6429375" y="2814945"/>
              <a:ext cx="1008112" cy="1377444"/>
              <a:chOff x="7941543" y="2886953"/>
              <a:chExt cx="1008112" cy="1377444"/>
            </a:xfrm>
          </p:grpSpPr>
          <p:sp>
            <p:nvSpPr>
              <p:cNvPr id="32" name="椭圆 31"/>
              <p:cNvSpPr/>
              <p:nvPr/>
            </p:nvSpPr>
            <p:spPr>
              <a:xfrm>
                <a:off x="7941543" y="3472309"/>
                <a:ext cx="504056" cy="79208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33" name="直接连接符 32"/>
              <p:cNvCxnSpPr>
                <a:stCxn id="32" idx="0"/>
              </p:cNvCxnSpPr>
              <p:nvPr/>
            </p:nvCxnSpPr>
            <p:spPr>
              <a:xfrm flipV="1">
                <a:off x="8193571" y="3184277"/>
                <a:ext cx="36004" cy="288032"/>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直接连接符 33"/>
              <p:cNvCxnSpPr/>
              <p:nvPr/>
            </p:nvCxnSpPr>
            <p:spPr>
              <a:xfrm>
                <a:off x="8229575" y="3184277"/>
                <a:ext cx="576064" cy="0"/>
              </a:xfrm>
              <a:prstGeom prst="line">
                <a:avLst/>
              </a:prstGeom>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8229575" y="2886953"/>
                <a:ext cx="720080" cy="394607"/>
              </a:xfrm>
              <a:prstGeom prst="rect">
                <a:avLst/>
              </a:prstGeom>
              <a:noFill/>
            </p:spPr>
            <p:txBody>
              <a:bodyPr wrap="square" rtlCol="0">
                <a:spAutoFit/>
              </a:bodyPr>
              <a:lstStyle/>
              <a:p>
                <a:r>
                  <a:rPr lang="zh-CN" altLang="en-US" sz="1600" b="1" dirty="0"/>
                  <a:t>门架</a:t>
                </a:r>
                <a:endParaRPr lang="zh-CN" altLang="en-US" sz="1600" b="1" dirty="0"/>
              </a:p>
            </p:txBody>
          </p:sp>
        </p:grpSp>
        <p:sp>
          <p:nvSpPr>
            <p:cNvPr id="36" name="TextBox 35"/>
            <p:cNvSpPr txBox="1"/>
            <p:nvPr/>
          </p:nvSpPr>
          <p:spPr>
            <a:xfrm>
              <a:off x="5421263" y="2536205"/>
              <a:ext cx="1651681" cy="394607"/>
            </a:xfrm>
            <a:prstGeom prst="rect">
              <a:avLst/>
            </a:prstGeom>
            <a:solidFill>
              <a:schemeClr val="bg1"/>
            </a:solidFill>
          </p:spPr>
          <p:txBody>
            <a:bodyPr wrap="square" rtlCol="0">
              <a:spAutoFit/>
            </a:bodyPr>
            <a:lstStyle/>
            <a:p>
              <a:r>
                <a:rPr lang="zh-CN" altLang="en-US" sz="1600" b="1" dirty="0"/>
                <a:t>匝道收费站</a:t>
              </a:r>
              <a:endParaRPr lang="zh-CN" altLang="en-US" sz="1600" b="1" dirty="0"/>
            </a:p>
          </p:txBody>
        </p:sp>
        <p:sp>
          <p:nvSpPr>
            <p:cNvPr id="37" name="TextBox 36"/>
            <p:cNvSpPr txBox="1"/>
            <p:nvPr/>
          </p:nvSpPr>
          <p:spPr>
            <a:xfrm>
              <a:off x="9453711" y="1672109"/>
              <a:ext cx="1590205" cy="394607"/>
            </a:xfrm>
            <a:prstGeom prst="rect">
              <a:avLst/>
            </a:prstGeom>
            <a:solidFill>
              <a:schemeClr val="bg1"/>
            </a:solidFill>
          </p:spPr>
          <p:txBody>
            <a:bodyPr wrap="square" rtlCol="0">
              <a:spAutoFit/>
            </a:bodyPr>
            <a:lstStyle/>
            <a:p>
              <a:r>
                <a:rPr lang="zh-CN" altLang="en-US" sz="1600" b="1" dirty="0"/>
                <a:t>匝道收费站</a:t>
              </a:r>
              <a:endParaRPr lang="zh-CN" altLang="en-US" sz="1600" b="1" dirty="0"/>
            </a:p>
          </p:txBody>
        </p:sp>
        <p:sp>
          <p:nvSpPr>
            <p:cNvPr id="38" name="TextBox 37"/>
            <p:cNvSpPr txBox="1"/>
            <p:nvPr/>
          </p:nvSpPr>
          <p:spPr>
            <a:xfrm>
              <a:off x="6342986" y="5704557"/>
              <a:ext cx="1526549" cy="394607"/>
            </a:xfrm>
            <a:prstGeom prst="rect">
              <a:avLst/>
            </a:prstGeom>
            <a:solidFill>
              <a:schemeClr val="bg1"/>
            </a:solidFill>
          </p:spPr>
          <p:txBody>
            <a:bodyPr wrap="square" rtlCol="0">
              <a:spAutoFit/>
            </a:bodyPr>
            <a:lstStyle/>
            <a:p>
              <a:r>
                <a:rPr lang="zh-CN" altLang="en-US" sz="1600" b="1" dirty="0"/>
                <a:t>匝道收费站</a:t>
              </a:r>
              <a:endParaRPr lang="zh-CN" altLang="en-US" sz="1600" b="1" dirty="0"/>
            </a:p>
          </p:txBody>
        </p:sp>
        <p:sp>
          <p:nvSpPr>
            <p:cNvPr id="39" name="TextBox 38"/>
            <p:cNvSpPr txBox="1"/>
            <p:nvPr/>
          </p:nvSpPr>
          <p:spPr>
            <a:xfrm>
              <a:off x="10533831" y="4552429"/>
              <a:ext cx="1590424" cy="394607"/>
            </a:xfrm>
            <a:prstGeom prst="rect">
              <a:avLst/>
            </a:prstGeom>
            <a:solidFill>
              <a:schemeClr val="bg1"/>
            </a:solidFill>
          </p:spPr>
          <p:txBody>
            <a:bodyPr wrap="square" rtlCol="0">
              <a:spAutoFit/>
            </a:bodyPr>
            <a:lstStyle/>
            <a:p>
              <a:r>
                <a:rPr lang="zh-CN" altLang="en-US" sz="1600" b="1" dirty="0"/>
                <a:t>匝道收费站</a:t>
              </a:r>
              <a:endParaRPr lang="zh-CN" altLang="en-US" sz="1600" b="1" dirty="0"/>
            </a:p>
          </p:txBody>
        </p:sp>
        <p:sp>
          <p:nvSpPr>
            <p:cNvPr id="40" name="TextBox 39"/>
            <p:cNvSpPr txBox="1"/>
            <p:nvPr/>
          </p:nvSpPr>
          <p:spPr>
            <a:xfrm>
              <a:off x="8949655" y="3040261"/>
              <a:ext cx="1368152" cy="394607"/>
            </a:xfrm>
            <a:prstGeom prst="rect">
              <a:avLst/>
            </a:prstGeom>
            <a:solidFill>
              <a:schemeClr val="bg1"/>
            </a:solidFill>
          </p:spPr>
          <p:txBody>
            <a:bodyPr wrap="square" rtlCol="0">
              <a:spAutoFit/>
            </a:bodyPr>
            <a:lstStyle/>
            <a:p>
              <a:r>
                <a:rPr lang="zh-CN" altLang="en-US" sz="1600" b="1" dirty="0"/>
                <a:t>枢纽互通</a:t>
              </a:r>
              <a:endParaRPr lang="en-US" altLang="zh-CN" sz="1600" b="1" dirty="0"/>
            </a:p>
          </p:txBody>
        </p:sp>
        <p:grpSp>
          <p:nvGrpSpPr>
            <p:cNvPr id="41" name="组合 31"/>
            <p:cNvGrpSpPr/>
            <p:nvPr/>
          </p:nvGrpSpPr>
          <p:grpSpPr>
            <a:xfrm>
              <a:off x="10461823" y="2752229"/>
              <a:ext cx="1008112" cy="1377444"/>
              <a:chOff x="7941543" y="2886953"/>
              <a:chExt cx="1008112" cy="1377444"/>
            </a:xfrm>
          </p:grpSpPr>
          <p:sp>
            <p:nvSpPr>
              <p:cNvPr id="42" name="椭圆 41"/>
              <p:cNvSpPr/>
              <p:nvPr/>
            </p:nvSpPr>
            <p:spPr>
              <a:xfrm>
                <a:off x="7941543" y="3472309"/>
                <a:ext cx="504056" cy="79208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43" name="直接连接符 42"/>
              <p:cNvCxnSpPr>
                <a:stCxn id="42" idx="0"/>
              </p:cNvCxnSpPr>
              <p:nvPr/>
            </p:nvCxnSpPr>
            <p:spPr>
              <a:xfrm flipV="1">
                <a:off x="8193571" y="3184277"/>
                <a:ext cx="36004" cy="288032"/>
              </a:xfrm>
              <a:prstGeom prst="line">
                <a:avLst/>
              </a:prstGeom>
            </p:spPr>
            <p:style>
              <a:lnRef idx="1">
                <a:schemeClr val="accent1"/>
              </a:lnRef>
              <a:fillRef idx="0">
                <a:schemeClr val="accent1"/>
              </a:fillRef>
              <a:effectRef idx="0">
                <a:schemeClr val="accent1"/>
              </a:effectRef>
              <a:fontRef idx="minor">
                <a:schemeClr val="tx1"/>
              </a:fontRef>
            </p:style>
          </p:cxnSp>
          <p:cxnSp>
            <p:nvCxnSpPr>
              <p:cNvPr id="44" name="直接连接符 43"/>
              <p:cNvCxnSpPr/>
              <p:nvPr/>
            </p:nvCxnSpPr>
            <p:spPr>
              <a:xfrm>
                <a:off x="8229575" y="3184277"/>
                <a:ext cx="576064" cy="0"/>
              </a:xfrm>
              <a:prstGeom prst="line">
                <a:avLst/>
              </a:prstGeom>
            </p:spPr>
            <p:style>
              <a:lnRef idx="1">
                <a:schemeClr val="accent1"/>
              </a:lnRef>
              <a:fillRef idx="0">
                <a:schemeClr val="accent1"/>
              </a:fillRef>
              <a:effectRef idx="0">
                <a:schemeClr val="accent1"/>
              </a:effectRef>
              <a:fontRef idx="minor">
                <a:schemeClr val="tx1"/>
              </a:fontRef>
            </p:style>
          </p:cxnSp>
          <p:sp>
            <p:nvSpPr>
              <p:cNvPr id="45" name="TextBox 44"/>
              <p:cNvSpPr txBox="1"/>
              <p:nvPr/>
            </p:nvSpPr>
            <p:spPr>
              <a:xfrm>
                <a:off x="8229575" y="2886953"/>
                <a:ext cx="720080" cy="394607"/>
              </a:xfrm>
              <a:prstGeom prst="rect">
                <a:avLst/>
              </a:prstGeom>
              <a:noFill/>
            </p:spPr>
            <p:txBody>
              <a:bodyPr wrap="square" rtlCol="0">
                <a:spAutoFit/>
              </a:bodyPr>
              <a:lstStyle/>
              <a:p>
                <a:r>
                  <a:rPr lang="zh-CN" altLang="en-US" sz="1600" b="1" dirty="0"/>
                  <a:t>门架</a:t>
                </a:r>
                <a:endParaRPr lang="zh-CN" altLang="en-US" sz="1600" b="1" dirty="0"/>
              </a:p>
            </p:txBody>
          </p:sp>
        </p:grpSp>
        <p:grpSp>
          <p:nvGrpSpPr>
            <p:cNvPr id="46" name="组合 36"/>
            <p:cNvGrpSpPr/>
            <p:nvPr/>
          </p:nvGrpSpPr>
          <p:grpSpPr>
            <a:xfrm>
              <a:off x="7437487" y="1806833"/>
              <a:ext cx="1584176" cy="873388"/>
              <a:chOff x="8229575" y="2877661"/>
              <a:chExt cx="1584176" cy="873388"/>
            </a:xfrm>
          </p:grpSpPr>
          <p:sp>
            <p:nvSpPr>
              <p:cNvPr id="47" name="椭圆 46"/>
              <p:cNvSpPr/>
              <p:nvPr/>
            </p:nvSpPr>
            <p:spPr>
              <a:xfrm rot="16200000">
                <a:off x="9165679" y="3102977"/>
                <a:ext cx="504056" cy="79208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48" name="直接连接符 47"/>
              <p:cNvCxnSpPr>
                <a:stCxn id="47" idx="0"/>
              </p:cNvCxnSpPr>
              <p:nvPr/>
            </p:nvCxnSpPr>
            <p:spPr>
              <a:xfrm flipH="1" flipV="1">
                <a:off x="8805639" y="3174985"/>
                <a:ext cx="216024" cy="324036"/>
              </a:xfrm>
              <a:prstGeom prst="line">
                <a:avLst/>
              </a:prstGeom>
            </p:spPr>
            <p:style>
              <a:lnRef idx="1">
                <a:schemeClr val="accent1"/>
              </a:lnRef>
              <a:fillRef idx="0">
                <a:schemeClr val="accent1"/>
              </a:fillRef>
              <a:effectRef idx="0">
                <a:schemeClr val="accent1"/>
              </a:effectRef>
              <a:fontRef idx="minor">
                <a:schemeClr val="tx1"/>
              </a:fontRef>
            </p:style>
          </p:cxnSp>
          <p:cxnSp>
            <p:nvCxnSpPr>
              <p:cNvPr id="49" name="直接连接符 48"/>
              <p:cNvCxnSpPr/>
              <p:nvPr/>
            </p:nvCxnSpPr>
            <p:spPr>
              <a:xfrm>
                <a:off x="8229575" y="3174985"/>
                <a:ext cx="576064" cy="0"/>
              </a:xfrm>
              <a:prstGeom prst="line">
                <a:avLst/>
              </a:prstGeom>
            </p:spPr>
            <p:style>
              <a:lnRef idx="1">
                <a:schemeClr val="accent1"/>
              </a:lnRef>
              <a:fillRef idx="0">
                <a:schemeClr val="accent1"/>
              </a:fillRef>
              <a:effectRef idx="0">
                <a:schemeClr val="accent1"/>
              </a:effectRef>
              <a:fontRef idx="minor">
                <a:schemeClr val="tx1"/>
              </a:fontRef>
            </p:style>
          </p:cxnSp>
          <p:sp>
            <p:nvSpPr>
              <p:cNvPr id="50" name="TextBox 49"/>
              <p:cNvSpPr txBox="1"/>
              <p:nvPr/>
            </p:nvSpPr>
            <p:spPr>
              <a:xfrm>
                <a:off x="8229575" y="2877661"/>
                <a:ext cx="720080" cy="394607"/>
              </a:xfrm>
              <a:prstGeom prst="rect">
                <a:avLst/>
              </a:prstGeom>
              <a:noFill/>
            </p:spPr>
            <p:txBody>
              <a:bodyPr wrap="square" rtlCol="0">
                <a:spAutoFit/>
              </a:bodyPr>
              <a:lstStyle/>
              <a:p>
                <a:r>
                  <a:rPr lang="zh-CN" altLang="en-US" sz="1600" b="1" dirty="0"/>
                  <a:t>门架</a:t>
                </a:r>
                <a:endParaRPr lang="zh-CN" altLang="en-US" sz="1600" b="1" dirty="0"/>
              </a:p>
            </p:txBody>
          </p:sp>
        </p:grpSp>
        <p:grpSp>
          <p:nvGrpSpPr>
            <p:cNvPr id="51" name="组合 47"/>
            <p:cNvGrpSpPr/>
            <p:nvPr/>
          </p:nvGrpSpPr>
          <p:grpSpPr>
            <a:xfrm>
              <a:off x="7437487" y="4552429"/>
              <a:ext cx="1584176" cy="873388"/>
              <a:chOff x="8229575" y="2877661"/>
              <a:chExt cx="1584176" cy="873388"/>
            </a:xfrm>
          </p:grpSpPr>
          <p:sp>
            <p:nvSpPr>
              <p:cNvPr id="52" name="椭圆 51"/>
              <p:cNvSpPr/>
              <p:nvPr/>
            </p:nvSpPr>
            <p:spPr>
              <a:xfrm rot="16200000">
                <a:off x="9165679" y="3102977"/>
                <a:ext cx="504056" cy="79208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53" name="直接连接符 52"/>
              <p:cNvCxnSpPr>
                <a:stCxn id="52" idx="0"/>
              </p:cNvCxnSpPr>
              <p:nvPr/>
            </p:nvCxnSpPr>
            <p:spPr>
              <a:xfrm flipH="1" flipV="1">
                <a:off x="8805639" y="3174985"/>
                <a:ext cx="216024" cy="324036"/>
              </a:xfrm>
              <a:prstGeom prst="line">
                <a:avLst/>
              </a:prstGeom>
            </p:spPr>
            <p:style>
              <a:lnRef idx="1">
                <a:schemeClr val="accent1"/>
              </a:lnRef>
              <a:fillRef idx="0">
                <a:schemeClr val="accent1"/>
              </a:fillRef>
              <a:effectRef idx="0">
                <a:schemeClr val="accent1"/>
              </a:effectRef>
              <a:fontRef idx="minor">
                <a:schemeClr val="tx1"/>
              </a:fontRef>
            </p:style>
          </p:cxnSp>
          <p:cxnSp>
            <p:nvCxnSpPr>
              <p:cNvPr id="54" name="直接连接符 53"/>
              <p:cNvCxnSpPr/>
              <p:nvPr/>
            </p:nvCxnSpPr>
            <p:spPr>
              <a:xfrm>
                <a:off x="8229575" y="3174985"/>
                <a:ext cx="576064" cy="0"/>
              </a:xfrm>
              <a:prstGeom prst="line">
                <a:avLst/>
              </a:prstGeom>
            </p:spPr>
            <p:style>
              <a:lnRef idx="1">
                <a:schemeClr val="accent1"/>
              </a:lnRef>
              <a:fillRef idx="0">
                <a:schemeClr val="accent1"/>
              </a:fillRef>
              <a:effectRef idx="0">
                <a:schemeClr val="accent1"/>
              </a:effectRef>
              <a:fontRef idx="minor">
                <a:schemeClr val="tx1"/>
              </a:fontRef>
            </p:style>
          </p:cxnSp>
          <p:sp>
            <p:nvSpPr>
              <p:cNvPr id="55" name="TextBox 54"/>
              <p:cNvSpPr txBox="1"/>
              <p:nvPr/>
            </p:nvSpPr>
            <p:spPr>
              <a:xfrm>
                <a:off x="8229575" y="2877661"/>
                <a:ext cx="720080" cy="394607"/>
              </a:xfrm>
              <a:prstGeom prst="rect">
                <a:avLst/>
              </a:prstGeom>
              <a:noFill/>
            </p:spPr>
            <p:txBody>
              <a:bodyPr wrap="square" rtlCol="0">
                <a:spAutoFit/>
              </a:bodyPr>
              <a:lstStyle/>
              <a:p>
                <a:r>
                  <a:rPr lang="zh-CN" altLang="en-US" sz="1600" b="1" dirty="0"/>
                  <a:t>门架</a:t>
                </a:r>
                <a:endParaRPr lang="zh-CN" altLang="en-US" sz="1600" b="1" dirty="0"/>
              </a:p>
            </p:txBody>
          </p:sp>
        </p:grpSp>
      </p:grpSp>
      <p:sp>
        <p:nvSpPr>
          <p:cNvPr id="22" name="AutoShape 6"/>
          <p:cNvSpPr>
            <a:spLocks noChangeArrowheads="1"/>
          </p:cNvSpPr>
          <p:nvPr/>
        </p:nvSpPr>
        <p:spPr bwMode="auto">
          <a:xfrm>
            <a:off x="69849" y="1272494"/>
            <a:ext cx="5568951" cy="646331"/>
          </a:xfrm>
          <a:prstGeom prst="chevron">
            <a:avLst>
              <a:gd name="adj" fmla="val 17409"/>
            </a:avLst>
          </a:prstGeom>
          <a:solidFill>
            <a:schemeClr val="accent1">
              <a:lumMod val="75000"/>
            </a:schemeClr>
          </a:solidFill>
          <a:ln w="38100">
            <a:solidFill>
              <a:schemeClr val="bg1"/>
            </a:solidFill>
            <a:miter lim="800000"/>
          </a:ln>
          <a:effectLst>
            <a:outerShdw dist="109250" dir="3267739" algn="ctr" rotWithShape="0">
              <a:srgbClr val="808080">
                <a:alpha val="50000"/>
              </a:srgbClr>
            </a:outerShdw>
          </a:effectLst>
        </p:spPr>
        <p:txBody>
          <a:bodyPr wrap="square" anchor="ctr">
            <a:spAutoFit/>
          </a:bodyPr>
          <a:lstStyle/>
          <a:p>
            <a:pPr>
              <a:lnSpc>
                <a:spcPct val="150000"/>
              </a:lnSpc>
              <a:spcBef>
                <a:spcPts val="0"/>
              </a:spcBef>
              <a:defRPr/>
            </a:pPr>
            <a:r>
              <a:rPr lang="en-US" altLang="zh-CN" sz="2400" dirty="0" smtClean="0">
                <a:solidFill>
                  <a:srgbClr val="FFFF00"/>
                </a:solidFill>
                <a:latin typeface="交通标志专用字体" panose="02010800040101010101" pitchFamily="2" charset="-122"/>
                <a:ea typeface="交通标志专用字体" panose="02010800040101010101" pitchFamily="2" charset="-122"/>
                <a:cs typeface="Arial" panose="020B0604020202020204" pitchFamily="34" charset="0"/>
                <a:sym typeface="Arial" panose="020B0604020202020204" pitchFamily="34" charset="0"/>
              </a:rPr>
              <a:t>3</a:t>
            </a:r>
            <a:r>
              <a:rPr lang="zh-CN" altLang="en-US" sz="2400" dirty="0" smtClean="0">
                <a:solidFill>
                  <a:srgbClr val="FFFF00"/>
                </a:solidFill>
                <a:latin typeface="交通标志专用字体" panose="02010800040101010101" pitchFamily="2" charset="-122"/>
                <a:ea typeface="交通标志专用字体" panose="02010800040101010101" pitchFamily="2" charset="-122"/>
                <a:cs typeface="Arial" panose="020B0604020202020204" pitchFamily="34" charset="0"/>
                <a:sym typeface="Arial" panose="020B0604020202020204" pitchFamily="34" charset="0"/>
              </a:rPr>
              <a:t>、匝道站与枢纽、枢纽间门架系统：</a:t>
            </a:r>
            <a:endParaRPr lang="zh-CN" altLang="en-US" sz="2400" dirty="0">
              <a:solidFill>
                <a:srgbClr val="FFFF00"/>
              </a:solidFill>
              <a:latin typeface="交通标志专用字体" panose="02010800040101010101" pitchFamily="2" charset="-122"/>
              <a:ea typeface="交通标志专用字体" panose="02010800040101010101" pitchFamily="2" charset="-122"/>
            </a:endParaRPr>
          </a:p>
        </p:txBody>
      </p:sp>
      <p:grpSp>
        <p:nvGrpSpPr>
          <p:cNvPr id="6" name="组合 11"/>
          <p:cNvGrpSpPr/>
          <p:nvPr/>
        </p:nvGrpSpPr>
        <p:grpSpPr>
          <a:xfrm>
            <a:off x="0" y="212785"/>
            <a:ext cx="3857607" cy="523220"/>
            <a:chOff x="0" y="220990"/>
            <a:chExt cx="3857607" cy="523220"/>
          </a:xfrm>
        </p:grpSpPr>
        <p:sp>
          <p:nvSpPr>
            <p:cNvPr id="13" name="燕尾形 2"/>
            <p:cNvSpPr/>
            <p:nvPr/>
          </p:nvSpPr>
          <p:spPr>
            <a:xfrm>
              <a:off x="335059" y="294640"/>
              <a:ext cx="302371" cy="375920"/>
            </a:xfrm>
            <a:prstGeom prst="chevron">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逐浪细阁体" panose="03000509000000000000" pitchFamily="65" charset="-122"/>
                <a:ea typeface="微软雅黑 Light" panose="020B0502040204020203" charset="-122"/>
                <a:sym typeface="逐浪细阁体" panose="03000509000000000000" pitchFamily="65" charset="-122"/>
              </a:endParaRPr>
            </a:p>
          </p:txBody>
        </p:sp>
        <p:sp>
          <p:nvSpPr>
            <p:cNvPr id="14" name="燕尾形 3"/>
            <p:cNvSpPr/>
            <p:nvPr/>
          </p:nvSpPr>
          <p:spPr>
            <a:xfrm>
              <a:off x="578181" y="294640"/>
              <a:ext cx="302371" cy="375920"/>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逐浪细阁体" panose="03000509000000000000" pitchFamily="65" charset="-122"/>
                <a:ea typeface="微软雅黑 Light" panose="020B0502040204020203" charset="-122"/>
                <a:sym typeface="逐浪细阁体" panose="03000509000000000000" pitchFamily="65" charset="-122"/>
              </a:endParaRPr>
            </a:p>
          </p:txBody>
        </p:sp>
        <p:sp>
          <p:nvSpPr>
            <p:cNvPr id="7" name="五边形 4"/>
            <p:cNvSpPr/>
            <p:nvPr/>
          </p:nvSpPr>
          <p:spPr>
            <a:xfrm>
              <a:off x="0" y="294640"/>
              <a:ext cx="416781" cy="375920"/>
            </a:xfrm>
            <a:prstGeom prst="homePlat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逐浪细阁体" panose="03000509000000000000" pitchFamily="65" charset="-122"/>
                <a:ea typeface="微软雅黑 Light" panose="020B0502040204020203" charset="-122"/>
                <a:sym typeface="逐浪细阁体" panose="03000509000000000000" pitchFamily="65" charset="-122"/>
              </a:endParaRPr>
            </a:p>
          </p:txBody>
        </p:sp>
        <p:sp>
          <p:nvSpPr>
            <p:cNvPr id="8" name="文本框 7"/>
            <p:cNvSpPr txBox="1"/>
            <p:nvPr/>
          </p:nvSpPr>
          <p:spPr>
            <a:xfrm>
              <a:off x="972489" y="220990"/>
              <a:ext cx="2885118" cy="523220"/>
            </a:xfrm>
            <a:prstGeom prst="rect">
              <a:avLst/>
            </a:prstGeom>
            <a:noFill/>
          </p:spPr>
          <p:txBody>
            <a:bodyPr wrap="square" rtlCol="0">
              <a:spAutoFit/>
            </a:bodyPr>
            <a:lstStyle/>
            <a:p>
              <a:r>
                <a:rPr lang="zh-CN" altLang="en-US" sz="2800" dirty="0" smtClean="0">
                  <a:solidFill>
                    <a:schemeClr val="tx1">
                      <a:lumMod val="65000"/>
                      <a:lumOff val="3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逐浪细阁体" panose="03000509000000000000" pitchFamily="65" charset="-122"/>
                </a:rPr>
                <a:t>总体技术方案</a:t>
              </a:r>
              <a:endParaRPr lang="zh-CN" altLang="en-US" sz="2800" dirty="0">
                <a:solidFill>
                  <a:schemeClr val="tx1">
                    <a:lumMod val="65000"/>
                    <a:lumOff val="3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逐浪细阁体" panose="03000509000000000000" pitchFamily="65" charset="-122"/>
              </a:endParaRPr>
            </a:p>
          </p:txBody>
        </p:sp>
      </p:grpSp>
      <p:sp>
        <p:nvSpPr>
          <p:cNvPr id="11" name="Content Placeholder 2"/>
          <p:cNvSpPr txBox="1"/>
          <p:nvPr/>
        </p:nvSpPr>
        <p:spPr>
          <a:xfrm>
            <a:off x="416657" y="662470"/>
            <a:ext cx="4967523" cy="648072"/>
          </a:xfrm>
          <a:prstGeom prst="rect">
            <a:avLst/>
          </a:prstGeom>
        </p:spPr>
        <p:txBody>
          <a:bodyPr vert="horz" lIns="96435" tIns="48218" rIns="96435" bIns="48218" rtlCol="0" anchor="t">
            <a:no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just">
              <a:lnSpc>
                <a:spcPct val="150000"/>
              </a:lnSpc>
              <a:spcBef>
                <a:spcPts val="0"/>
              </a:spcBef>
              <a:spcAft>
                <a:spcPts val="0"/>
              </a:spcAft>
            </a:pPr>
            <a:r>
              <a:rPr lang="en-US" altLang="zh-CN" sz="2400" b="1" dirty="0">
                <a:solidFill>
                  <a:schemeClr val="tx1">
                    <a:lumMod val="75000"/>
                    <a:lumOff val="2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ETC</a:t>
            </a:r>
            <a:r>
              <a:rPr lang="zh-CN" altLang="en-US" sz="2400" b="1" dirty="0">
                <a:solidFill>
                  <a:schemeClr val="tx1">
                    <a:lumMod val="75000"/>
                    <a:lumOff val="2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门架系统</a:t>
            </a:r>
            <a:endParaRPr lang="zh-CN" altLang="en-US" sz="2400" b="1" dirty="0">
              <a:solidFill>
                <a:schemeClr val="tx1">
                  <a:lumMod val="75000"/>
                  <a:lumOff val="2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endParaRPr>
          </a:p>
        </p:txBody>
      </p:sp>
    </p:spTree>
  </p:cSld>
  <p:clrMapOvr>
    <a:masterClrMapping/>
  </p:clrMapOvr>
  <p:timing>
    <p:tnLst>
      <p:par>
        <p:cTn id="1" dur="indefinite" restart="never" nodeType="tmRoot"/>
      </p:par>
    </p:tnLst>
  </p:timing>
</p:sld>
</file>

<file path=ppt/tags/tag1.xml><?xml version="1.0" encoding="utf-8"?>
<p:tagLst xmlns:p="http://schemas.openxmlformats.org/presentationml/2006/main">
  <p:tag name="KSO_WM_UNIT_TABLE_BEAUTIFY" val="smartTable{2b4bbbf4-f841-434c-95cb-b5e11b0f8aea}"/>
</p:tagLst>
</file>

<file path=ppt/tags/tag2.xml><?xml version="1.0" encoding="utf-8"?>
<p:tagLst xmlns:p="http://schemas.openxmlformats.org/presentationml/2006/main">
  <p:tag name="MH" val="20160830110146"/>
  <p:tag name="MH_LIBRARY" val="CONTENTS"/>
  <p:tag name="MH_TYPE" val="ENTRY"/>
  <p:tag name="ID" val="553512"/>
  <p:tag name="MH_ORDER" val="2"/>
</p:tagLst>
</file>

<file path=ppt/tags/tag3.xml><?xml version="1.0" encoding="utf-8"?>
<p:tagLst xmlns:p="http://schemas.openxmlformats.org/presentationml/2006/main">
  <p:tag name="MH" val="20160830110146"/>
  <p:tag name="MH_LIBRARY" val="CONTENTS"/>
  <p:tag name="MH_TYPE" val="ENTRY"/>
  <p:tag name="ID" val="553512"/>
  <p:tag name="MH_ORDER" val="2"/>
</p:tagLst>
</file>

<file path=ppt/tags/tag4.xml><?xml version="1.0" encoding="utf-8"?>
<p:tagLst xmlns:p="http://schemas.openxmlformats.org/presentationml/2006/main">
  <p:tag name="MH" val="20160830110146"/>
  <p:tag name="MH_LIBRARY" val="CONTENTS"/>
  <p:tag name="MH_TYPE" val="ENTRY"/>
  <p:tag name="ID" val="553512"/>
  <p:tag name="MH_ORDER" val="2"/>
</p:tagLst>
</file>

<file path=ppt/tags/tag5.xml><?xml version="1.0" encoding="utf-8"?>
<p:tagLst xmlns:p="http://schemas.openxmlformats.org/presentationml/2006/main">
  <p:tag name="MH" val="20160830110146"/>
  <p:tag name="MH_LIBRARY" val="CONTENTS"/>
  <p:tag name="MH_TYPE" val="ENTRY"/>
  <p:tag name="ID" val="553512"/>
  <p:tag name="MH_ORDER" val="2"/>
</p:tagLst>
</file>

<file path=ppt/tags/tag6.xml><?xml version="1.0" encoding="utf-8"?>
<p:tagLst xmlns:p="http://schemas.openxmlformats.org/presentationml/2006/main">
  <p:tag name="KSO_WM_UNIT_TABLE_BEAUTIFY" val="smartTable{22418de6-eee7-4b0e-aae7-f448ff3d914c}"/>
</p:tagLst>
</file>

<file path=ppt/tags/tag7.xml><?xml version="1.0" encoding="utf-8"?>
<p:tagLst xmlns:p="http://schemas.openxmlformats.org/presentationml/2006/main">
  <p:tag name="KSO_WM_UNIT_TABLE_BEAUTIFY" val="smartTable{6fdb26d9-eacb-4ed7-a8cf-d0717c9fbee9}"/>
</p:tagLst>
</file>

<file path=ppt/theme/theme1.xml><?xml version="1.0" encoding="utf-8"?>
<a:theme xmlns:a="http://schemas.openxmlformats.org/drawingml/2006/main" name="www.33ppt.com ​​">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9447</Words>
  <Application>WPS 演示</Application>
  <PresentationFormat>自定义</PresentationFormat>
  <Paragraphs>1399</Paragraphs>
  <Slides>52</Slides>
  <Notes>52</Notes>
  <HiddenSlides>0</HiddenSlides>
  <MMClips>2</MMClips>
  <ScaleCrop>false</ScaleCrop>
  <HeadingPairs>
    <vt:vector size="8" baseType="variant">
      <vt:variant>
        <vt:lpstr>已用的字体</vt:lpstr>
      </vt:variant>
      <vt:variant>
        <vt:i4>25</vt:i4>
      </vt:variant>
      <vt:variant>
        <vt:lpstr>主题</vt:lpstr>
      </vt:variant>
      <vt:variant>
        <vt:i4>1</vt:i4>
      </vt:variant>
      <vt:variant>
        <vt:lpstr>嵌入 OLE 服务器</vt:lpstr>
      </vt:variant>
      <vt:variant>
        <vt:i4>3</vt:i4>
      </vt:variant>
      <vt:variant>
        <vt:lpstr>幻灯片标题</vt:lpstr>
      </vt:variant>
      <vt:variant>
        <vt:i4>52</vt:i4>
      </vt:variant>
    </vt:vector>
  </HeadingPairs>
  <TitlesOfParts>
    <vt:vector size="81" baseType="lpstr">
      <vt:lpstr>Arial</vt:lpstr>
      <vt:lpstr>宋体</vt:lpstr>
      <vt:lpstr>Wingdings</vt:lpstr>
      <vt:lpstr>微软雅黑</vt:lpstr>
      <vt:lpstr>Calibri</vt:lpstr>
      <vt:lpstr>逐浪细阁体</vt:lpstr>
      <vt:lpstr>微软雅黑 Light</vt:lpstr>
      <vt:lpstr>Times New Roman</vt:lpstr>
      <vt:lpstr>印品黑体</vt:lpstr>
      <vt:lpstr>方正姚体</vt:lpstr>
      <vt:lpstr>Arial</vt:lpstr>
      <vt:lpstr>交通标志专用字体</vt:lpstr>
      <vt:lpstr>等线</vt:lpstr>
      <vt:lpstr>Arial Unicode MS</vt:lpstr>
      <vt:lpstr>等线 Light</vt:lpstr>
      <vt:lpstr>Times New Roman</vt:lpstr>
      <vt:lpstr>Wingdings</vt:lpstr>
      <vt:lpstr>锐字工房云字库细圆GBK</vt:lpstr>
      <vt:lpstr>黑体</vt:lpstr>
      <vt:lpstr>交通标志专用字体</vt:lpstr>
      <vt:lpstr>印品黑体</vt:lpstr>
      <vt:lpstr>逐浪细阁体</vt:lpstr>
      <vt:lpstr>锐字工房云字库细圆GBK</vt:lpstr>
      <vt:lpstr>AMGDT</vt:lpstr>
      <vt:lpstr>Times New Roman</vt:lpstr>
      <vt:lpstr>www.33ppt.com ​​</vt:lpstr>
      <vt:lpstr>Visio.Drawing.15</vt:lpstr>
      <vt:lpstr>Visio.Drawing.15</vt:lpstr>
      <vt:lpstr>Visio.Drawing.11</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蓝色线条小清新商务风工作汇报PPT模板</dc:title>
  <dc:creator/>
  <dc:subject>www.33ppt.com</dc:subject>
  <cp:lastModifiedBy>shiqiang</cp:lastModifiedBy>
  <cp:revision>689</cp:revision>
  <dcterms:created xsi:type="dcterms:W3CDTF">2017-07-19T12:07:00Z</dcterms:created>
  <dcterms:modified xsi:type="dcterms:W3CDTF">2019-10-25T01:21:38Z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RubyTemplateID">
    <vt:lpwstr>2</vt:lpwstr>
  </property>
  <property fmtid="{D5CDD505-2E9C-101B-9397-08002B2CF9AE}" pid="3" name="KSOProductBuildVer">
    <vt:lpwstr>2052-11.1.0.9175</vt:lpwstr>
  </property>
</Properties>
</file>