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4" r:id="rId4"/>
    <p:sldId id="258" r:id="rId5"/>
    <p:sldId id="259" r:id="rId6"/>
    <p:sldId id="260" r:id="rId7"/>
    <p:sldId id="262" r:id="rId8"/>
    <p:sldId id="263" r:id="rId9"/>
    <p:sldId id="25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zh-CN" altLang="en-US"/>
              <a:t>单击此处编辑母版标题样式</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zh-CN" altLang="en-US"/>
              <a:t>单击此处编辑母版标题样式</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zh-CN" altLang="en-US"/>
              <a:t>单击此处编辑母版标题样式</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48A87A34-81AB-432B-8DAE-1953F412C126}" type="datetimeFigureOut">
              <a:rPr lang="en-US" dirty="0"/>
              <a:t>3/27/2019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zh-CN" altLang="en-US"/>
              <a:t>单击此处编辑母版标题样式</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48A87A34-81AB-432B-8DAE-1953F412C126}" type="datetimeFigureOut">
              <a:rPr lang="en-US" dirty="0"/>
              <a:t>3/27/2019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zh-CN" altLang="en-US"/>
              <a:t>单击此处编辑母版标题样式</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zh-CN" altLang="en-US"/>
              <a:t>单击此处编辑母版标题样式</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8A87A34-81AB-432B-8DAE-1953F412C126}"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2" name="Content Placeholder 3"/>
          <p:cNvSpPr>
            <a:spLocks noGrp="1"/>
          </p:cNvSpPr>
          <p:nvPr>
            <p:ph sz="quarter" idx="13"/>
          </p:nvPr>
        </p:nvSpPr>
        <p:spPr>
          <a:xfrm>
            <a:off x="913774" y="3051012"/>
            <a:ext cx="5106027" cy="274018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3" name="Content Placeholder 5"/>
          <p:cNvSpPr>
            <a:spLocks noGrp="1"/>
          </p:cNvSpPr>
          <p:nvPr>
            <p:ph sz="quarter" idx="14"/>
          </p:nvPr>
        </p:nvSpPr>
        <p:spPr>
          <a:xfrm>
            <a:off x="6172200" y="3051012"/>
            <a:ext cx="5105401" cy="274018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zh-CN" altLang="en-US"/>
              <a:t>单击此处编辑母版标题样式</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3/27/2019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C23CF9-7FF5-4F5D-86B2-99F62F87FBE9}"/>
              </a:ext>
            </a:extLst>
          </p:cNvPr>
          <p:cNvSpPr>
            <a:spLocks noGrp="1"/>
          </p:cNvSpPr>
          <p:nvPr>
            <p:ph type="ctrTitle"/>
          </p:nvPr>
        </p:nvSpPr>
        <p:spPr/>
        <p:txBody>
          <a:bodyPr>
            <a:normAutofit fontScale="90000"/>
          </a:bodyPr>
          <a:lstStyle/>
          <a:p>
            <a:r>
              <a:rPr lang="en-US" altLang="zh-CN" b="1" dirty="0"/>
              <a:t>《</a:t>
            </a:r>
            <a:r>
              <a:rPr lang="zh-CN" altLang="zh-CN" b="1" dirty="0"/>
              <a:t>最高人民法院关于审理建设工程施工合同纠纷案件适用法律问题的解释（二）</a:t>
            </a:r>
            <a:r>
              <a:rPr lang="en-US" altLang="zh-CN" b="1" dirty="0"/>
              <a:t>》</a:t>
            </a:r>
            <a:r>
              <a:rPr lang="zh-CN" altLang="en-US" b="1" dirty="0"/>
              <a:t>的讲座</a:t>
            </a:r>
            <a:br>
              <a:rPr lang="zh-CN" altLang="zh-CN" dirty="0"/>
            </a:br>
            <a:endParaRPr lang="zh-CN" altLang="en-US" dirty="0"/>
          </a:p>
        </p:txBody>
      </p:sp>
      <p:sp>
        <p:nvSpPr>
          <p:cNvPr id="3" name="副标题 2">
            <a:extLst>
              <a:ext uri="{FF2B5EF4-FFF2-40B4-BE49-F238E27FC236}">
                <a16:creationId xmlns:a16="http://schemas.microsoft.com/office/drawing/2014/main" id="{A2103F5F-F58A-404F-871F-C6DCC7F226C5}"/>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2466047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949A70-4ADF-49DE-8648-07642F4A7C26}"/>
              </a:ext>
            </a:extLst>
          </p:cNvPr>
          <p:cNvSpPr>
            <a:spLocks noGrp="1"/>
          </p:cNvSpPr>
          <p:nvPr>
            <p:ph type="title"/>
          </p:nvPr>
        </p:nvSpPr>
        <p:spPr/>
        <p:txBody>
          <a:bodyPr/>
          <a:lstStyle/>
          <a:p>
            <a:r>
              <a:rPr lang="zh-CN" altLang="en-US" dirty="0"/>
              <a:t>一、关于合同的效力</a:t>
            </a:r>
          </a:p>
        </p:txBody>
      </p:sp>
      <p:sp>
        <p:nvSpPr>
          <p:cNvPr id="3" name="内容占位符 2">
            <a:extLst>
              <a:ext uri="{FF2B5EF4-FFF2-40B4-BE49-F238E27FC236}">
                <a16:creationId xmlns:a16="http://schemas.microsoft.com/office/drawing/2014/main" id="{6F972473-1521-40D1-8437-E6C48119FABD}"/>
              </a:ext>
            </a:extLst>
          </p:cNvPr>
          <p:cNvSpPr>
            <a:spLocks noGrp="1"/>
          </p:cNvSpPr>
          <p:nvPr>
            <p:ph sz="quarter" idx="13"/>
          </p:nvPr>
        </p:nvSpPr>
        <p:spPr/>
        <p:txBody>
          <a:bodyPr/>
          <a:lstStyle/>
          <a:p>
            <a:r>
              <a:rPr lang="zh-CN" altLang="en-US" dirty="0"/>
              <a:t>回顾</a:t>
            </a:r>
            <a:endParaRPr lang="en-US" altLang="zh-CN" dirty="0"/>
          </a:p>
          <a:p>
            <a:r>
              <a:rPr lang="en-US" altLang="zh-CN" dirty="0"/>
              <a:t>《</a:t>
            </a:r>
            <a:r>
              <a:rPr lang="zh-CN" altLang="en-US" dirty="0"/>
              <a:t>解释（一）</a:t>
            </a:r>
            <a:r>
              <a:rPr lang="en-US" altLang="zh-CN" dirty="0"/>
              <a:t>》</a:t>
            </a:r>
            <a:r>
              <a:rPr lang="zh-CN" altLang="en-US" dirty="0"/>
              <a:t>的规定</a:t>
            </a:r>
          </a:p>
        </p:txBody>
      </p:sp>
    </p:spTree>
    <p:extLst>
      <p:ext uri="{BB962C8B-B14F-4D97-AF65-F5344CB8AC3E}">
        <p14:creationId xmlns:p14="http://schemas.microsoft.com/office/powerpoint/2010/main" val="1464734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C5D7C0-F95B-4C19-8A12-DB83CB065070}"/>
              </a:ext>
            </a:extLst>
          </p:cNvPr>
          <p:cNvSpPr>
            <a:spLocks noGrp="1"/>
          </p:cNvSpPr>
          <p:nvPr>
            <p:ph type="title"/>
          </p:nvPr>
        </p:nvSpPr>
        <p:spPr/>
        <p:txBody>
          <a:bodyPr/>
          <a:lstStyle/>
          <a:p>
            <a:r>
              <a:rPr lang="zh-CN" altLang="en-US" dirty="0"/>
              <a:t>二、合同的履行</a:t>
            </a:r>
          </a:p>
        </p:txBody>
      </p:sp>
      <p:sp>
        <p:nvSpPr>
          <p:cNvPr id="3" name="内容占位符 2">
            <a:extLst>
              <a:ext uri="{FF2B5EF4-FFF2-40B4-BE49-F238E27FC236}">
                <a16:creationId xmlns:a16="http://schemas.microsoft.com/office/drawing/2014/main" id="{72BFE911-73A3-4217-9AA8-4421ACD77D43}"/>
              </a:ext>
            </a:extLst>
          </p:cNvPr>
          <p:cNvSpPr>
            <a:spLocks noGrp="1"/>
          </p:cNvSpPr>
          <p:nvPr>
            <p:ph sz="quarter" idx="13"/>
          </p:nvPr>
        </p:nvSpPr>
        <p:spPr>
          <a:xfrm>
            <a:off x="913774" y="2367092"/>
            <a:ext cx="10363826" cy="3872391"/>
          </a:xfrm>
        </p:spPr>
        <p:txBody>
          <a:bodyPr>
            <a:normAutofit fontScale="92500" lnSpcReduction="10000"/>
          </a:bodyPr>
          <a:lstStyle/>
          <a:p>
            <a:r>
              <a:rPr lang="zh-CN" altLang="en-US" dirty="0">
                <a:solidFill>
                  <a:srgbClr val="FF0000"/>
                </a:solidFill>
              </a:rPr>
              <a:t>（一）</a:t>
            </a:r>
            <a:r>
              <a:rPr lang="zh-CN" altLang="zh-CN" dirty="0">
                <a:solidFill>
                  <a:srgbClr val="FF0000"/>
                </a:solidFill>
              </a:rPr>
              <a:t>建设工程开工日期</a:t>
            </a:r>
            <a:r>
              <a:rPr lang="zh-CN" altLang="en-US" dirty="0">
                <a:solidFill>
                  <a:srgbClr val="FF0000"/>
                </a:solidFill>
              </a:rPr>
              <a:t>的纠纷</a:t>
            </a:r>
            <a:endParaRPr lang="en-US" altLang="zh-CN" dirty="0">
              <a:solidFill>
                <a:srgbClr val="FF0000"/>
              </a:solidFill>
            </a:endParaRPr>
          </a:p>
          <a:p>
            <a:r>
              <a:rPr lang="en-US" altLang="zh-CN" dirty="0">
                <a:solidFill>
                  <a:srgbClr val="FF0000"/>
                </a:solidFill>
              </a:rPr>
              <a:t>        </a:t>
            </a:r>
            <a:r>
              <a:rPr lang="zh-CN" altLang="en-US" dirty="0">
                <a:solidFill>
                  <a:srgbClr val="FF0000"/>
                </a:solidFill>
              </a:rPr>
              <a:t>开工日期在建设合同中有特殊意义，一般是涉及工期的计算</a:t>
            </a:r>
            <a:endParaRPr lang="en-US" altLang="zh-CN" dirty="0">
              <a:solidFill>
                <a:srgbClr val="FF0000"/>
              </a:solidFill>
            </a:endParaRPr>
          </a:p>
          <a:p>
            <a:r>
              <a:rPr lang="en-US" altLang="zh-CN" dirty="0"/>
              <a:t>       </a:t>
            </a:r>
            <a:r>
              <a:rPr lang="zh-CN" altLang="zh-CN" dirty="0"/>
              <a:t>第五条 当事人对建设工程开工日期有争议的，人民法院应当分别按照以下情形予以认定：</a:t>
            </a:r>
            <a:br>
              <a:rPr lang="en-US" altLang="zh-CN" dirty="0"/>
            </a:br>
            <a:r>
              <a:rPr lang="zh-CN" altLang="zh-CN" dirty="0"/>
              <a:t>　　（一）开工日期为发包人或者监理人发出的开工通知载明的开工日期；开工通知发出后，尚不具备开工条件的，以开工条件具备的时间为开工日期；因承包人原因导致开工时间推迟的，以开工通知载明的时间为开工日期。</a:t>
            </a:r>
            <a:br>
              <a:rPr lang="en-US" altLang="zh-CN" dirty="0"/>
            </a:br>
            <a:r>
              <a:rPr lang="zh-CN" altLang="zh-CN" dirty="0"/>
              <a:t>　　（二）承包人经发包人同意已经实际进场施工的，以实际进场施工时间为开工日期。</a:t>
            </a:r>
            <a:br>
              <a:rPr lang="en-US" altLang="zh-CN" dirty="0"/>
            </a:br>
            <a:r>
              <a:rPr lang="zh-CN" altLang="zh-CN" dirty="0"/>
              <a:t>　　（三）发包人或者监理人未发出开工通知，亦无相关证据证明实际开工日期的，应当综合考虑开工报告、合同、施工许可证、竣工验收报告或者竣工验收备案表等载明的时间，并结合是否具备开工条件的事实，认定开工日期。</a:t>
            </a:r>
            <a:br>
              <a:rPr lang="en-US" altLang="zh-CN" dirty="0"/>
            </a:br>
            <a:endParaRPr lang="zh-CN" altLang="en-US" dirty="0"/>
          </a:p>
        </p:txBody>
      </p:sp>
    </p:spTree>
    <p:extLst>
      <p:ext uri="{BB962C8B-B14F-4D97-AF65-F5344CB8AC3E}">
        <p14:creationId xmlns:p14="http://schemas.microsoft.com/office/powerpoint/2010/main" val="3550230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A7774C-15C3-48B9-91E0-9318ABE38C72}"/>
              </a:ext>
            </a:extLst>
          </p:cNvPr>
          <p:cNvSpPr>
            <a:spLocks noGrp="1"/>
          </p:cNvSpPr>
          <p:nvPr>
            <p:ph type="title"/>
          </p:nvPr>
        </p:nvSpPr>
        <p:spPr>
          <a:xfrm>
            <a:off x="913775" y="618517"/>
            <a:ext cx="10364451" cy="1159795"/>
          </a:xfrm>
        </p:spPr>
        <p:txBody>
          <a:bodyPr/>
          <a:lstStyle/>
          <a:p>
            <a:r>
              <a:rPr lang="zh-CN" altLang="en-US" dirty="0"/>
              <a:t>二、合同的履行</a:t>
            </a:r>
          </a:p>
        </p:txBody>
      </p:sp>
      <p:sp>
        <p:nvSpPr>
          <p:cNvPr id="3" name="内容占位符 2">
            <a:extLst>
              <a:ext uri="{FF2B5EF4-FFF2-40B4-BE49-F238E27FC236}">
                <a16:creationId xmlns:a16="http://schemas.microsoft.com/office/drawing/2014/main" id="{1DA8C125-FB27-476D-B569-751F24BDA670}"/>
              </a:ext>
            </a:extLst>
          </p:cNvPr>
          <p:cNvSpPr>
            <a:spLocks noGrp="1"/>
          </p:cNvSpPr>
          <p:nvPr>
            <p:ph sz="quarter" idx="13"/>
          </p:nvPr>
        </p:nvSpPr>
        <p:spPr>
          <a:xfrm>
            <a:off x="913774" y="1929778"/>
            <a:ext cx="10363826" cy="3861422"/>
          </a:xfrm>
        </p:spPr>
        <p:txBody>
          <a:bodyPr>
            <a:normAutofit fontScale="92500" lnSpcReduction="20000"/>
          </a:bodyPr>
          <a:lstStyle/>
          <a:p>
            <a:r>
              <a:rPr lang="zh-CN" altLang="en-US" sz="2400" dirty="0">
                <a:solidFill>
                  <a:srgbClr val="FF0000"/>
                </a:solidFill>
              </a:rPr>
              <a:t>（二）</a:t>
            </a:r>
            <a:r>
              <a:rPr lang="zh-CN" altLang="zh-CN" sz="2400" dirty="0">
                <a:solidFill>
                  <a:srgbClr val="FF0000"/>
                </a:solidFill>
              </a:rPr>
              <a:t>顺延工期</a:t>
            </a:r>
            <a:r>
              <a:rPr lang="zh-CN" altLang="en-US" sz="2400" dirty="0">
                <a:solidFill>
                  <a:srgbClr val="FF0000"/>
                </a:solidFill>
              </a:rPr>
              <a:t>的争议</a:t>
            </a:r>
            <a:endParaRPr lang="en-US" altLang="zh-CN" sz="2400" dirty="0">
              <a:solidFill>
                <a:srgbClr val="FF0000"/>
              </a:solidFill>
            </a:endParaRPr>
          </a:p>
          <a:p>
            <a:r>
              <a:rPr lang="en-US" altLang="zh-CN" sz="2400" dirty="0">
                <a:solidFill>
                  <a:srgbClr val="FF0000"/>
                </a:solidFill>
              </a:rPr>
              <a:t>      </a:t>
            </a:r>
            <a:r>
              <a:rPr lang="zh-CN" altLang="zh-CN" sz="2400" dirty="0">
                <a:solidFill>
                  <a:srgbClr val="FF0000"/>
                </a:solidFill>
              </a:rPr>
              <a:t>顺延工期</a:t>
            </a:r>
            <a:r>
              <a:rPr lang="zh-CN" altLang="en-US" sz="2400" dirty="0">
                <a:solidFill>
                  <a:srgbClr val="FF0000"/>
                </a:solidFill>
              </a:rPr>
              <a:t>本质是工期延长问题</a:t>
            </a:r>
            <a:endParaRPr lang="en-US" altLang="zh-CN" sz="2400" dirty="0">
              <a:solidFill>
                <a:srgbClr val="FF0000"/>
              </a:solidFill>
            </a:endParaRPr>
          </a:p>
          <a:p>
            <a:r>
              <a:rPr lang="en-US" altLang="zh-CN" sz="2400" dirty="0"/>
              <a:t>      </a:t>
            </a:r>
            <a:r>
              <a:rPr lang="zh-CN" altLang="zh-CN" sz="2400" dirty="0"/>
              <a:t>第六条 当事人约定顺延工期应当经发包人或者监理人签证等方式确认，承包人虽未取得工期顺延的确认，但能够证明在合同约定的期限内向发包人或者监理人申请过工期顺延且顺延事由符合合同约定，承包人以此为由主张工期顺延的，人民法院应予支持。</a:t>
            </a:r>
            <a:br>
              <a:rPr lang="en-US" altLang="zh-CN" sz="2400" dirty="0"/>
            </a:br>
            <a:r>
              <a:rPr lang="zh-CN" altLang="zh-CN" sz="2400" dirty="0"/>
              <a:t>　　当事人约定承包人未在约定期限内提出工期顺延申请视为工期不顺延的，按照约定处理，但发包人在约定期限后同意工期顺延或者承包人提出合理抗辩的除外。</a:t>
            </a:r>
            <a:br>
              <a:rPr lang="en-US" altLang="zh-CN" dirty="0"/>
            </a:br>
            <a:endParaRPr lang="zh-CN" altLang="en-US" dirty="0"/>
          </a:p>
        </p:txBody>
      </p:sp>
    </p:spTree>
    <p:extLst>
      <p:ext uri="{BB962C8B-B14F-4D97-AF65-F5344CB8AC3E}">
        <p14:creationId xmlns:p14="http://schemas.microsoft.com/office/powerpoint/2010/main" val="3641207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A67F8C-60DC-4144-BE91-3B8B9FBCDF63}"/>
              </a:ext>
            </a:extLst>
          </p:cNvPr>
          <p:cNvSpPr>
            <a:spLocks noGrp="1"/>
          </p:cNvSpPr>
          <p:nvPr>
            <p:ph type="title"/>
          </p:nvPr>
        </p:nvSpPr>
        <p:spPr/>
        <p:txBody>
          <a:bodyPr/>
          <a:lstStyle/>
          <a:p>
            <a:r>
              <a:rPr lang="zh-CN" altLang="en-US" dirty="0"/>
              <a:t>二、合同的履行</a:t>
            </a:r>
          </a:p>
        </p:txBody>
      </p:sp>
      <p:sp>
        <p:nvSpPr>
          <p:cNvPr id="3" name="内容占位符 2">
            <a:extLst>
              <a:ext uri="{FF2B5EF4-FFF2-40B4-BE49-F238E27FC236}">
                <a16:creationId xmlns:a16="http://schemas.microsoft.com/office/drawing/2014/main" id="{3B8F6172-02E1-40F6-B86A-0B0C7876EC8E}"/>
              </a:ext>
            </a:extLst>
          </p:cNvPr>
          <p:cNvSpPr>
            <a:spLocks noGrp="1"/>
          </p:cNvSpPr>
          <p:nvPr>
            <p:ph sz="quarter" idx="13"/>
          </p:nvPr>
        </p:nvSpPr>
        <p:spPr/>
        <p:txBody>
          <a:bodyPr/>
          <a:lstStyle/>
          <a:p>
            <a:r>
              <a:rPr lang="zh-CN" altLang="en-US" b="1" dirty="0">
                <a:solidFill>
                  <a:srgbClr val="FF0000"/>
                </a:solidFill>
              </a:rPr>
              <a:t>（三）质量及质量保证金纠纷</a:t>
            </a:r>
            <a:endParaRPr lang="en-US" altLang="zh-CN" b="1" dirty="0">
              <a:solidFill>
                <a:srgbClr val="FF0000"/>
              </a:solidFill>
            </a:endParaRPr>
          </a:p>
          <a:p>
            <a:r>
              <a:rPr lang="en-US" altLang="zh-CN" b="1" dirty="0">
                <a:solidFill>
                  <a:srgbClr val="FF0000"/>
                </a:solidFill>
              </a:rPr>
              <a:t>        </a:t>
            </a:r>
            <a:r>
              <a:rPr lang="zh-CN" altLang="en-US" b="1" dirty="0">
                <a:solidFill>
                  <a:srgbClr val="FF0000"/>
                </a:solidFill>
              </a:rPr>
              <a:t>质量纠纷及质量保证金纠纷数量较大</a:t>
            </a:r>
            <a:endParaRPr lang="en-US" altLang="zh-CN" b="1" dirty="0">
              <a:solidFill>
                <a:srgbClr val="FF0000"/>
              </a:solidFill>
            </a:endParaRPr>
          </a:p>
          <a:p>
            <a:r>
              <a:rPr lang="zh-CN" altLang="zh-CN" dirty="0"/>
              <a:t>第七条 发包人在承包人提起的建设工程施工合同纠纷案件中，以建设工程质量不符合合同约定或者法律规定为由，就承包人支付违约金或者赔偿修理、返工、改建的合理费用等损失提出反诉的，人民法院可以合并审理。</a:t>
            </a:r>
            <a:endParaRPr lang="en-US" altLang="zh-CN" dirty="0"/>
          </a:p>
          <a:p>
            <a:br>
              <a:rPr lang="en-US" altLang="zh-CN" dirty="0"/>
            </a:br>
            <a:endParaRPr lang="zh-CN" altLang="en-US" dirty="0"/>
          </a:p>
        </p:txBody>
      </p:sp>
    </p:spTree>
    <p:extLst>
      <p:ext uri="{BB962C8B-B14F-4D97-AF65-F5344CB8AC3E}">
        <p14:creationId xmlns:p14="http://schemas.microsoft.com/office/powerpoint/2010/main" val="3820066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E98843-6D57-4974-890D-ECD1294D54AF}"/>
              </a:ext>
            </a:extLst>
          </p:cNvPr>
          <p:cNvSpPr>
            <a:spLocks noGrp="1"/>
          </p:cNvSpPr>
          <p:nvPr>
            <p:ph type="title"/>
          </p:nvPr>
        </p:nvSpPr>
        <p:spPr/>
        <p:txBody>
          <a:bodyPr/>
          <a:lstStyle/>
          <a:p>
            <a:r>
              <a:rPr lang="zh-CN" altLang="en-US" dirty="0"/>
              <a:t>二、合同的履行</a:t>
            </a:r>
          </a:p>
        </p:txBody>
      </p:sp>
      <p:sp>
        <p:nvSpPr>
          <p:cNvPr id="3" name="内容占位符 2">
            <a:extLst>
              <a:ext uri="{FF2B5EF4-FFF2-40B4-BE49-F238E27FC236}">
                <a16:creationId xmlns:a16="http://schemas.microsoft.com/office/drawing/2014/main" id="{3F0DC3DE-716D-4A25-90E5-3D2C8CBAC58E}"/>
              </a:ext>
            </a:extLst>
          </p:cNvPr>
          <p:cNvSpPr>
            <a:spLocks noGrp="1"/>
          </p:cNvSpPr>
          <p:nvPr>
            <p:ph sz="quarter" idx="13"/>
          </p:nvPr>
        </p:nvSpPr>
        <p:spPr>
          <a:xfrm>
            <a:off x="913774" y="1896118"/>
            <a:ext cx="10363826" cy="3895081"/>
          </a:xfrm>
        </p:spPr>
        <p:txBody>
          <a:bodyPr>
            <a:normAutofit lnSpcReduction="10000"/>
          </a:bodyPr>
          <a:lstStyle/>
          <a:p>
            <a:r>
              <a:rPr lang="en-US" altLang="zh-CN" dirty="0"/>
              <a:t>         </a:t>
            </a:r>
            <a:r>
              <a:rPr lang="zh-CN" altLang="zh-CN" dirty="0"/>
              <a:t>第八条 有下列情形之一，承包人请求发包人返还工程质量保证金的，人民法院应予支持：</a:t>
            </a:r>
            <a:br>
              <a:rPr lang="en-US" altLang="zh-CN" dirty="0"/>
            </a:br>
            <a:r>
              <a:rPr lang="zh-CN" altLang="zh-CN" dirty="0"/>
              <a:t>　　（一）当事人约定的工程质量保证金返还期限届满。</a:t>
            </a:r>
            <a:br>
              <a:rPr lang="en-US" altLang="zh-CN" dirty="0"/>
            </a:br>
            <a:r>
              <a:rPr lang="zh-CN" altLang="zh-CN" dirty="0"/>
              <a:t>　　（二）当事人未约定工程质量保证金返还期限的，自建设工程通过竣工验收之日起满二年。</a:t>
            </a:r>
            <a:br>
              <a:rPr lang="en-US" altLang="zh-CN" dirty="0"/>
            </a:br>
            <a:r>
              <a:rPr lang="zh-CN" altLang="zh-CN" dirty="0"/>
              <a:t>　　（三）因发包人原因建设工程未按约定期限进行竣工验收的，自承包人提交工程竣工验收报告九十日后起当事人约定的工程质量保证金返还期限届满；当事人未约定工程质量保证金返还期限的，自承包人提交工程竣工验收报告九十日后起满二年。</a:t>
            </a:r>
            <a:br>
              <a:rPr lang="en-US" altLang="zh-CN" dirty="0"/>
            </a:br>
            <a:r>
              <a:rPr lang="zh-CN" altLang="zh-CN" dirty="0"/>
              <a:t>　　发包人返还工程质量保证金后，不影响承包人根据合同约定或者法律规定履行工程保修义务。</a:t>
            </a:r>
            <a:br>
              <a:rPr lang="en-US" altLang="zh-CN" dirty="0"/>
            </a:br>
            <a:endParaRPr lang="zh-CN" altLang="en-US" dirty="0"/>
          </a:p>
        </p:txBody>
      </p:sp>
    </p:spTree>
    <p:extLst>
      <p:ext uri="{BB962C8B-B14F-4D97-AF65-F5344CB8AC3E}">
        <p14:creationId xmlns:p14="http://schemas.microsoft.com/office/powerpoint/2010/main" val="1435947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370C46-7676-42A9-8589-79D214B5B80C}"/>
              </a:ext>
            </a:extLst>
          </p:cNvPr>
          <p:cNvSpPr>
            <a:spLocks noGrp="1"/>
          </p:cNvSpPr>
          <p:nvPr>
            <p:ph type="title"/>
          </p:nvPr>
        </p:nvSpPr>
        <p:spPr/>
        <p:txBody>
          <a:bodyPr/>
          <a:lstStyle/>
          <a:p>
            <a:r>
              <a:rPr lang="zh-CN" altLang="en-US" dirty="0"/>
              <a:t>二、合同的履行</a:t>
            </a:r>
          </a:p>
        </p:txBody>
      </p:sp>
      <p:sp>
        <p:nvSpPr>
          <p:cNvPr id="3" name="内容占位符 2">
            <a:extLst>
              <a:ext uri="{FF2B5EF4-FFF2-40B4-BE49-F238E27FC236}">
                <a16:creationId xmlns:a16="http://schemas.microsoft.com/office/drawing/2014/main" id="{A3D9EDEC-3965-4D79-8A67-54F3B7E3FA75}"/>
              </a:ext>
            </a:extLst>
          </p:cNvPr>
          <p:cNvSpPr>
            <a:spLocks noGrp="1"/>
          </p:cNvSpPr>
          <p:nvPr>
            <p:ph sz="quarter" idx="13"/>
          </p:nvPr>
        </p:nvSpPr>
        <p:spPr/>
        <p:txBody>
          <a:bodyPr/>
          <a:lstStyle/>
          <a:p>
            <a:r>
              <a:rPr lang="zh-CN" altLang="en-US" dirty="0">
                <a:solidFill>
                  <a:srgbClr val="FF0000"/>
                </a:solidFill>
              </a:rPr>
              <a:t>（四）结算纠纷</a:t>
            </a:r>
            <a:endParaRPr lang="en-US" altLang="zh-CN" dirty="0">
              <a:solidFill>
                <a:srgbClr val="FF0000"/>
              </a:solidFill>
            </a:endParaRPr>
          </a:p>
          <a:p>
            <a:r>
              <a:rPr lang="en-US" altLang="zh-CN" dirty="0">
                <a:solidFill>
                  <a:srgbClr val="FF0000"/>
                </a:solidFill>
              </a:rPr>
              <a:t>1</a:t>
            </a:r>
            <a:r>
              <a:rPr lang="zh-CN" altLang="en-US" dirty="0">
                <a:solidFill>
                  <a:srgbClr val="FF0000"/>
                </a:solidFill>
              </a:rPr>
              <a:t>、非强制招标合同但招标签订合同，中标合同是结算依据</a:t>
            </a:r>
            <a:endParaRPr lang="en-US" altLang="zh-CN" dirty="0">
              <a:solidFill>
                <a:srgbClr val="FF0000"/>
              </a:solidFill>
            </a:endParaRPr>
          </a:p>
          <a:p>
            <a:r>
              <a:rPr lang="zh-CN" altLang="zh-CN" dirty="0"/>
              <a:t>第九条 发包人将依法不属于必须招标的建设工程进行招标后，与承包人另行订立的建设工程施工合同背离中标合同的实质性内容，当事人请求以中标合同作为结算建设工程价款依据的，人民法院应予支持，但发包人与承包人因客观情况发生了在招标投标时难以预见的变化而另行订立建设工程施工合同的除外。</a:t>
            </a:r>
            <a:br>
              <a:rPr lang="en-US" altLang="zh-CN" dirty="0"/>
            </a:br>
            <a:endParaRPr lang="zh-CN" altLang="en-US" dirty="0">
              <a:solidFill>
                <a:srgbClr val="FF0000"/>
              </a:solidFill>
            </a:endParaRPr>
          </a:p>
        </p:txBody>
      </p:sp>
    </p:spTree>
    <p:extLst>
      <p:ext uri="{BB962C8B-B14F-4D97-AF65-F5344CB8AC3E}">
        <p14:creationId xmlns:p14="http://schemas.microsoft.com/office/powerpoint/2010/main" val="3353871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2AAE41-F2BD-46AA-93E5-21D55F8FC010}"/>
              </a:ext>
            </a:extLst>
          </p:cNvPr>
          <p:cNvSpPr>
            <a:spLocks noGrp="1"/>
          </p:cNvSpPr>
          <p:nvPr>
            <p:ph type="title"/>
          </p:nvPr>
        </p:nvSpPr>
        <p:spPr/>
        <p:txBody>
          <a:bodyPr/>
          <a:lstStyle/>
          <a:p>
            <a:r>
              <a:rPr lang="zh-CN" altLang="en-US" dirty="0"/>
              <a:t>二、合同的履行</a:t>
            </a:r>
          </a:p>
        </p:txBody>
      </p:sp>
      <p:sp>
        <p:nvSpPr>
          <p:cNvPr id="3" name="内容占位符 2">
            <a:extLst>
              <a:ext uri="{FF2B5EF4-FFF2-40B4-BE49-F238E27FC236}">
                <a16:creationId xmlns:a16="http://schemas.microsoft.com/office/drawing/2014/main" id="{1E8AC724-DAAF-4A9D-A686-11C5D01123F5}"/>
              </a:ext>
            </a:extLst>
          </p:cNvPr>
          <p:cNvSpPr>
            <a:spLocks noGrp="1"/>
          </p:cNvSpPr>
          <p:nvPr>
            <p:ph sz="quarter" idx="13"/>
          </p:nvPr>
        </p:nvSpPr>
        <p:spPr>
          <a:xfrm>
            <a:off x="913774" y="2367092"/>
            <a:ext cx="10363826" cy="3872391"/>
          </a:xfrm>
        </p:spPr>
        <p:txBody>
          <a:bodyPr>
            <a:normAutofit fontScale="92500" lnSpcReduction="10000"/>
          </a:bodyPr>
          <a:lstStyle/>
          <a:p>
            <a:r>
              <a:rPr lang="en-US" altLang="zh-CN" b="1" dirty="0">
                <a:solidFill>
                  <a:srgbClr val="FF0000"/>
                </a:solidFill>
              </a:rPr>
              <a:t>2</a:t>
            </a:r>
            <a:r>
              <a:rPr lang="zh-CN" altLang="en-US" b="1" dirty="0">
                <a:solidFill>
                  <a:srgbClr val="FF0000"/>
                </a:solidFill>
              </a:rPr>
              <a:t>、招标文件、中标通知书可以作为结算依据（公开招标效力高）</a:t>
            </a:r>
            <a:endParaRPr lang="en-US" altLang="zh-CN" b="1" dirty="0">
              <a:solidFill>
                <a:srgbClr val="FF0000"/>
              </a:solidFill>
            </a:endParaRPr>
          </a:p>
          <a:p>
            <a:r>
              <a:rPr lang="zh-CN" altLang="zh-CN" dirty="0"/>
              <a:t>第十条 当事人签订的建设工程施工合同与招标文件、投标文件、中标通知书载明的工程范围、建设工期、工程质量、工程价款不一致，一方当事人请求将招标文件、投标文件、中标通知书作为结算工程价款的依据的，人民法院应予支持。</a:t>
            </a:r>
            <a:endParaRPr lang="en-US" altLang="zh-CN" dirty="0"/>
          </a:p>
          <a:p>
            <a:r>
              <a:rPr lang="en-US" altLang="zh-CN" b="1" dirty="0">
                <a:solidFill>
                  <a:srgbClr val="FF0000"/>
                </a:solidFill>
              </a:rPr>
              <a:t>3</a:t>
            </a:r>
            <a:r>
              <a:rPr lang="zh-CN" altLang="en-US" b="1" dirty="0">
                <a:solidFill>
                  <a:srgbClr val="FF0000"/>
                </a:solidFill>
              </a:rPr>
              <a:t>、多份合同那份作为结算依据</a:t>
            </a:r>
            <a:endParaRPr lang="en-US" altLang="zh-CN" b="1" dirty="0">
              <a:solidFill>
                <a:srgbClr val="FF0000"/>
              </a:solidFill>
            </a:endParaRPr>
          </a:p>
          <a:p>
            <a:r>
              <a:rPr lang="zh-CN" altLang="zh-CN" dirty="0"/>
              <a:t>　　第十一条 当事人就同一建设工程订立的数份建设工程施工合同均无效，但建设工程质量合格，一方当事人请求参照实际履行的合同结算建设工程价款的，人民法院应予支持。</a:t>
            </a:r>
            <a:br>
              <a:rPr lang="en-US" altLang="zh-CN" dirty="0"/>
            </a:br>
            <a:r>
              <a:rPr lang="zh-CN" altLang="zh-CN" dirty="0"/>
              <a:t>　　实际履行的合同难以确定，当事人请求参照最后签订的合同结算建设工程价款的，人民法院应予支持。</a:t>
            </a:r>
            <a:br>
              <a:rPr lang="en-US" altLang="zh-CN" dirty="0"/>
            </a:br>
            <a:endParaRPr lang="zh-CN" altLang="en-US" dirty="0"/>
          </a:p>
        </p:txBody>
      </p:sp>
    </p:spTree>
    <p:extLst>
      <p:ext uri="{BB962C8B-B14F-4D97-AF65-F5344CB8AC3E}">
        <p14:creationId xmlns:p14="http://schemas.microsoft.com/office/powerpoint/2010/main" val="2209901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DA3BC2-45B6-4721-A420-A48C0F535DF4}"/>
              </a:ext>
            </a:extLst>
          </p:cNvPr>
          <p:cNvSpPr>
            <a:spLocks noGrp="1"/>
          </p:cNvSpPr>
          <p:nvPr>
            <p:ph type="title"/>
          </p:nvPr>
        </p:nvSpPr>
        <p:spPr/>
        <p:txBody>
          <a:bodyPr/>
          <a:lstStyle/>
          <a:p>
            <a:r>
              <a:rPr lang="zh-CN" altLang="en-US" dirty="0"/>
              <a:t>二、合同的履行</a:t>
            </a:r>
          </a:p>
        </p:txBody>
      </p:sp>
      <p:sp>
        <p:nvSpPr>
          <p:cNvPr id="3" name="内容占位符 2">
            <a:extLst>
              <a:ext uri="{FF2B5EF4-FFF2-40B4-BE49-F238E27FC236}">
                <a16:creationId xmlns:a16="http://schemas.microsoft.com/office/drawing/2014/main" id="{4279458D-5EFF-42F2-9526-772624FCF6D4}"/>
              </a:ext>
            </a:extLst>
          </p:cNvPr>
          <p:cNvSpPr>
            <a:spLocks noGrp="1"/>
          </p:cNvSpPr>
          <p:nvPr>
            <p:ph sz="quarter" idx="13"/>
          </p:nvPr>
        </p:nvSpPr>
        <p:spPr/>
        <p:txBody>
          <a:bodyPr/>
          <a:lstStyle/>
          <a:p>
            <a:r>
              <a:rPr lang="en-US" altLang="zh-CN" sz="2400" b="1" dirty="0">
                <a:solidFill>
                  <a:srgbClr val="FF0000"/>
                </a:solidFill>
              </a:rPr>
              <a:t>4</a:t>
            </a:r>
            <a:r>
              <a:rPr lang="zh-CN" altLang="en-US" sz="2400" b="1" dirty="0">
                <a:solidFill>
                  <a:srgbClr val="FF0000"/>
                </a:solidFill>
              </a:rPr>
              <a:t>、造价鉴定</a:t>
            </a:r>
            <a:endParaRPr lang="en-US" altLang="zh-CN" sz="2400" b="1" dirty="0">
              <a:solidFill>
                <a:srgbClr val="FF0000"/>
              </a:solidFill>
            </a:endParaRPr>
          </a:p>
          <a:p>
            <a:r>
              <a:rPr lang="en-US" altLang="zh-CN" sz="2400" dirty="0"/>
              <a:t>       </a:t>
            </a:r>
            <a:r>
              <a:rPr lang="zh-CN" altLang="zh-CN" sz="2400" dirty="0"/>
              <a:t>第十二条 当事人在诉讼前已经对建设工程价款结算达成协议，诉讼中一方当事人申请对工程造价进行鉴定的，人民法院不予准许。</a:t>
            </a:r>
            <a:br>
              <a:rPr lang="en-US" altLang="zh-CN" sz="2400" dirty="0"/>
            </a:br>
            <a:r>
              <a:rPr lang="zh-CN" altLang="zh-CN" sz="2400" dirty="0"/>
              <a:t>　　第十三条 当事人在诉讼前共同委托有关机构、人员对建设工程造价出具咨询意见，诉讼中一方当事人不认可该咨询意见申请鉴定的，人民法院应予准许，但双方当事人明确表示受该咨询意见约束的除外。</a:t>
            </a:r>
            <a:br>
              <a:rPr lang="en-US" altLang="zh-CN" dirty="0"/>
            </a:br>
            <a:endParaRPr lang="zh-CN" altLang="en-US" dirty="0"/>
          </a:p>
        </p:txBody>
      </p:sp>
    </p:spTree>
    <p:extLst>
      <p:ext uri="{BB962C8B-B14F-4D97-AF65-F5344CB8AC3E}">
        <p14:creationId xmlns:p14="http://schemas.microsoft.com/office/powerpoint/2010/main" val="193237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B7855C-337A-448C-BB18-DB1AC6BB2378}"/>
              </a:ext>
            </a:extLst>
          </p:cNvPr>
          <p:cNvSpPr>
            <a:spLocks noGrp="1"/>
          </p:cNvSpPr>
          <p:nvPr>
            <p:ph type="title"/>
          </p:nvPr>
        </p:nvSpPr>
        <p:spPr/>
        <p:txBody>
          <a:bodyPr/>
          <a:lstStyle/>
          <a:p>
            <a:r>
              <a:rPr lang="zh-CN" altLang="en-US" dirty="0"/>
              <a:t>二、合同的履行</a:t>
            </a:r>
          </a:p>
        </p:txBody>
      </p:sp>
      <p:sp>
        <p:nvSpPr>
          <p:cNvPr id="3" name="内容占位符 2">
            <a:extLst>
              <a:ext uri="{FF2B5EF4-FFF2-40B4-BE49-F238E27FC236}">
                <a16:creationId xmlns:a16="http://schemas.microsoft.com/office/drawing/2014/main" id="{C6B92E6F-BBDB-49D0-A446-8F0C8E43903C}"/>
              </a:ext>
            </a:extLst>
          </p:cNvPr>
          <p:cNvSpPr>
            <a:spLocks noGrp="1"/>
          </p:cNvSpPr>
          <p:nvPr>
            <p:ph sz="quarter" idx="13"/>
          </p:nvPr>
        </p:nvSpPr>
        <p:spPr/>
        <p:txBody>
          <a:bodyPr>
            <a:normAutofit lnSpcReduction="10000"/>
          </a:bodyPr>
          <a:lstStyle/>
          <a:p>
            <a:r>
              <a:rPr lang="en-US" altLang="zh-CN" b="1" dirty="0">
                <a:solidFill>
                  <a:srgbClr val="FF0000"/>
                </a:solidFill>
              </a:rPr>
              <a:t>5</a:t>
            </a:r>
            <a:r>
              <a:rPr lang="zh-CN" altLang="en-US" b="1" dirty="0">
                <a:solidFill>
                  <a:srgbClr val="FF0000"/>
                </a:solidFill>
              </a:rPr>
              <a:t>、鉴定证据有关制度（包括造价在内的鉴定）</a:t>
            </a:r>
            <a:endParaRPr lang="en-US" altLang="zh-CN" b="1" dirty="0">
              <a:solidFill>
                <a:srgbClr val="FF0000"/>
              </a:solidFill>
            </a:endParaRPr>
          </a:p>
          <a:p>
            <a:r>
              <a:rPr lang="en-US" altLang="zh-CN" b="1" dirty="0">
                <a:solidFill>
                  <a:srgbClr val="FF0000"/>
                </a:solidFill>
              </a:rPr>
              <a:t>——</a:t>
            </a:r>
            <a:r>
              <a:rPr lang="zh-CN" altLang="en-US" b="1" dirty="0">
                <a:solidFill>
                  <a:srgbClr val="FF0000"/>
                </a:solidFill>
              </a:rPr>
              <a:t>鉴定释明</a:t>
            </a:r>
            <a:endParaRPr lang="en-US" altLang="zh-CN" b="1" dirty="0">
              <a:solidFill>
                <a:srgbClr val="FF0000"/>
              </a:solidFill>
            </a:endParaRPr>
          </a:p>
          <a:p>
            <a:r>
              <a:rPr lang="zh-CN" altLang="zh-CN" dirty="0"/>
              <a:t>第十四条 当事人对工程造价、质量、修复费用等专门性问题有争议，人民法院认为需要鉴定的，应当向负有举证责任的当事人释明。当事人经释明未申请鉴定，虽申请鉴定但未支付鉴定费用或者拒不提供相关材料的，应当承担举证不能的法律后果。</a:t>
            </a:r>
            <a:br>
              <a:rPr lang="en-US" altLang="zh-CN" dirty="0"/>
            </a:br>
            <a:r>
              <a:rPr lang="zh-CN" altLang="zh-CN" dirty="0"/>
              <a:t>　　一审诉讼中负有举证责任的当事人未申请鉴定，虽申请鉴定但未支付鉴定费用或者拒不提供相关材料，二审诉讼中申请鉴定，人民法院认为确有必要的，应当依照民事诉讼法第一百七十条第一款第三项的规定处理。</a:t>
            </a:r>
            <a:br>
              <a:rPr lang="en-US" altLang="zh-CN" dirty="0"/>
            </a:br>
            <a:endParaRPr lang="zh-CN" altLang="en-US" dirty="0"/>
          </a:p>
        </p:txBody>
      </p:sp>
    </p:spTree>
    <p:extLst>
      <p:ext uri="{BB962C8B-B14F-4D97-AF65-F5344CB8AC3E}">
        <p14:creationId xmlns:p14="http://schemas.microsoft.com/office/powerpoint/2010/main" val="2030945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CF2E6C-38A3-4A99-9337-CBED81CAFD66}"/>
              </a:ext>
            </a:extLst>
          </p:cNvPr>
          <p:cNvSpPr>
            <a:spLocks noGrp="1"/>
          </p:cNvSpPr>
          <p:nvPr>
            <p:ph type="title"/>
          </p:nvPr>
        </p:nvSpPr>
        <p:spPr/>
        <p:txBody>
          <a:bodyPr/>
          <a:lstStyle/>
          <a:p>
            <a:r>
              <a:rPr lang="zh-CN" altLang="en-US" dirty="0"/>
              <a:t>二、合同的履行</a:t>
            </a:r>
          </a:p>
        </p:txBody>
      </p:sp>
      <p:sp>
        <p:nvSpPr>
          <p:cNvPr id="3" name="内容占位符 2">
            <a:extLst>
              <a:ext uri="{FF2B5EF4-FFF2-40B4-BE49-F238E27FC236}">
                <a16:creationId xmlns:a16="http://schemas.microsoft.com/office/drawing/2014/main" id="{59E1748F-EFD6-4F42-AB19-9F740B82EE25}"/>
              </a:ext>
            </a:extLst>
          </p:cNvPr>
          <p:cNvSpPr>
            <a:spLocks noGrp="1"/>
          </p:cNvSpPr>
          <p:nvPr>
            <p:ph sz="quarter" idx="13"/>
          </p:nvPr>
        </p:nvSpPr>
        <p:spPr/>
        <p:txBody>
          <a:bodyPr/>
          <a:lstStyle/>
          <a:p>
            <a:r>
              <a:rPr lang="en-US" altLang="zh-CN" b="1" dirty="0">
                <a:solidFill>
                  <a:srgbClr val="FF0000"/>
                </a:solidFill>
              </a:rPr>
              <a:t>——</a:t>
            </a:r>
            <a:r>
              <a:rPr lang="zh-CN" altLang="en-US" b="1" dirty="0">
                <a:solidFill>
                  <a:srgbClr val="FF0000"/>
                </a:solidFill>
              </a:rPr>
              <a:t>委托鉴定及鉴定质证</a:t>
            </a:r>
            <a:endParaRPr lang="en-US" altLang="zh-CN" b="1" dirty="0">
              <a:solidFill>
                <a:srgbClr val="FF0000"/>
              </a:solidFill>
            </a:endParaRPr>
          </a:p>
          <a:p>
            <a:r>
              <a:rPr lang="zh-CN" altLang="zh-CN" dirty="0"/>
              <a:t>第十五条 人民法院准许当事人的鉴定申请后，应当根据当事人申请及查明案件事实的需要，确定委托鉴定的事项、范围、鉴定期限等，并组织双方当事人对争议的鉴定材料进行质证。</a:t>
            </a:r>
            <a:br>
              <a:rPr lang="en-US" altLang="zh-CN" dirty="0"/>
            </a:br>
            <a:r>
              <a:rPr lang="zh-CN" altLang="zh-CN" dirty="0"/>
              <a:t>　　第十六条 人民法院应当组织当事人对鉴定意见进行质证。鉴定人将当事人有争议且未经质证的材料作为鉴定依据的，人民法院应当组织当事人就该部分材料进行质证。经质证认为不能作为鉴定依据的，根据该材料作出的鉴定意见不得作为认定案件事实的依据。</a:t>
            </a:r>
            <a:br>
              <a:rPr lang="en-US" altLang="zh-CN" dirty="0"/>
            </a:br>
            <a:endParaRPr lang="zh-CN" altLang="en-US" dirty="0"/>
          </a:p>
        </p:txBody>
      </p:sp>
    </p:spTree>
    <p:extLst>
      <p:ext uri="{BB962C8B-B14F-4D97-AF65-F5344CB8AC3E}">
        <p14:creationId xmlns:p14="http://schemas.microsoft.com/office/powerpoint/2010/main" val="185347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69F2CF-0789-4643-9EAB-CAB432C6703B}"/>
              </a:ext>
            </a:extLst>
          </p:cNvPr>
          <p:cNvSpPr>
            <a:spLocks noGrp="1"/>
          </p:cNvSpPr>
          <p:nvPr>
            <p:ph type="title"/>
          </p:nvPr>
        </p:nvSpPr>
        <p:spPr/>
        <p:txBody>
          <a:bodyPr/>
          <a:lstStyle/>
          <a:p>
            <a:r>
              <a:rPr lang="zh-CN" altLang="en-US" b="1" dirty="0"/>
              <a:t>一、关于合同效力</a:t>
            </a:r>
            <a:endParaRPr lang="zh-CN" altLang="en-US" dirty="0"/>
          </a:p>
        </p:txBody>
      </p:sp>
      <p:sp>
        <p:nvSpPr>
          <p:cNvPr id="3" name="内容占位符 2">
            <a:extLst>
              <a:ext uri="{FF2B5EF4-FFF2-40B4-BE49-F238E27FC236}">
                <a16:creationId xmlns:a16="http://schemas.microsoft.com/office/drawing/2014/main" id="{4E23D3F7-FC9A-436D-AB58-DEEF091E229B}"/>
              </a:ext>
            </a:extLst>
          </p:cNvPr>
          <p:cNvSpPr>
            <a:spLocks noGrp="1"/>
          </p:cNvSpPr>
          <p:nvPr>
            <p:ph sz="quarter" idx="13"/>
          </p:nvPr>
        </p:nvSpPr>
        <p:spPr>
          <a:xfrm>
            <a:off x="913774" y="1800751"/>
            <a:ext cx="10363826" cy="4577609"/>
          </a:xfrm>
        </p:spPr>
        <p:txBody>
          <a:bodyPr>
            <a:normAutofit fontScale="25000" lnSpcReduction="20000"/>
          </a:bodyPr>
          <a:lstStyle/>
          <a:p>
            <a:r>
              <a:rPr lang="zh-CN" altLang="en-US" sz="6200" b="1" dirty="0">
                <a:solidFill>
                  <a:srgbClr val="FF0000"/>
                </a:solidFill>
              </a:rPr>
              <a:t>（一）</a:t>
            </a:r>
            <a:r>
              <a:rPr lang="en-US" altLang="zh-CN" sz="6200" b="1" dirty="0">
                <a:solidFill>
                  <a:srgbClr val="FF0000"/>
                </a:solidFill>
              </a:rPr>
              <a:t>《</a:t>
            </a:r>
            <a:r>
              <a:rPr lang="zh-CN" altLang="en-US" sz="6200" b="1" dirty="0">
                <a:solidFill>
                  <a:srgbClr val="FF0000"/>
                </a:solidFill>
              </a:rPr>
              <a:t>合同法</a:t>
            </a:r>
            <a:r>
              <a:rPr lang="en-US" altLang="zh-CN" sz="6200" b="1" dirty="0">
                <a:solidFill>
                  <a:srgbClr val="FF0000"/>
                </a:solidFill>
              </a:rPr>
              <a:t>》</a:t>
            </a:r>
            <a:r>
              <a:rPr lang="zh-CN" altLang="en-US" sz="6200" b="1" dirty="0">
                <a:solidFill>
                  <a:srgbClr val="FF0000"/>
                </a:solidFill>
              </a:rPr>
              <a:t>规定的无效合同及无效合同的后果</a:t>
            </a:r>
            <a:endParaRPr lang="en-US" altLang="zh-CN" sz="6200" b="1" dirty="0">
              <a:solidFill>
                <a:srgbClr val="FF0000"/>
              </a:solidFill>
            </a:endParaRPr>
          </a:p>
          <a:p>
            <a:r>
              <a:rPr lang="en-US" altLang="zh-CN" sz="6200" b="1" dirty="0">
                <a:solidFill>
                  <a:srgbClr val="FF0000"/>
                </a:solidFill>
              </a:rPr>
              <a:t>1</a:t>
            </a:r>
            <a:r>
              <a:rPr lang="zh-CN" altLang="en-US" sz="6200" b="1" dirty="0">
                <a:solidFill>
                  <a:srgbClr val="FF0000"/>
                </a:solidFill>
              </a:rPr>
              <a:t>、认定合同无效的法定情形</a:t>
            </a:r>
            <a:endParaRPr lang="en-US" altLang="zh-CN" sz="6200" b="1" dirty="0">
              <a:solidFill>
                <a:srgbClr val="FF0000"/>
              </a:solidFill>
            </a:endParaRPr>
          </a:p>
          <a:p>
            <a:r>
              <a:rPr lang="en-US" altLang="zh-CN" sz="6200" b="1" dirty="0">
                <a:solidFill>
                  <a:srgbClr val="FF0000"/>
                </a:solidFill>
              </a:rPr>
              <a:t>——</a:t>
            </a:r>
            <a:r>
              <a:rPr lang="zh-CN" altLang="en-US" sz="6200" b="1" dirty="0">
                <a:solidFill>
                  <a:srgbClr val="FF0000"/>
                </a:solidFill>
              </a:rPr>
              <a:t>未生效合同</a:t>
            </a:r>
            <a:endParaRPr lang="en-US" altLang="zh-CN" sz="6200" b="1" dirty="0">
              <a:solidFill>
                <a:srgbClr val="FF0000"/>
              </a:solidFill>
            </a:endParaRPr>
          </a:p>
          <a:p>
            <a:r>
              <a:rPr lang="en-US" altLang="zh-CN" sz="6200" dirty="0"/>
              <a:t>     </a:t>
            </a:r>
            <a:r>
              <a:rPr lang="zh-CN" altLang="zh-CN" sz="6200" dirty="0"/>
              <a:t>第四十四条　法依成立的合同，自成立时生效。</a:t>
            </a:r>
          </a:p>
          <a:p>
            <a:r>
              <a:rPr lang="zh-CN" altLang="zh-CN" sz="6200" dirty="0"/>
              <a:t>　　法律、行政法规规定应当办理批准、登记等手续生效的，依照其规定。</a:t>
            </a:r>
          </a:p>
          <a:p>
            <a:r>
              <a:rPr lang="en-US" altLang="zh-CN" sz="6200" b="1" dirty="0">
                <a:solidFill>
                  <a:srgbClr val="FF0000"/>
                </a:solidFill>
              </a:rPr>
              <a:t>——</a:t>
            </a:r>
            <a:r>
              <a:rPr lang="zh-CN" altLang="en-US" sz="6200" b="1" dirty="0">
                <a:solidFill>
                  <a:srgbClr val="FF0000"/>
                </a:solidFill>
              </a:rPr>
              <a:t>条件不具备导致无效的合同：</a:t>
            </a:r>
            <a:endParaRPr lang="en-US" altLang="zh-CN" sz="6200" b="1" dirty="0">
              <a:solidFill>
                <a:srgbClr val="FF0000"/>
              </a:solidFill>
            </a:endParaRPr>
          </a:p>
          <a:p>
            <a:r>
              <a:rPr lang="zh-CN" altLang="zh-CN" sz="6200" dirty="0"/>
              <a:t>　　第四十五条　当事人对合同的效力可以约定附条件。附生效条件的合同，自条件成就时生效。附解除条件的合同，自条件成就时失效。</a:t>
            </a:r>
          </a:p>
          <a:p>
            <a:r>
              <a:rPr lang="zh-CN" altLang="zh-CN" sz="6200" dirty="0"/>
              <a:t>　　当事人为自己的利益不正当地阻止条件成就的，视为条件已成就；不正当地促成条件成就的，视为条件不成就。</a:t>
            </a:r>
          </a:p>
          <a:p>
            <a:r>
              <a:rPr lang="zh-CN" altLang="zh-CN" sz="6200" dirty="0"/>
              <a:t>　　第四十六条　当事人对合同的效力可以约定附期限。附生效期限的合同，自期限届至时生效。附终止期限的合同，自期限届满时失效。</a:t>
            </a:r>
          </a:p>
          <a:p>
            <a:r>
              <a:rPr lang="zh-CN" altLang="zh-CN" dirty="0"/>
              <a:t>　　</a:t>
            </a:r>
            <a:endParaRPr lang="zh-CN" altLang="en-US" dirty="0"/>
          </a:p>
        </p:txBody>
      </p:sp>
    </p:spTree>
    <p:extLst>
      <p:ext uri="{BB962C8B-B14F-4D97-AF65-F5344CB8AC3E}">
        <p14:creationId xmlns:p14="http://schemas.microsoft.com/office/powerpoint/2010/main" val="427131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9B4FDF-5B2D-4D21-BC39-FD6981934815}"/>
              </a:ext>
            </a:extLst>
          </p:cNvPr>
          <p:cNvSpPr>
            <a:spLocks noGrp="1"/>
          </p:cNvSpPr>
          <p:nvPr>
            <p:ph type="title"/>
          </p:nvPr>
        </p:nvSpPr>
        <p:spPr/>
        <p:txBody>
          <a:bodyPr/>
          <a:lstStyle/>
          <a:p>
            <a:r>
              <a:rPr lang="zh-CN" altLang="en-US" dirty="0"/>
              <a:t>三、优先受偿问题</a:t>
            </a:r>
          </a:p>
        </p:txBody>
      </p:sp>
      <p:sp>
        <p:nvSpPr>
          <p:cNvPr id="3" name="内容占位符 2">
            <a:extLst>
              <a:ext uri="{FF2B5EF4-FFF2-40B4-BE49-F238E27FC236}">
                <a16:creationId xmlns:a16="http://schemas.microsoft.com/office/drawing/2014/main" id="{FDDCA053-3299-4765-9920-FC21E3A7AF59}"/>
              </a:ext>
            </a:extLst>
          </p:cNvPr>
          <p:cNvSpPr>
            <a:spLocks noGrp="1"/>
          </p:cNvSpPr>
          <p:nvPr>
            <p:ph sz="quarter" idx="13"/>
          </p:nvPr>
        </p:nvSpPr>
        <p:spPr/>
        <p:txBody>
          <a:bodyPr>
            <a:normAutofit fontScale="92500" lnSpcReduction="20000"/>
          </a:bodyPr>
          <a:lstStyle/>
          <a:p>
            <a:r>
              <a:rPr lang="zh-CN" altLang="zh-CN" dirty="0"/>
              <a:t>　</a:t>
            </a:r>
            <a:r>
              <a:rPr lang="zh-CN" altLang="en-US" b="1" dirty="0">
                <a:solidFill>
                  <a:srgbClr val="FF0000"/>
                </a:solidFill>
              </a:rPr>
              <a:t>（一）依法享受优先受偿权</a:t>
            </a:r>
            <a:endParaRPr lang="en-US" altLang="zh-CN" b="1" dirty="0"/>
          </a:p>
          <a:p>
            <a:r>
              <a:rPr lang="en-US" altLang="zh-CN" dirty="0"/>
              <a:t>         </a:t>
            </a:r>
            <a:r>
              <a:rPr lang="zh-CN" altLang="zh-CN" dirty="0"/>
              <a:t>第十七条 与发包人订立建设工程施工合同的承包人，根据合同法第二百八十六条规定请求其承建工程的价款就工程折价或者拍卖的价款优先受偿的，人民法院应予支持。</a:t>
            </a:r>
            <a:br>
              <a:rPr lang="en-US" altLang="zh-CN" dirty="0"/>
            </a:br>
            <a:r>
              <a:rPr lang="en-US" altLang="zh-CN" dirty="0"/>
              <a:t>       </a:t>
            </a:r>
            <a:r>
              <a:rPr lang="zh-CN" altLang="zh-CN" dirty="0"/>
              <a:t>第十八条 装饰装修工程的承包人，请求装饰装修工程价款就该装饰装修工程折价或者拍卖的价款优先受偿的，人民法院应予支持，但装饰装修工程的发包人不是该建筑物的所有权人的除外。</a:t>
            </a:r>
            <a:endParaRPr lang="en-US" altLang="zh-CN" dirty="0"/>
          </a:p>
          <a:p>
            <a:r>
              <a:rPr lang="en-US" altLang="zh-CN" b="1" dirty="0">
                <a:solidFill>
                  <a:srgbClr val="FF0000"/>
                </a:solidFill>
              </a:rPr>
              <a:t>《</a:t>
            </a:r>
            <a:r>
              <a:rPr lang="zh-CN" altLang="en-US" b="1" dirty="0">
                <a:solidFill>
                  <a:srgbClr val="FF0000"/>
                </a:solidFill>
              </a:rPr>
              <a:t>合同法</a:t>
            </a:r>
            <a:r>
              <a:rPr lang="en-US" altLang="zh-CN" b="1" dirty="0">
                <a:solidFill>
                  <a:srgbClr val="FF0000"/>
                </a:solidFill>
              </a:rPr>
              <a:t>》</a:t>
            </a:r>
            <a:r>
              <a:rPr lang="zh-CN" altLang="zh-CN" b="1" dirty="0">
                <a:solidFill>
                  <a:srgbClr val="FF0000"/>
                </a:solidFill>
              </a:rPr>
              <a:t>第二百八十六条　发包人未按照约定支付价款的，承包人可以催告发包人在合理期限内支付价款。发包人逾期不支付的，除按照建设工程的性质不宜折价、拍卖的以外，承包人可以与发包人协议将该工程折价，也可以申请人民法院将该工程依法拍卖。建设工程的价款就该工程折价或者拍卖的价款优先受偿。</a:t>
            </a:r>
          </a:p>
          <a:p>
            <a:endParaRPr lang="zh-CN" altLang="en-US" dirty="0"/>
          </a:p>
        </p:txBody>
      </p:sp>
    </p:spTree>
    <p:extLst>
      <p:ext uri="{BB962C8B-B14F-4D97-AF65-F5344CB8AC3E}">
        <p14:creationId xmlns:p14="http://schemas.microsoft.com/office/powerpoint/2010/main" val="1361249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D01D52-6D92-4774-994D-6D869B3EA707}"/>
              </a:ext>
            </a:extLst>
          </p:cNvPr>
          <p:cNvSpPr>
            <a:spLocks noGrp="1"/>
          </p:cNvSpPr>
          <p:nvPr>
            <p:ph type="title"/>
          </p:nvPr>
        </p:nvSpPr>
        <p:spPr/>
        <p:txBody>
          <a:bodyPr/>
          <a:lstStyle/>
          <a:p>
            <a:r>
              <a:rPr lang="zh-CN" altLang="en-US" dirty="0"/>
              <a:t>三、优先受偿权</a:t>
            </a:r>
          </a:p>
        </p:txBody>
      </p:sp>
      <p:sp>
        <p:nvSpPr>
          <p:cNvPr id="3" name="内容占位符 2">
            <a:extLst>
              <a:ext uri="{FF2B5EF4-FFF2-40B4-BE49-F238E27FC236}">
                <a16:creationId xmlns:a16="http://schemas.microsoft.com/office/drawing/2014/main" id="{0AEFAA7A-9835-406E-80E3-A95FE5420281}"/>
              </a:ext>
            </a:extLst>
          </p:cNvPr>
          <p:cNvSpPr>
            <a:spLocks noGrp="1"/>
          </p:cNvSpPr>
          <p:nvPr>
            <p:ph sz="quarter" idx="13"/>
          </p:nvPr>
        </p:nvSpPr>
        <p:spPr/>
        <p:txBody>
          <a:bodyPr>
            <a:normAutofit fontScale="85000" lnSpcReduction="20000"/>
          </a:bodyPr>
          <a:lstStyle/>
          <a:p>
            <a:r>
              <a:rPr lang="zh-CN" altLang="en-US" b="1" dirty="0">
                <a:solidFill>
                  <a:srgbClr val="FF0000"/>
                </a:solidFill>
              </a:rPr>
              <a:t>（二）质量合格优先受偿</a:t>
            </a:r>
            <a:endParaRPr lang="en-US" altLang="zh-CN" b="1" dirty="0">
              <a:solidFill>
                <a:srgbClr val="FF0000"/>
              </a:solidFill>
            </a:endParaRPr>
          </a:p>
          <a:p>
            <a:r>
              <a:rPr lang="en-US" altLang="zh-CN" dirty="0"/>
              <a:t>        </a:t>
            </a:r>
            <a:r>
              <a:rPr lang="zh-CN" altLang="zh-CN" dirty="0"/>
              <a:t>第十九条 建设工程质量合格，承包人请求其承建工程的价款就工程折价或者拍卖的价款优先受偿的，人民法院应予支持。</a:t>
            </a:r>
            <a:br>
              <a:rPr lang="en-US" altLang="zh-CN" dirty="0"/>
            </a:br>
            <a:r>
              <a:rPr lang="zh-CN" altLang="zh-CN" dirty="0"/>
              <a:t>　　第二十条 未竣工的建设工程质量合格，承包人请求其承建工程的价款就其承建工程部分折价或者拍卖的价款优先受偿的，人民法院应予支持。</a:t>
            </a:r>
            <a:endParaRPr lang="en-US" altLang="zh-CN" dirty="0"/>
          </a:p>
          <a:p>
            <a:r>
              <a:rPr lang="zh-CN" altLang="en-US" b="1" dirty="0">
                <a:solidFill>
                  <a:srgbClr val="FF0000"/>
                </a:solidFill>
              </a:rPr>
              <a:t>（三）</a:t>
            </a:r>
            <a:r>
              <a:rPr lang="zh-CN" altLang="zh-CN" b="1" dirty="0">
                <a:solidFill>
                  <a:srgbClr val="FF0000"/>
                </a:solidFill>
              </a:rPr>
              <a:t>工程价款优先受偿的范围</a:t>
            </a:r>
            <a:endParaRPr lang="en-US" altLang="zh-CN" b="1" dirty="0">
              <a:solidFill>
                <a:srgbClr val="FF0000"/>
              </a:solidFill>
            </a:endParaRPr>
          </a:p>
          <a:p>
            <a:r>
              <a:rPr lang="zh-CN" altLang="zh-CN" dirty="0"/>
              <a:t>第二十一条 承包人建设工程价款优先受偿的范围依照国务院有关行政主管部门关于建设工程价款范围的规定确定。</a:t>
            </a:r>
            <a:br>
              <a:rPr lang="en-US" altLang="zh-CN" dirty="0"/>
            </a:br>
            <a:r>
              <a:rPr lang="zh-CN" altLang="zh-CN" dirty="0"/>
              <a:t>　　承包人就逾期支付建设工程价款的利息、违约金、损害赔偿金等主张优先受偿的，人民法院不予支持。</a:t>
            </a:r>
            <a:br>
              <a:rPr lang="en-US" altLang="zh-CN" dirty="0"/>
            </a:br>
            <a:br>
              <a:rPr lang="en-US" altLang="zh-CN" dirty="0"/>
            </a:br>
            <a:endParaRPr lang="zh-CN" altLang="en-US" dirty="0"/>
          </a:p>
        </p:txBody>
      </p:sp>
    </p:spTree>
    <p:extLst>
      <p:ext uri="{BB962C8B-B14F-4D97-AF65-F5344CB8AC3E}">
        <p14:creationId xmlns:p14="http://schemas.microsoft.com/office/powerpoint/2010/main" val="1328755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223335-EC96-4C99-9C64-F691F2FA7233}"/>
              </a:ext>
            </a:extLst>
          </p:cNvPr>
          <p:cNvSpPr>
            <a:spLocks noGrp="1"/>
          </p:cNvSpPr>
          <p:nvPr>
            <p:ph type="title"/>
          </p:nvPr>
        </p:nvSpPr>
        <p:spPr/>
        <p:txBody>
          <a:bodyPr/>
          <a:lstStyle/>
          <a:p>
            <a:r>
              <a:rPr lang="zh-CN" altLang="en-US" dirty="0"/>
              <a:t>三、优先受偿权</a:t>
            </a:r>
          </a:p>
        </p:txBody>
      </p:sp>
      <p:sp>
        <p:nvSpPr>
          <p:cNvPr id="3" name="内容占位符 2">
            <a:extLst>
              <a:ext uri="{FF2B5EF4-FFF2-40B4-BE49-F238E27FC236}">
                <a16:creationId xmlns:a16="http://schemas.microsoft.com/office/drawing/2014/main" id="{4212F3F8-F767-49D5-84B8-A4E9B522A1A5}"/>
              </a:ext>
            </a:extLst>
          </p:cNvPr>
          <p:cNvSpPr>
            <a:spLocks noGrp="1"/>
          </p:cNvSpPr>
          <p:nvPr>
            <p:ph sz="quarter" idx="13"/>
          </p:nvPr>
        </p:nvSpPr>
        <p:spPr/>
        <p:txBody>
          <a:bodyPr>
            <a:normAutofit/>
          </a:bodyPr>
          <a:lstStyle/>
          <a:p>
            <a:r>
              <a:rPr lang="zh-CN" altLang="zh-CN" dirty="0"/>
              <a:t>　</a:t>
            </a:r>
            <a:r>
              <a:rPr lang="zh-CN" altLang="en-US" b="1" dirty="0">
                <a:solidFill>
                  <a:srgbClr val="FF0000"/>
                </a:solidFill>
              </a:rPr>
              <a:t>（四）优先受偿权的行使</a:t>
            </a:r>
            <a:endParaRPr lang="en-US" altLang="zh-CN" b="1" dirty="0">
              <a:solidFill>
                <a:srgbClr val="FF0000"/>
              </a:solidFill>
            </a:endParaRPr>
          </a:p>
          <a:p>
            <a:r>
              <a:rPr lang="zh-CN" altLang="zh-CN" dirty="0"/>
              <a:t>　第二十二条 承包人行使建设工程价款优先受偿权的期限为六个月，自发包人应当给付建设工程价款之日起算。</a:t>
            </a:r>
            <a:br>
              <a:rPr lang="en-US" altLang="zh-CN" dirty="0"/>
            </a:br>
            <a:r>
              <a:rPr lang="zh-CN" altLang="zh-CN" dirty="0"/>
              <a:t>　　第二十三条 发包人与承包人约定放弃或者限制建设工程价款优先受偿权，损害建筑工人利益，发包人根据该约定主张承包人不享有建设工程价款优先受偿权的，人民法院不予支持。</a:t>
            </a:r>
            <a:br>
              <a:rPr lang="en-US" altLang="zh-CN" dirty="0"/>
            </a:br>
            <a:endParaRPr lang="zh-CN" altLang="en-US" dirty="0"/>
          </a:p>
        </p:txBody>
      </p:sp>
    </p:spTree>
    <p:extLst>
      <p:ext uri="{BB962C8B-B14F-4D97-AF65-F5344CB8AC3E}">
        <p14:creationId xmlns:p14="http://schemas.microsoft.com/office/powerpoint/2010/main" val="196138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744A5F-9E9B-4D90-A3E5-C8A3E8AC9E77}"/>
              </a:ext>
            </a:extLst>
          </p:cNvPr>
          <p:cNvSpPr>
            <a:spLocks noGrp="1"/>
          </p:cNvSpPr>
          <p:nvPr>
            <p:ph type="title"/>
          </p:nvPr>
        </p:nvSpPr>
        <p:spPr/>
        <p:txBody>
          <a:bodyPr/>
          <a:lstStyle/>
          <a:p>
            <a:r>
              <a:rPr lang="zh-CN" altLang="en-US" dirty="0"/>
              <a:t>四、其他问题</a:t>
            </a:r>
          </a:p>
        </p:txBody>
      </p:sp>
      <p:sp>
        <p:nvSpPr>
          <p:cNvPr id="3" name="内容占位符 2">
            <a:extLst>
              <a:ext uri="{FF2B5EF4-FFF2-40B4-BE49-F238E27FC236}">
                <a16:creationId xmlns:a16="http://schemas.microsoft.com/office/drawing/2014/main" id="{75F06B29-0BB9-4365-986C-602FB145713F}"/>
              </a:ext>
            </a:extLst>
          </p:cNvPr>
          <p:cNvSpPr>
            <a:spLocks noGrp="1"/>
          </p:cNvSpPr>
          <p:nvPr>
            <p:ph sz="quarter" idx="13"/>
          </p:nvPr>
        </p:nvSpPr>
        <p:spPr>
          <a:xfrm>
            <a:off x="913774" y="1716604"/>
            <a:ext cx="10363826" cy="4074595"/>
          </a:xfrm>
        </p:spPr>
        <p:txBody>
          <a:bodyPr>
            <a:normAutofit fontScale="32500" lnSpcReduction="20000"/>
          </a:bodyPr>
          <a:lstStyle/>
          <a:p>
            <a:r>
              <a:rPr lang="zh-CN" altLang="en-US" sz="5000" b="1" dirty="0">
                <a:solidFill>
                  <a:srgbClr val="FF0000"/>
                </a:solidFill>
              </a:rPr>
              <a:t>（一）发包人、转包人及实际施工人的法律关系</a:t>
            </a:r>
            <a:endParaRPr lang="en-US" altLang="zh-CN" sz="5000" b="1" dirty="0">
              <a:solidFill>
                <a:srgbClr val="FF0000"/>
              </a:solidFill>
            </a:endParaRPr>
          </a:p>
          <a:p>
            <a:r>
              <a:rPr lang="en-US" altLang="zh-CN" sz="5000" b="1" dirty="0">
                <a:solidFill>
                  <a:srgbClr val="FF0000"/>
                </a:solidFill>
              </a:rPr>
              <a:t>1</a:t>
            </a:r>
            <a:r>
              <a:rPr lang="zh-CN" altLang="en-US" sz="5000" b="1" dirty="0">
                <a:solidFill>
                  <a:srgbClr val="FF0000"/>
                </a:solidFill>
              </a:rPr>
              <a:t>、共同参加诉讼</a:t>
            </a:r>
            <a:endParaRPr lang="en-US" altLang="zh-CN" sz="5000" b="1" dirty="0">
              <a:solidFill>
                <a:srgbClr val="FF0000"/>
              </a:solidFill>
            </a:endParaRPr>
          </a:p>
          <a:p>
            <a:r>
              <a:rPr lang="en-US" altLang="zh-CN" sz="5000" dirty="0"/>
              <a:t>      </a:t>
            </a:r>
            <a:r>
              <a:rPr lang="zh-CN" altLang="zh-CN" sz="5000" dirty="0"/>
              <a:t>第二十四条 实际施工人以发包人为被告主张权利的，人民法院应当追加转包人或者违法分包人为本案第三人，在查明发包人欠付转包人或者违法分包人建设工程价款的数额后，判决发包人在欠付建设工程价款范围内对实际施工人承担责任。</a:t>
            </a:r>
            <a:endParaRPr lang="en-US" altLang="zh-CN" sz="5000" dirty="0"/>
          </a:p>
          <a:p>
            <a:r>
              <a:rPr lang="en-US" altLang="zh-CN" sz="5000" b="1" dirty="0">
                <a:solidFill>
                  <a:srgbClr val="FF0000"/>
                </a:solidFill>
              </a:rPr>
              <a:t>2</a:t>
            </a:r>
            <a:r>
              <a:rPr lang="zh-CN" altLang="en-US" sz="5000" b="1" dirty="0">
                <a:solidFill>
                  <a:srgbClr val="FF0000"/>
                </a:solidFill>
              </a:rPr>
              <a:t>、享有代位权</a:t>
            </a:r>
            <a:br>
              <a:rPr lang="en-US" altLang="zh-CN" sz="5000" dirty="0"/>
            </a:br>
            <a:r>
              <a:rPr lang="zh-CN" altLang="zh-CN" sz="5000" dirty="0"/>
              <a:t>　　第二十五条 实际施工人根据合同法第七十三条规定，以转包人或者违法分包人怠于向发包人行使到期债权，对其造成损害为由，提起代位权诉讼的，人民法院应予支持。</a:t>
            </a:r>
            <a:endParaRPr lang="en-US" altLang="zh-CN" sz="5000" dirty="0"/>
          </a:p>
          <a:p>
            <a:r>
              <a:rPr lang="en-US" altLang="zh-CN" sz="5000" dirty="0"/>
              <a:t>《</a:t>
            </a:r>
            <a:r>
              <a:rPr lang="zh-CN" altLang="en-US" sz="5000" dirty="0"/>
              <a:t>合同法</a:t>
            </a:r>
            <a:r>
              <a:rPr lang="en-US" altLang="zh-CN" sz="5000" dirty="0"/>
              <a:t>》</a:t>
            </a:r>
            <a:r>
              <a:rPr lang="zh-CN" altLang="zh-CN" sz="5000" dirty="0"/>
              <a:t>第七十三条　因债务人怠于行使其到期债权，对债权人造成损害的，债权人可以向人民法院请求以自己的名义代位行使债务人的债权，但该债权专属于债务人自身的除外。</a:t>
            </a:r>
          </a:p>
          <a:p>
            <a:r>
              <a:rPr lang="zh-CN" altLang="zh-CN" sz="5000" dirty="0"/>
              <a:t>　　代位权的行使范围以债权人的债权为限。债权人行使代位权的必要费用，由债务人负担。</a:t>
            </a:r>
          </a:p>
          <a:p>
            <a:endParaRPr lang="en-US" altLang="zh-CN" dirty="0"/>
          </a:p>
          <a:p>
            <a:br>
              <a:rPr lang="en-US" altLang="zh-CN" dirty="0"/>
            </a:br>
            <a:endParaRPr lang="zh-CN" altLang="en-US" dirty="0"/>
          </a:p>
        </p:txBody>
      </p:sp>
    </p:spTree>
    <p:extLst>
      <p:ext uri="{BB962C8B-B14F-4D97-AF65-F5344CB8AC3E}">
        <p14:creationId xmlns:p14="http://schemas.microsoft.com/office/powerpoint/2010/main" val="2671186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73ADB7-1F65-4CC3-90D7-A009DE0D5156}"/>
              </a:ext>
            </a:extLst>
          </p:cNvPr>
          <p:cNvSpPr>
            <a:spLocks noGrp="1"/>
          </p:cNvSpPr>
          <p:nvPr>
            <p:ph type="title"/>
          </p:nvPr>
        </p:nvSpPr>
        <p:spPr/>
        <p:txBody>
          <a:bodyPr/>
          <a:lstStyle/>
          <a:p>
            <a:r>
              <a:rPr lang="zh-CN" altLang="en-US" dirty="0"/>
              <a:t>四、其他问题</a:t>
            </a:r>
          </a:p>
        </p:txBody>
      </p:sp>
      <p:sp>
        <p:nvSpPr>
          <p:cNvPr id="3" name="内容占位符 2">
            <a:extLst>
              <a:ext uri="{FF2B5EF4-FFF2-40B4-BE49-F238E27FC236}">
                <a16:creationId xmlns:a16="http://schemas.microsoft.com/office/drawing/2014/main" id="{74A04BC1-807F-456D-AA76-21B234EB4905}"/>
              </a:ext>
            </a:extLst>
          </p:cNvPr>
          <p:cNvSpPr>
            <a:spLocks noGrp="1"/>
          </p:cNvSpPr>
          <p:nvPr>
            <p:ph sz="quarter" idx="13"/>
          </p:nvPr>
        </p:nvSpPr>
        <p:spPr/>
        <p:txBody>
          <a:bodyPr/>
          <a:lstStyle/>
          <a:p>
            <a:r>
              <a:rPr lang="zh-CN" altLang="en-US" b="1" dirty="0">
                <a:solidFill>
                  <a:srgbClr val="FF0000"/>
                </a:solidFill>
              </a:rPr>
              <a:t>（二）施行日期及朔及力</a:t>
            </a:r>
            <a:endParaRPr lang="en-US" altLang="zh-CN" b="1" dirty="0">
              <a:solidFill>
                <a:srgbClr val="FF0000"/>
              </a:solidFill>
            </a:endParaRPr>
          </a:p>
          <a:p>
            <a:r>
              <a:rPr lang="en-US" altLang="zh-CN" dirty="0"/>
              <a:t>      </a:t>
            </a:r>
            <a:r>
              <a:rPr lang="zh-CN" altLang="zh-CN" dirty="0"/>
              <a:t>第二十六条 本解释自</a:t>
            </a:r>
            <a:r>
              <a:rPr lang="en-US" altLang="zh-CN" dirty="0"/>
              <a:t>2019</a:t>
            </a:r>
            <a:r>
              <a:rPr lang="zh-CN" altLang="zh-CN" dirty="0"/>
              <a:t>年</a:t>
            </a:r>
            <a:r>
              <a:rPr lang="en-US" altLang="zh-CN" dirty="0"/>
              <a:t>2</a:t>
            </a:r>
            <a:r>
              <a:rPr lang="zh-CN" altLang="zh-CN" dirty="0"/>
              <a:t>月</a:t>
            </a:r>
            <a:r>
              <a:rPr lang="en-US" altLang="zh-CN" dirty="0"/>
              <a:t>1</a:t>
            </a:r>
            <a:r>
              <a:rPr lang="zh-CN" altLang="zh-CN" dirty="0"/>
              <a:t>日起施行。</a:t>
            </a:r>
            <a:br>
              <a:rPr lang="en-US" altLang="zh-CN" dirty="0"/>
            </a:br>
            <a:r>
              <a:rPr lang="zh-CN" altLang="zh-CN" dirty="0"/>
              <a:t>　　本解释施行后尚未审结的一审、二审案件，适用本解释。</a:t>
            </a:r>
            <a:br>
              <a:rPr lang="en-US" altLang="zh-CN" dirty="0"/>
            </a:br>
            <a:r>
              <a:rPr lang="zh-CN" altLang="zh-CN" dirty="0"/>
              <a:t>　　本解释施行前已经终审、施行后当事人申请再审或者按照审判监督程序决定再审的案件，不适用本解释。</a:t>
            </a:r>
            <a:br>
              <a:rPr lang="en-US" altLang="zh-CN" dirty="0"/>
            </a:br>
            <a:r>
              <a:rPr lang="zh-CN" altLang="zh-CN" dirty="0"/>
              <a:t>　　最高人民法院以前发布的司法解释与本解释不一致的，不再适用。</a:t>
            </a:r>
          </a:p>
          <a:p>
            <a:endParaRPr lang="zh-CN" altLang="en-US" dirty="0"/>
          </a:p>
        </p:txBody>
      </p:sp>
    </p:spTree>
    <p:extLst>
      <p:ext uri="{BB962C8B-B14F-4D97-AF65-F5344CB8AC3E}">
        <p14:creationId xmlns:p14="http://schemas.microsoft.com/office/powerpoint/2010/main" val="4031746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8A1704-9EF8-46BB-9418-ED8CF41887F0}"/>
              </a:ext>
            </a:extLst>
          </p:cNvPr>
          <p:cNvSpPr>
            <a:spLocks noGrp="1"/>
          </p:cNvSpPr>
          <p:nvPr>
            <p:ph type="title"/>
          </p:nvPr>
        </p:nvSpPr>
        <p:spPr>
          <a:xfrm>
            <a:off x="913775" y="618518"/>
            <a:ext cx="10364451" cy="1120526"/>
          </a:xfrm>
        </p:spPr>
        <p:txBody>
          <a:bodyPr/>
          <a:lstStyle/>
          <a:p>
            <a:r>
              <a:rPr lang="zh-CN" altLang="en-US" b="1" dirty="0"/>
              <a:t>一、关于合同效力</a:t>
            </a:r>
            <a:endParaRPr lang="zh-CN" altLang="en-US" dirty="0"/>
          </a:p>
        </p:txBody>
      </p:sp>
      <p:sp>
        <p:nvSpPr>
          <p:cNvPr id="3" name="内容占位符 2">
            <a:extLst>
              <a:ext uri="{FF2B5EF4-FFF2-40B4-BE49-F238E27FC236}">
                <a16:creationId xmlns:a16="http://schemas.microsoft.com/office/drawing/2014/main" id="{A0D66382-7DCF-4E53-B742-79644245A882}"/>
              </a:ext>
            </a:extLst>
          </p:cNvPr>
          <p:cNvSpPr>
            <a:spLocks noGrp="1"/>
          </p:cNvSpPr>
          <p:nvPr>
            <p:ph sz="quarter" idx="13"/>
          </p:nvPr>
        </p:nvSpPr>
        <p:spPr>
          <a:xfrm>
            <a:off x="913774" y="1565140"/>
            <a:ext cx="10363826" cy="4886148"/>
          </a:xfrm>
        </p:spPr>
        <p:txBody>
          <a:bodyPr>
            <a:normAutofit fontScale="85000" lnSpcReduction="20000"/>
          </a:bodyPr>
          <a:lstStyle/>
          <a:p>
            <a:r>
              <a:rPr lang="en-US" altLang="zh-CN" dirty="0">
                <a:solidFill>
                  <a:srgbClr val="FF0000"/>
                </a:solidFill>
              </a:rPr>
              <a:t>——</a:t>
            </a:r>
            <a:r>
              <a:rPr lang="zh-CN" altLang="en-US" dirty="0">
                <a:solidFill>
                  <a:srgbClr val="FF0000"/>
                </a:solidFill>
              </a:rPr>
              <a:t>超越权限导致无效的合同</a:t>
            </a:r>
            <a:endParaRPr lang="en-US" altLang="zh-CN" dirty="0">
              <a:solidFill>
                <a:srgbClr val="FF0000"/>
              </a:solidFill>
            </a:endParaRPr>
          </a:p>
          <a:p>
            <a:r>
              <a:rPr lang="zh-CN" altLang="zh-CN" dirty="0"/>
              <a:t>第四十七条　限制民事行为能力人订立的合同，经法定代理人追认后，该合同有效，但纯获利益的合同或者与其年龄、智力、精神健康状况相适应而订立的合同，不必经法定代理人追认。</a:t>
            </a:r>
          </a:p>
          <a:p>
            <a:r>
              <a:rPr lang="zh-CN" altLang="zh-CN" dirty="0"/>
              <a:t>　　相对人可以催告法定代理人在一个月内予以追认。法定代理人未作表示的，视为拒绝追认。合同被追认之前，善意相对人有撤销的权利。撤销应当以通知的方式作出。</a:t>
            </a:r>
          </a:p>
          <a:p>
            <a:r>
              <a:rPr lang="zh-CN" altLang="zh-CN" dirty="0"/>
              <a:t>　　第四十八条　行为人没有代理权、超越代理权或者代理权终止后以被代理人名义订立的合同，未经被代理人追认，对被代理人不发生效力，由行为人承担责任。</a:t>
            </a:r>
          </a:p>
          <a:p>
            <a:r>
              <a:rPr lang="zh-CN" altLang="zh-CN" dirty="0"/>
              <a:t>　　相对人可以催告被代理人在一个月内予以追认。被代理人未作表示的，视为拒绝追认。合同被追认之前，善意相对人有撤销的权利。撤销应当以通知的方式作出。</a:t>
            </a:r>
          </a:p>
          <a:p>
            <a:r>
              <a:rPr lang="zh-CN" altLang="zh-CN" dirty="0"/>
              <a:t>　　第四十九条　行为人没有代理权、超越代理权或者代理权终止后以被代理人名义订立合同，相对人有理由相信行为人有代理权的，该代理行为有效。</a:t>
            </a:r>
          </a:p>
          <a:p>
            <a:r>
              <a:rPr lang="zh-CN" altLang="zh-CN" dirty="0"/>
              <a:t>　　第五十条　法人或者其他组织的法定代表人、负责人超越权限订立的合同，除相对人知道或者应当知道其超越权限的以外，该代表行为有效。</a:t>
            </a:r>
          </a:p>
          <a:p>
            <a:r>
              <a:rPr lang="zh-CN" altLang="zh-CN" dirty="0"/>
              <a:t>　　第五十一条　无处分权的人处分他人财产，经权利人追认或者无处分权的人订立合同后取得处分权的，该合同有效。</a:t>
            </a:r>
          </a:p>
          <a:p>
            <a:endParaRPr lang="zh-CN" altLang="en-US" dirty="0"/>
          </a:p>
        </p:txBody>
      </p:sp>
    </p:spTree>
    <p:extLst>
      <p:ext uri="{BB962C8B-B14F-4D97-AF65-F5344CB8AC3E}">
        <p14:creationId xmlns:p14="http://schemas.microsoft.com/office/powerpoint/2010/main" val="359402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444E28-FA06-4F7D-8477-5D895A0553EB}"/>
              </a:ext>
            </a:extLst>
          </p:cNvPr>
          <p:cNvSpPr>
            <a:spLocks noGrp="1"/>
          </p:cNvSpPr>
          <p:nvPr>
            <p:ph type="title"/>
          </p:nvPr>
        </p:nvSpPr>
        <p:spPr/>
        <p:txBody>
          <a:bodyPr/>
          <a:lstStyle/>
          <a:p>
            <a:r>
              <a:rPr lang="zh-CN" altLang="en-US" b="1" dirty="0"/>
              <a:t>一、关于合同效力</a:t>
            </a:r>
          </a:p>
        </p:txBody>
      </p:sp>
      <p:sp>
        <p:nvSpPr>
          <p:cNvPr id="3" name="内容占位符 2">
            <a:extLst>
              <a:ext uri="{FF2B5EF4-FFF2-40B4-BE49-F238E27FC236}">
                <a16:creationId xmlns:a16="http://schemas.microsoft.com/office/drawing/2014/main" id="{7E97B95D-2E9E-457C-997A-A6E3E789113D}"/>
              </a:ext>
            </a:extLst>
          </p:cNvPr>
          <p:cNvSpPr>
            <a:spLocks noGrp="1"/>
          </p:cNvSpPr>
          <p:nvPr>
            <p:ph sz="quarter" idx="13"/>
          </p:nvPr>
        </p:nvSpPr>
        <p:spPr>
          <a:xfrm>
            <a:off x="913774" y="1918558"/>
            <a:ext cx="10363826" cy="3872642"/>
          </a:xfrm>
        </p:spPr>
        <p:txBody>
          <a:bodyPr>
            <a:normAutofit/>
          </a:bodyPr>
          <a:lstStyle/>
          <a:p>
            <a:r>
              <a:rPr lang="en-US" altLang="zh-CN" b="1" dirty="0">
                <a:solidFill>
                  <a:srgbClr val="FF0000"/>
                </a:solidFill>
              </a:rPr>
              <a:t>——</a:t>
            </a:r>
            <a:r>
              <a:rPr lang="zh-CN" altLang="en-US" b="1" dirty="0">
                <a:solidFill>
                  <a:srgbClr val="FF0000"/>
                </a:solidFill>
              </a:rPr>
              <a:t>法定无效合同</a:t>
            </a:r>
            <a:endParaRPr lang="en-US" altLang="zh-CN" b="1" dirty="0">
              <a:solidFill>
                <a:srgbClr val="FF0000"/>
              </a:solidFill>
            </a:endParaRPr>
          </a:p>
          <a:p>
            <a:r>
              <a:rPr lang="zh-CN" altLang="zh-CN" b="1" dirty="0"/>
              <a:t>第五十二条　有下列情形之一的，合同无效：</a:t>
            </a:r>
            <a:endParaRPr lang="zh-CN" altLang="zh-CN" dirty="0"/>
          </a:p>
          <a:p>
            <a:r>
              <a:rPr lang="zh-CN" altLang="zh-CN" b="1" dirty="0"/>
              <a:t>　　（一）一方以欺诈、胁迫的手段订立合同，损害国家利益；</a:t>
            </a:r>
            <a:endParaRPr lang="zh-CN" altLang="zh-CN" dirty="0"/>
          </a:p>
          <a:p>
            <a:r>
              <a:rPr lang="zh-CN" altLang="zh-CN" b="1" dirty="0"/>
              <a:t>　　（二）恶意串通，损害国家、集体或者第三人利益；</a:t>
            </a:r>
            <a:endParaRPr lang="zh-CN" altLang="zh-CN" dirty="0"/>
          </a:p>
          <a:p>
            <a:r>
              <a:rPr lang="zh-CN" altLang="zh-CN" b="1" dirty="0"/>
              <a:t>　　（三）以合法形式掩盖非法目的；</a:t>
            </a:r>
            <a:endParaRPr lang="zh-CN" altLang="zh-CN" dirty="0"/>
          </a:p>
          <a:p>
            <a:r>
              <a:rPr lang="zh-CN" altLang="zh-CN" b="1" dirty="0"/>
              <a:t>　　（四）损害社会公共利益；</a:t>
            </a:r>
            <a:endParaRPr lang="zh-CN" altLang="zh-CN" dirty="0"/>
          </a:p>
          <a:p>
            <a:r>
              <a:rPr lang="zh-CN" altLang="zh-CN" b="1" dirty="0"/>
              <a:t>　　（五）违反法律、行政法规的强制性规定。</a:t>
            </a:r>
            <a:endParaRPr lang="zh-CN" altLang="zh-CN" dirty="0"/>
          </a:p>
          <a:p>
            <a:endParaRPr lang="zh-CN" altLang="en-US" dirty="0"/>
          </a:p>
        </p:txBody>
      </p:sp>
    </p:spTree>
    <p:extLst>
      <p:ext uri="{BB962C8B-B14F-4D97-AF65-F5344CB8AC3E}">
        <p14:creationId xmlns:p14="http://schemas.microsoft.com/office/powerpoint/2010/main" val="454915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778824-7C71-4193-B7F6-E8CB9361D6EB}"/>
              </a:ext>
            </a:extLst>
          </p:cNvPr>
          <p:cNvSpPr>
            <a:spLocks noGrp="1"/>
          </p:cNvSpPr>
          <p:nvPr>
            <p:ph type="title"/>
          </p:nvPr>
        </p:nvSpPr>
        <p:spPr/>
        <p:txBody>
          <a:bodyPr/>
          <a:lstStyle/>
          <a:p>
            <a:r>
              <a:rPr lang="zh-CN" altLang="en-US" b="1" dirty="0"/>
              <a:t>一、关于合同效力</a:t>
            </a:r>
            <a:endParaRPr lang="zh-CN" altLang="en-US" dirty="0"/>
          </a:p>
        </p:txBody>
      </p:sp>
      <p:sp>
        <p:nvSpPr>
          <p:cNvPr id="3" name="内容占位符 2">
            <a:extLst>
              <a:ext uri="{FF2B5EF4-FFF2-40B4-BE49-F238E27FC236}">
                <a16:creationId xmlns:a16="http://schemas.microsoft.com/office/drawing/2014/main" id="{FF0053AA-4B38-483A-850E-9AD0CBF24B8C}"/>
              </a:ext>
            </a:extLst>
          </p:cNvPr>
          <p:cNvSpPr>
            <a:spLocks noGrp="1"/>
          </p:cNvSpPr>
          <p:nvPr>
            <p:ph sz="quarter" idx="13"/>
          </p:nvPr>
        </p:nvSpPr>
        <p:spPr>
          <a:xfrm>
            <a:off x="913774" y="1901728"/>
            <a:ext cx="10363826" cy="4184922"/>
          </a:xfrm>
        </p:spPr>
        <p:txBody>
          <a:bodyPr>
            <a:normAutofit fontScale="92500" lnSpcReduction="20000"/>
          </a:bodyPr>
          <a:lstStyle/>
          <a:p>
            <a:pPr marL="0" indent="0">
              <a:buNone/>
            </a:pPr>
            <a:r>
              <a:rPr lang="en-US" altLang="zh-CN" b="1" dirty="0">
                <a:solidFill>
                  <a:srgbClr val="FF0000"/>
                </a:solidFill>
              </a:rPr>
              <a:t>——</a:t>
            </a:r>
            <a:r>
              <a:rPr lang="zh-CN" altLang="en-US" b="1" dirty="0">
                <a:solidFill>
                  <a:srgbClr val="FF0000"/>
                </a:solidFill>
              </a:rPr>
              <a:t>法定可撤销合同</a:t>
            </a:r>
            <a:endParaRPr lang="en-US" altLang="zh-CN" b="1" dirty="0">
              <a:solidFill>
                <a:srgbClr val="FF0000"/>
              </a:solidFill>
            </a:endParaRPr>
          </a:p>
          <a:p>
            <a:r>
              <a:rPr lang="zh-CN" altLang="zh-CN" dirty="0"/>
              <a:t>第五十四条　下列合同，当事人一方有权请求人民法院或者仲裁机构变更或者撤销：</a:t>
            </a:r>
          </a:p>
          <a:p>
            <a:r>
              <a:rPr lang="zh-CN" altLang="zh-CN" dirty="0"/>
              <a:t>　　（一）因重大误解订立的；</a:t>
            </a:r>
          </a:p>
          <a:p>
            <a:r>
              <a:rPr lang="zh-CN" altLang="zh-CN" dirty="0"/>
              <a:t>　　（二）在订立合同时显失公平的。</a:t>
            </a:r>
          </a:p>
          <a:p>
            <a:r>
              <a:rPr lang="zh-CN" altLang="zh-CN" dirty="0"/>
              <a:t>　　一方以欺诈、胁迫的手段或者乘人之危，使对方在违背真实意思的情况下订立的合同，受损害方有权请求人民法院或者仲裁机构变更或者撤销。</a:t>
            </a:r>
          </a:p>
          <a:p>
            <a:r>
              <a:rPr lang="zh-CN" altLang="zh-CN" dirty="0"/>
              <a:t>　　当事人请求变更的，人民法院或者仲裁机构不得撤销。</a:t>
            </a:r>
          </a:p>
          <a:p>
            <a:r>
              <a:rPr lang="zh-CN" altLang="zh-CN" dirty="0"/>
              <a:t>　　第五十五条　有下列情形之一的，撤销权消灭：</a:t>
            </a:r>
          </a:p>
          <a:p>
            <a:r>
              <a:rPr lang="zh-CN" altLang="zh-CN" dirty="0"/>
              <a:t>　　（一）具有撤销权的当事人自知道或者应当知道撤销事由之日起一年内没有行使撤销权；</a:t>
            </a:r>
          </a:p>
          <a:p>
            <a:r>
              <a:rPr lang="zh-CN" altLang="zh-CN" dirty="0"/>
              <a:t>　　（二）具有撤销权的当事人知道撤销事由后明确表示或者以自己的行为放弃撤销权。</a:t>
            </a:r>
          </a:p>
          <a:p>
            <a:endParaRPr lang="zh-CN" altLang="en-US" dirty="0"/>
          </a:p>
        </p:txBody>
      </p:sp>
    </p:spTree>
    <p:extLst>
      <p:ext uri="{BB962C8B-B14F-4D97-AF65-F5344CB8AC3E}">
        <p14:creationId xmlns:p14="http://schemas.microsoft.com/office/powerpoint/2010/main" val="265973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E18FBF-7BDE-419F-8B23-2B6BCC262CB2}"/>
              </a:ext>
            </a:extLst>
          </p:cNvPr>
          <p:cNvSpPr>
            <a:spLocks noGrp="1"/>
          </p:cNvSpPr>
          <p:nvPr>
            <p:ph type="title"/>
          </p:nvPr>
        </p:nvSpPr>
        <p:spPr/>
        <p:txBody>
          <a:bodyPr/>
          <a:lstStyle/>
          <a:p>
            <a:r>
              <a:rPr lang="zh-CN" altLang="en-US" b="1" dirty="0"/>
              <a:t>一、关于合同效力</a:t>
            </a:r>
            <a:endParaRPr lang="zh-CN" altLang="en-US" dirty="0"/>
          </a:p>
        </p:txBody>
      </p:sp>
      <p:sp>
        <p:nvSpPr>
          <p:cNvPr id="3" name="内容占位符 2">
            <a:extLst>
              <a:ext uri="{FF2B5EF4-FFF2-40B4-BE49-F238E27FC236}">
                <a16:creationId xmlns:a16="http://schemas.microsoft.com/office/drawing/2014/main" id="{695C1F4A-FD3D-4BDD-AE45-A70013AA1B89}"/>
              </a:ext>
            </a:extLst>
          </p:cNvPr>
          <p:cNvSpPr>
            <a:spLocks noGrp="1"/>
          </p:cNvSpPr>
          <p:nvPr>
            <p:ph sz="quarter" idx="13"/>
          </p:nvPr>
        </p:nvSpPr>
        <p:spPr>
          <a:xfrm>
            <a:off x="913774" y="1929778"/>
            <a:ext cx="10363826" cy="3861422"/>
          </a:xfrm>
        </p:spPr>
        <p:txBody>
          <a:bodyPr>
            <a:normAutofit/>
          </a:bodyPr>
          <a:lstStyle/>
          <a:p>
            <a:r>
              <a:rPr lang="en-US" altLang="zh-CN" dirty="0">
                <a:solidFill>
                  <a:srgbClr val="FF0000"/>
                </a:solidFill>
              </a:rPr>
              <a:t>2</a:t>
            </a:r>
            <a:r>
              <a:rPr lang="zh-CN" altLang="en-US" dirty="0">
                <a:solidFill>
                  <a:srgbClr val="FF0000"/>
                </a:solidFill>
              </a:rPr>
              <a:t>、无效合同的分类后果</a:t>
            </a:r>
            <a:endParaRPr lang="en-US" altLang="zh-CN" dirty="0">
              <a:solidFill>
                <a:srgbClr val="FF0000"/>
              </a:solidFill>
            </a:endParaRPr>
          </a:p>
          <a:p>
            <a:pPr marL="0" indent="0">
              <a:buNone/>
            </a:pPr>
            <a:r>
              <a:rPr lang="en-US" altLang="zh-CN" dirty="0"/>
              <a:t>——</a:t>
            </a:r>
            <a:r>
              <a:rPr lang="zh-CN" altLang="zh-CN" dirty="0"/>
              <a:t>第五十六条　无效的合同或者被撤销的合同</a:t>
            </a:r>
            <a:r>
              <a:rPr lang="zh-CN" altLang="zh-CN" b="1" dirty="0">
                <a:solidFill>
                  <a:srgbClr val="FF0000"/>
                </a:solidFill>
              </a:rPr>
              <a:t>自始没有法律约束力</a:t>
            </a:r>
            <a:r>
              <a:rPr lang="zh-CN" altLang="zh-CN" dirty="0"/>
              <a:t>。合同部分无效，不影响其他部分效力的，其他部分仍然有效。</a:t>
            </a:r>
          </a:p>
          <a:p>
            <a:pPr marL="0" indent="0">
              <a:buNone/>
            </a:pPr>
            <a:r>
              <a:rPr lang="en-US" altLang="zh-CN" b="1" dirty="0"/>
              <a:t>——</a:t>
            </a:r>
            <a:r>
              <a:rPr lang="zh-CN" altLang="zh-CN" b="1" dirty="0"/>
              <a:t>第五十八条　合同无效或者被撤销后，因该合同取得的财产，应当予以</a:t>
            </a:r>
            <a:r>
              <a:rPr lang="zh-CN" altLang="zh-CN" b="1" dirty="0">
                <a:solidFill>
                  <a:srgbClr val="FF0000"/>
                </a:solidFill>
              </a:rPr>
              <a:t>返还</a:t>
            </a:r>
            <a:r>
              <a:rPr lang="zh-CN" altLang="zh-CN" b="1" dirty="0"/>
              <a:t>；不能返还或者没有必要返还的，应当</a:t>
            </a:r>
            <a:r>
              <a:rPr lang="zh-CN" altLang="zh-CN" b="1" dirty="0">
                <a:solidFill>
                  <a:srgbClr val="FF0000"/>
                </a:solidFill>
              </a:rPr>
              <a:t>折价补偿</a:t>
            </a:r>
            <a:r>
              <a:rPr lang="zh-CN" altLang="zh-CN" b="1" dirty="0"/>
              <a:t>。有过错的一方应当</a:t>
            </a:r>
            <a:r>
              <a:rPr lang="zh-CN" altLang="zh-CN" b="1" dirty="0">
                <a:solidFill>
                  <a:srgbClr val="FF0000"/>
                </a:solidFill>
              </a:rPr>
              <a:t>赔偿</a:t>
            </a:r>
            <a:r>
              <a:rPr lang="zh-CN" altLang="zh-CN" b="1" dirty="0"/>
              <a:t>对方因此所受到的损失，双方都有过错的，应当各自承担相应的责任。</a:t>
            </a:r>
            <a:endParaRPr lang="zh-CN" altLang="zh-CN" dirty="0"/>
          </a:p>
          <a:p>
            <a:pPr marL="0" indent="0">
              <a:buNone/>
            </a:pPr>
            <a:r>
              <a:rPr lang="en-US" altLang="zh-CN" dirty="0"/>
              <a:t>——</a:t>
            </a:r>
            <a:r>
              <a:rPr lang="zh-CN" altLang="zh-CN" dirty="0"/>
              <a:t>第五十九条　当事人恶意串通，损害国家、集体或者第三人利益的，因此取得的财产</a:t>
            </a:r>
            <a:r>
              <a:rPr lang="zh-CN" altLang="zh-CN" b="1" dirty="0">
                <a:solidFill>
                  <a:srgbClr val="FF0000"/>
                </a:solidFill>
              </a:rPr>
              <a:t>收归国家所有或者返还集体、第三人</a:t>
            </a:r>
            <a:r>
              <a:rPr lang="zh-CN" altLang="zh-CN" dirty="0"/>
              <a:t>。</a:t>
            </a:r>
          </a:p>
          <a:p>
            <a:endParaRPr lang="zh-CN" altLang="en-US" dirty="0"/>
          </a:p>
        </p:txBody>
      </p:sp>
    </p:spTree>
    <p:extLst>
      <p:ext uri="{BB962C8B-B14F-4D97-AF65-F5344CB8AC3E}">
        <p14:creationId xmlns:p14="http://schemas.microsoft.com/office/powerpoint/2010/main" val="3813625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D61701-5CD4-42B0-A703-DEF4F6C76BB7}"/>
              </a:ext>
            </a:extLst>
          </p:cNvPr>
          <p:cNvSpPr>
            <a:spLocks noGrp="1"/>
          </p:cNvSpPr>
          <p:nvPr>
            <p:ph type="title"/>
          </p:nvPr>
        </p:nvSpPr>
        <p:spPr/>
        <p:txBody>
          <a:bodyPr/>
          <a:lstStyle/>
          <a:p>
            <a:r>
              <a:rPr lang="zh-CN" altLang="en-US" b="1" dirty="0"/>
              <a:t>一、关于合同效力</a:t>
            </a:r>
            <a:endParaRPr lang="zh-CN" altLang="en-US" dirty="0"/>
          </a:p>
        </p:txBody>
      </p:sp>
      <p:sp>
        <p:nvSpPr>
          <p:cNvPr id="3" name="内容占位符 2">
            <a:extLst>
              <a:ext uri="{FF2B5EF4-FFF2-40B4-BE49-F238E27FC236}">
                <a16:creationId xmlns:a16="http://schemas.microsoft.com/office/drawing/2014/main" id="{622A0EE1-1BB7-46E9-8520-1CC22123B62C}"/>
              </a:ext>
            </a:extLst>
          </p:cNvPr>
          <p:cNvSpPr>
            <a:spLocks noGrp="1"/>
          </p:cNvSpPr>
          <p:nvPr>
            <p:ph sz="quarter" idx="13"/>
          </p:nvPr>
        </p:nvSpPr>
        <p:spPr>
          <a:xfrm>
            <a:off x="913774" y="1840020"/>
            <a:ext cx="10363826" cy="3951179"/>
          </a:xfrm>
        </p:spPr>
        <p:txBody>
          <a:bodyPr>
            <a:normAutofit lnSpcReduction="10000"/>
          </a:bodyPr>
          <a:lstStyle/>
          <a:p>
            <a:pPr marL="0" indent="0">
              <a:buNone/>
            </a:pPr>
            <a:r>
              <a:rPr lang="zh-CN" altLang="en-US" b="1" dirty="0">
                <a:solidFill>
                  <a:srgbClr val="FF0000"/>
                </a:solidFill>
              </a:rPr>
              <a:t>（二）</a:t>
            </a:r>
            <a:r>
              <a:rPr lang="en-US" altLang="zh-CN" b="1" dirty="0">
                <a:solidFill>
                  <a:srgbClr val="FF0000"/>
                </a:solidFill>
              </a:rPr>
              <a:t>《</a:t>
            </a:r>
            <a:r>
              <a:rPr lang="zh-CN" altLang="zh-CN" b="1" dirty="0">
                <a:solidFill>
                  <a:srgbClr val="FF0000"/>
                </a:solidFill>
              </a:rPr>
              <a:t>解释（二）</a:t>
            </a:r>
            <a:r>
              <a:rPr lang="en-US" altLang="zh-CN" b="1" dirty="0">
                <a:solidFill>
                  <a:srgbClr val="FF0000"/>
                </a:solidFill>
              </a:rPr>
              <a:t>》</a:t>
            </a:r>
            <a:r>
              <a:rPr lang="zh-CN" altLang="en-US" b="1" dirty="0">
                <a:solidFill>
                  <a:srgbClr val="FF0000"/>
                </a:solidFill>
              </a:rPr>
              <a:t>细化的无效及其处理</a:t>
            </a:r>
            <a:endParaRPr lang="en-US" altLang="zh-CN" b="1" dirty="0">
              <a:solidFill>
                <a:srgbClr val="FF0000"/>
              </a:solidFill>
            </a:endParaRPr>
          </a:p>
          <a:p>
            <a:pPr marL="0" indent="0">
              <a:buNone/>
            </a:pPr>
            <a:r>
              <a:rPr lang="en-US" altLang="zh-CN" b="1" dirty="0">
                <a:solidFill>
                  <a:srgbClr val="FF0000"/>
                </a:solidFill>
              </a:rPr>
              <a:t>1</a:t>
            </a:r>
            <a:r>
              <a:rPr lang="zh-CN" altLang="en-US" b="1" dirty="0">
                <a:solidFill>
                  <a:srgbClr val="FF0000"/>
                </a:solidFill>
              </a:rPr>
              <a:t>、规定了两种无效合同</a:t>
            </a:r>
            <a:endParaRPr lang="en-US" altLang="zh-CN" b="1" dirty="0">
              <a:solidFill>
                <a:srgbClr val="FF0000"/>
              </a:solidFill>
            </a:endParaRPr>
          </a:p>
          <a:p>
            <a:pPr marL="0" indent="0">
              <a:buNone/>
            </a:pPr>
            <a:r>
              <a:rPr lang="en-US" altLang="zh-CN" b="1" dirty="0">
                <a:solidFill>
                  <a:srgbClr val="FF0000"/>
                </a:solidFill>
              </a:rPr>
              <a:t>——</a:t>
            </a:r>
            <a:r>
              <a:rPr lang="zh-CN" altLang="en-US" b="1" dirty="0">
                <a:solidFill>
                  <a:srgbClr val="FF0000"/>
                </a:solidFill>
              </a:rPr>
              <a:t>双合同（阴阳合同）</a:t>
            </a:r>
            <a:endParaRPr lang="en-US" altLang="zh-CN" b="1" dirty="0">
              <a:solidFill>
                <a:srgbClr val="FF0000"/>
              </a:solidFill>
            </a:endParaRPr>
          </a:p>
          <a:p>
            <a:pPr marL="0" indent="0">
              <a:buNone/>
            </a:pPr>
            <a:r>
              <a:rPr lang="zh-CN" altLang="zh-CN" dirty="0"/>
              <a:t>第一条 招标人和中标人另行签订的建设工程施工合同约定的工程范围、建设工期、工程质量、工程价款等实质性内容，与中标合同不一致，一方当事人请求按照中标合同确定权利义务的，人民法院应予支持。</a:t>
            </a:r>
            <a:br>
              <a:rPr lang="en-US" altLang="zh-CN" dirty="0"/>
            </a:br>
            <a:r>
              <a:rPr lang="zh-CN" altLang="zh-CN" dirty="0"/>
              <a:t>　　招标人和中标人在中标合同之外就明显高于市场价格购买承建房产、无偿建设住房配套设施、让利、向建设单位捐赠财物等另行签订合同，变相降低工程价款，一方当事人以该合同背离中标合同实质性内容为由请求确认无效的，人民法院应予支持。</a:t>
            </a:r>
            <a:br>
              <a:rPr lang="en-US" altLang="zh-CN" dirty="0"/>
            </a:br>
            <a:endParaRPr lang="zh-CN" altLang="en-US" dirty="0"/>
          </a:p>
          <a:p>
            <a:pPr marL="0" indent="0">
              <a:buNone/>
            </a:pPr>
            <a:endParaRPr lang="zh-CN" altLang="en-US" dirty="0"/>
          </a:p>
        </p:txBody>
      </p:sp>
    </p:spTree>
    <p:extLst>
      <p:ext uri="{BB962C8B-B14F-4D97-AF65-F5344CB8AC3E}">
        <p14:creationId xmlns:p14="http://schemas.microsoft.com/office/powerpoint/2010/main" val="2969445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2BE79E-71C9-4CD4-9A82-EAFA55B527D9}"/>
              </a:ext>
            </a:extLst>
          </p:cNvPr>
          <p:cNvSpPr>
            <a:spLocks noGrp="1"/>
          </p:cNvSpPr>
          <p:nvPr>
            <p:ph type="title"/>
          </p:nvPr>
        </p:nvSpPr>
        <p:spPr/>
        <p:txBody>
          <a:bodyPr/>
          <a:lstStyle/>
          <a:p>
            <a:r>
              <a:rPr lang="zh-CN" altLang="en-US" b="1" dirty="0"/>
              <a:t>一、关于合同效力</a:t>
            </a:r>
            <a:endParaRPr lang="zh-CN" altLang="en-US" dirty="0"/>
          </a:p>
        </p:txBody>
      </p:sp>
      <p:sp>
        <p:nvSpPr>
          <p:cNvPr id="3" name="内容占位符 2">
            <a:extLst>
              <a:ext uri="{FF2B5EF4-FFF2-40B4-BE49-F238E27FC236}">
                <a16:creationId xmlns:a16="http://schemas.microsoft.com/office/drawing/2014/main" id="{A1678815-3E5C-4207-8DF1-BB4747E1BBDE}"/>
              </a:ext>
            </a:extLst>
          </p:cNvPr>
          <p:cNvSpPr>
            <a:spLocks noGrp="1"/>
          </p:cNvSpPr>
          <p:nvPr>
            <p:ph sz="quarter" idx="13"/>
          </p:nvPr>
        </p:nvSpPr>
        <p:spPr>
          <a:xfrm>
            <a:off x="913774" y="1929778"/>
            <a:ext cx="10363826" cy="3861422"/>
          </a:xfrm>
        </p:spPr>
        <p:txBody>
          <a:bodyPr/>
          <a:lstStyle/>
          <a:p>
            <a:r>
              <a:rPr lang="en-US" altLang="zh-CN" dirty="0">
                <a:solidFill>
                  <a:srgbClr val="FF0000"/>
                </a:solidFill>
              </a:rPr>
              <a:t>——</a:t>
            </a:r>
            <a:r>
              <a:rPr lang="zh-CN" altLang="en-US" dirty="0">
                <a:solidFill>
                  <a:srgbClr val="FF0000"/>
                </a:solidFill>
              </a:rPr>
              <a:t>批准生效的合同问题</a:t>
            </a:r>
            <a:endParaRPr lang="en-US" altLang="zh-CN" dirty="0">
              <a:solidFill>
                <a:srgbClr val="FF0000"/>
              </a:solidFill>
            </a:endParaRPr>
          </a:p>
          <a:p>
            <a:r>
              <a:rPr lang="en-US" altLang="zh-CN" dirty="0"/>
              <a:t>        </a:t>
            </a:r>
            <a:r>
              <a:rPr lang="zh-CN" altLang="zh-CN" dirty="0"/>
              <a:t>第二条 当事人以发包人未取得建设工程规划许可证等规划审批手续为由，请求确认建设工程施工合同无效的，人民法院应予支持，但发包人在起诉前取得建设工程规划许可证等规划审批手续的除外。</a:t>
            </a:r>
            <a:br>
              <a:rPr lang="en-US" altLang="zh-CN" dirty="0"/>
            </a:br>
            <a:r>
              <a:rPr lang="zh-CN" altLang="zh-CN" dirty="0"/>
              <a:t>　　发包人能够办理审批手续而未办理，并以未办理审批手续为由请求确认建设工程施工合同无效的，人民法院不予支持。</a:t>
            </a:r>
            <a:endParaRPr lang="en-US" altLang="zh-CN" dirty="0"/>
          </a:p>
          <a:p>
            <a:pPr marL="0" indent="0">
              <a:buNone/>
            </a:pPr>
            <a:r>
              <a:rPr lang="zh-CN" altLang="en-US" dirty="0"/>
              <a:t>讨论</a:t>
            </a:r>
            <a:endParaRPr lang="en-US" altLang="zh-CN" dirty="0"/>
          </a:p>
          <a:p>
            <a:pPr marL="0" indent="0">
              <a:buNone/>
            </a:pPr>
            <a:r>
              <a:rPr lang="zh-CN" altLang="en-US" dirty="0"/>
              <a:t>生效、无效的区别</a:t>
            </a:r>
            <a:br>
              <a:rPr lang="en-US" altLang="zh-CN" dirty="0"/>
            </a:br>
            <a:endParaRPr lang="zh-CN" altLang="en-US" dirty="0"/>
          </a:p>
        </p:txBody>
      </p:sp>
    </p:spTree>
    <p:extLst>
      <p:ext uri="{BB962C8B-B14F-4D97-AF65-F5344CB8AC3E}">
        <p14:creationId xmlns:p14="http://schemas.microsoft.com/office/powerpoint/2010/main" val="4168567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C21330-E517-4058-BF93-94AAA1E5CB7C}"/>
              </a:ext>
            </a:extLst>
          </p:cNvPr>
          <p:cNvSpPr>
            <a:spLocks noGrp="1"/>
          </p:cNvSpPr>
          <p:nvPr>
            <p:ph type="title"/>
          </p:nvPr>
        </p:nvSpPr>
        <p:spPr/>
        <p:txBody>
          <a:bodyPr/>
          <a:lstStyle/>
          <a:p>
            <a:r>
              <a:rPr lang="zh-CN" altLang="en-US" b="1" dirty="0"/>
              <a:t>一、关于合同效力</a:t>
            </a:r>
            <a:endParaRPr lang="zh-CN" altLang="en-US" dirty="0"/>
          </a:p>
        </p:txBody>
      </p:sp>
      <p:sp>
        <p:nvSpPr>
          <p:cNvPr id="3" name="内容占位符 2">
            <a:extLst>
              <a:ext uri="{FF2B5EF4-FFF2-40B4-BE49-F238E27FC236}">
                <a16:creationId xmlns:a16="http://schemas.microsoft.com/office/drawing/2014/main" id="{AB3A5053-476D-4AA9-9AB5-5EB098D35ACE}"/>
              </a:ext>
            </a:extLst>
          </p:cNvPr>
          <p:cNvSpPr>
            <a:spLocks noGrp="1"/>
          </p:cNvSpPr>
          <p:nvPr>
            <p:ph sz="quarter" idx="13"/>
          </p:nvPr>
        </p:nvSpPr>
        <p:spPr>
          <a:xfrm>
            <a:off x="914400" y="1879288"/>
            <a:ext cx="10363826" cy="4448584"/>
          </a:xfrm>
        </p:spPr>
        <p:txBody>
          <a:bodyPr>
            <a:normAutofit fontScale="92500" lnSpcReduction="10000"/>
          </a:bodyPr>
          <a:lstStyle/>
          <a:p>
            <a:r>
              <a:rPr lang="en-US" altLang="zh-CN" b="1" dirty="0">
                <a:solidFill>
                  <a:srgbClr val="FF0000"/>
                </a:solidFill>
              </a:rPr>
              <a:t>2</a:t>
            </a:r>
            <a:r>
              <a:rPr lang="zh-CN" altLang="en-US" b="1" dirty="0">
                <a:solidFill>
                  <a:srgbClr val="FF0000"/>
                </a:solidFill>
              </a:rPr>
              <a:t>、无效后果</a:t>
            </a:r>
            <a:endParaRPr lang="en-US" altLang="zh-CN" b="1" dirty="0">
              <a:solidFill>
                <a:srgbClr val="FF0000"/>
              </a:solidFill>
            </a:endParaRPr>
          </a:p>
          <a:p>
            <a:pPr marL="0" indent="0">
              <a:buNone/>
            </a:pPr>
            <a:r>
              <a:rPr lang="en-US" altLang="zh-CN" b="1" dirty="0">
                <a:solidFill>
                  <a:srgbClr val="FF0000"/>
                </a:solidFill>
              </a:rPr>
              <a:t>——</a:t>
            </a:r>
            <a:r>
              <a:rPr lang="zh-CN" altLang="en-US" b="1" dirty="0">
                <a:solidFill>
                  <a:srgbClr val="FF0000"/>
                </a:solidFill>
              </a:rPr>
              <a:t>赔偿计算</a:t>
            </a:r>
            <a:endParaRPr lang="en-US" altLang="zh-CN" b="1" dirty="0">
              <a:solidFill>
                <a:srgbClr val="FF0000"/>
              </a:solidFill>
            </a:endParaRPr>
          </a:p>
          <a:p>
            <a:pPr marL="0" indent="0">
              <a:buNone/>
            </a:pPr>
            <a:r>
              <a:rPr lang="zh-CN" altLang="zh-CN" dirty="0"/>
              <a:t>第三条 建设工程施工合同无效，一方当事人请求对方赔偿损失的，应当就对方过错、损失大小、过错与损失之间的因果关系承担举证责任。</a:t>
            </a:r>
            <a:br>
              <a:rPr lang="en-US" altLang="zh-CN" dirty="0"/>
            </a:br>
            <a:r>
              <a:rPr lang="zh-CN" altLang="zh-CN" dirty="0"/>
              <a:t>　　损失大小无法确定，一方当事人请求参照合同约定的质量标准、建设工期、工程价款支付时间等内容确定损失大小的，人民法院可以结合双方过错程度、过错与损失之间的因果关系等因素作出裁判。</a:t>
            </a:r>
            <a:endParaRPr lang="en-US" altLang="zh-CN" dirty="0"/>
          </a:p>
          <a:p>
            <a:pPr marL="0" indent="0">
              <a:buNone/>
            </a:pPr>
            <a:r>
              <a:rPr lang="en-US" altLang="zh-CN" b="1" dirty="0">
                <a:solidFill>
                  <a:srgbClr val="FF0000"/>
                </a:solidFill>
              </a:rPr>
              <a:t>——</a:t>
            </a:r>
            <a:r>
              <a:rPr lang="zh-CN" altLang="en-US" b="1" dirty="0">
                <a:solidFill>
                  <a:srgbClr val="FF0000"/>
                </a:solidFill>
              </a:rPr>
              <a:t>连带赔偿</a:t>
            </a:r>
            <a:br>
              <a:rPr lang="en-US" altLang="zh-CN" dirty="0"/>
            </a:br>
            <a:r>
              <a:rPr lang="zh-CN" altLang="zh-CN" dirty="0"/>
              <a:t>　　第四条 缺乏资质的单位或者个人借用有资质的建筑施工企业名义签订建设工程施工合同，发包人请求出借方与借用方对建设工程质量不合格等因出借资质造成的损失承担连带赔偿责任的，人民法院应予支持。</a:t>
            </a:r>
            <a:br>
              <a:rPr lang="en-US" altLang="zh-CN" dirty="0"/>
            </a:br>
            <a:endParaRPr lang="zh-CN" altLang="en-US" dirty="0"/>
          </a:p>
        </p:txBody>
      </p:sp>
    </p:spTree>
    <p:extLst>
      <p:ext uri="{BB962C8B-B14F-4D97-AF65-F5344CB8AC3E}">
        <p14:creationId xmlns:p14="http://schemas.microsoft.com/office/powerpoint/2010/main" val="778257518"/>
      </p:ext>
    </p:extLst>
  </p:cSld>
  <p:clrMapOvr>
    <a:masterClrMapping/>
  </p:clrMapOvr>
</p:sld>
</file>

<file path=ppt/theme/theme1.xml><?xml version="1.0" encoding="utf-8"?>
<a:theme xmlns:a="http://schemas.openxmlformats.org/drawingml/2006/main" name="水滴">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TM04033925[[fn=水滴]]</Template>
  <TotalTime>115</TotalTime>
  <Words>1068</Words>
  <Application>Microsoft Office PowerPoint</Application>
  <PresentationFormat>宽屏</PresentationFormat>
  <Paragraphs>120</Paragraphs>
  <Slides>24</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24</vt:i4>
      </vt:variant>
    </vt:vector>
  </HeadingPairs>
  <TitlesOfParts>
    <vt:vector size="27" baseType="lpstr">
      <vt:lpstr>Arial</vt:lpstr>
      <vt:lpstr>Tw Cen MT</vt:lpstr>
      <vt:lpstr>水滴</vt:lpstr>
      <vt:lpstr>《最高人民法院关于审理建设工程施工合同纠纷案件适用法律问题的解释（二）》的讲座 </vt:lpstr>
      <vt:lpstr>一、关于合同效力</vt:lpstr>
      <vt:lpstr>一、关于合同效力</vt:lpstr>
      <vt:lpstr>一、关于合同效力</vt:lpstr>
      <vt:lpstr>一、关于合同效力</vt:lpstr>
      <vt:lpstr>一、关于合同效力</vt:lpstr>
      <vt:lpstr>一、关于合同效力</vt:lpstr>
      <vt:lpstr>一、关于合同效力</vt:lpstr>
      <vt:lpstr>一、关于合同效力</vt:lpstr>
      <vt:lpstr>一、关于合同的效力</vt:lpstr>
      <vt:lpstr>二、合同的履行</vt:lpstr>
      <vt:lpstr>二、合同的履行</vt:lpstr>
      <vt:lpstr>二、合同的履行</vt:lpstr>
      <vt:lpstr>二、合同的履行</vt:lpstr>
      <vt:lpstr>二、合同的履行</vt:lpstr>
      <vt:lpstr>二、合同的履行</vt:lpstr>
      <vt:lpstr>二、合同的履行</vt:lpstr>
      <vt:lpstr>二、合同的履行</vt:lpstr>
      <vt:lpstr>二、合同的履行</vt:lpstr>
      <vt:lpstr>三、优先受偿问题</vt:lpstr>
      <vt:lpstr>三、优先受偿权</vt:lpstr>
      <vt:lpstr>三、优先受偿权</vt:lpstr>
      <vt:lpstr>四、其他问题</vt:lpstr>
      <vt:lpstr>四、其他问题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《最高人民法院关于审理建设工程施工合同纠纷案件适用法律问题的解释（二）》的讲座</dc:title>
  <dc:creator>张柱庭(拟稿)</dc:creator>
  <cp:lastModifiedBy>张柱庭(拟稿)</cp:lastModifiedBy>
  <cp:revision>15</cp:revision>
  <dcterms:created xsi:type="dcterms:W3CDTF">2019-03-26T15:30:10Z</dcterms:created>
  <dcterms:modified xsi:type="dcterms:W3CDTF">2019-03-27T08:01:26Z</dcterms:modified>
</cp:coreProperties>
</file>