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7"/>
  </p:notesMasterIdLst>
  <p:sldIdLst>
    <p:sldId id="256" r:id="rId6"/>
    <p:sldId id="595" r:id="rId8"/>
    <p:sldId id="705" r:id="rId9"/>
    <p:sldId id="526" r:id="rId10"/>
    <p:sldId id="707" r:id="rId11"/>
    <p:sldId id="596" r:id="rId12"/>
    <p:sldId id="706" r:id="rId13"/>
    <p:sldId id="733" r:id="rId14"/>
    <p:sldId id="994" r:id="rId15"/>
    <p:sldId id="1053" r:id="rId16"/>
    <p:sldId id="598" r:id="rId17"/>
    <p:sldId id="1016" r:id="rId18"/>
    <p:sldId id="1017" r:id="rId19"/>
    <p:sldId id="996" r:id="rId20"/>
    <p:sldId id="1052" r:id="rId21"/>
    <p:sldId id="1018" r:id="rId22"/>
    <p:sldId id="645" r:id="rId23"/>
    <p:sldId id="1000" r:id="rId24"/>
    <p:sldId id="695" r:id="rId25"/>
    <p:sldId id="1001" r:id="rId26"/>
    <p:sldId id="1002" r:id="rId27"/>
    <p:sldId id="1003" r:id="rId28"/>
    <p:sldId id="1021" r:id="rId29"/>
    <p:sldId id="1022" r:id="rId30"/>
    <p:sldId id="1023" r:id="rId31"/>
    <p:sldId id="1039" r:id="rId32"/>
    <p:sldId id="1040" r:id="rId33"/>
    <p:sldId id="1050" r:id="rId34"/>
    <p:sldId id="1042" r:id="rId35"/>
    <p:sldId id="1043" r:id="rId36"/>
    <p:sldId id="1044" r:id="rId37"/>
    <p:sldId id="1046" r:id="rId38"/>
    <p:sldId id="1047" r:id="rId39"/>
    <p:sldId id="1048" r:id="rId40"/>
    <p:sldId id="1051" r:id="rId41"/>
    <p:sldId id="1005" r:id="rId42"/>
    <p:sldId id="1012" r:id="rId43"/>
    <p:sldId id="1013" r:id="rId44"/>
    <p:sldId id="1024" r:id="rId45"/>
    <p:sldId id="1015" r:id="rId46"/>
    <p:sldId id="651" r:id="rId47"/>
    <p:sldId id="1025" r:id="rId48"/>
    <p:sldId id="1026" r:id="rId49"/>
    <p:sldId id="628" r:id="rId50"/>
    <p:sldId id="1027" r:id="rId51"/>
    <p:sldId id="1028" r:id="rId52"/>
    <p:sldId id="1029" r:id="rId53"/>
    <p:sldId id="313"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5BA"/>
    <a:srgbClr val="736442"/>
    <a:srgbClr val="ED7D31"/>
    <a:srgbClr val="FFC611"/>
    <a:srgbClr val="00CCFF"/>
    <a:srgbClr val="F46D4C"/>
    <a:srgbClr val="92D050"/>
    <a:srgbClr val="7C7FC0"/>
    <a:srgbClr val="C55A1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3" autoAdjust="0"/>
    <p:restoredTop sz="90015" autoAdjust="0"/>
  </p:normalViewPr>
  <p:slideViewPr>
    <p:cSldViewPr snapToGrid="0">
      <p:cViewPr varScale="1">
        <p:scale>
          <a:sx n="98" d="100"/>
          <a:sy n="98" d="100"/>
        </p:scale>
        <p:origin x="280" y="200"/>
      </p:cViewPr>
      <p:guideLst>
        <p:guide orient="horz" pos="2160"/>
        <p:guide pos="3840"/>
      </p:guideLst>
    </p:cSldViewPr>
  </p:slideViewPr>
  <p:notesTextViewPr>
    <p:cViewPr>
      <p:scale>
        <a:sx n="1" d="1"/>
        <a:sy n="1" d="1"/>
      </p:scale>
      <p:origin x="0" y="0"/>
    </p:cViewPr>
  </p:notesTextViewPr>
  <p:sorterViewPr>
    <p:cViewPr>
      <p:scale>
        <a:sx n="66" d="100"/>
        <a:sy n="66" d="100"/>
      </p:scale>
      <p:origin x="0" y="-22712"/>
    </p:cViewPr>
  </p:sorterViewPr>
  <p:notesViewPr>
    <p:cSldViewPr snapToGrid="0">
      <p:cViewPr>
        <p:scale>
          <a:sx n="75" d="100"/>
          <a:sy n="75" d="100"/>
        </p:scale>
        <p:origin x="-2942" y="17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C0A32E-8604-407E-9322-A8E050D920A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30568B3B-78CF-4E7D-A55B-C41B43401FDB}">
      <dgm:prSet phldrT="[文本]"/>
      <dgm:spPr/>
      <dgm:t>
        <a:bodyPr vert="vert"/>
        <a:lstStyle/>
        <a:p>
          <a:r>
            <a:rPr lang="zh-CN" altLang="en-US" b="1" dirty="0">
              <a:solidFill>
                <a:schemeClr val="bg1"/>
              </a:solidFill>
              <a:latin typeface="微软雅黑" panose="020B0503020204020204" pitchFamily="34" charset="-122"/>
              <a:ea typeface="微软雅黑" panose="020B0503020204020204" pitchFamily="34" charset="-122"/>
            </a:rPr>
            <a:t>通行交易清分结算</a:t>
          </a:r>
          <a:endParaRPr lang="zh-CN" altLang="en-US" dirty="0"/>
        </a:p>
      </dgm:t>
    </dgm:pt>
    <dgm:pt modelId="{282D381F-FA2B-492F-8D60-F4132DFF4E88}" cxnId="{6E6377FB-1B52-4001-B0BE-F369A2FC39B8}" type="parTrans">
      <dgm:prSet/>
      <dgm:spPr/>
      <dgm:t>
        <a:bodyPr/>
        <a:lstStyle/>
        <a:p>
          <a:endParaRPr lang="zh-CN" altLang="en-US"/>
        </a:p>
      </dgm:t>
    </dgm:pt>
    <dgm:pt modelId="{D04B38E4-82B4-4961-A8ED-F34A83D56D2D}" cxnId="{6E6377FB-1B52-4001-B0BE-F369A2FC39B8}" type="sibTrans">
      <dgm:prSet/>
      <dgm:spPr/>
      <dgm:t>
        <a:bodyPr/>
        <a:lstStyle/>
        <a:p>
          <a:endParaRPr lang="zh-CN" altLang="en-US"/>
        </a:p>
      </dgm:t>
    </dgm:pt>
    <dgm:pt modelId="{DF6A7441-858F-4901-B14F-DA9AC6B1EF25}">
      <dgm:prSet phldrT="[文本]"/>
      <dgm:spPr/>
      <dgm:t>
        <a:bodyPr/>
        <a:lstStyle/>
        <a:p>
          <a:r>
            <a:rPr lang="en-US" altLang="zh-CN" b="1" dirty="0">
              <a:solidFill>
                <a:schemeClr val="bg1"/>
              </a:solidFill>
              <a:latin typeface="微软雅黑" panose="020B0503020204020204" pitchFamily="34" charset="-122"/>
              <a:ea typeface="微软雅黑" panose="020B0503020204020204" pitchFamily="34" charset="-122"/>
            </a:rPr>
            <a:t>ETC</a:t>
          </a:r>
          <a:r>
            <a:rPr lang="zh-CN" altLang="en-US" b="1" dirty="0">
              <a:solidFill>
                <a:schemeClr val="bg1"/>
              </a:solidFill>
              <a:latin typeface="微软雅黑" panose="020B0503020204020204" pitchFamily="34" charset="-122"/>
              <a:ea typeface="微软雅黑" panose="020B0503020204020204" pitchFamily="34" charset="-122"/>
            </a:rPr>
            <a:t>通行交易清分</a:t>
          </a:r>
          <a:endParaRPr lang="zh-CN" altLang="en-US" dirty="0"/>
        </a:p>
      </dgm:t>
    </dgm:pt>
    <dgm:pt modelId="{E307EF89-A922-4B90-BBE0-D3FE2F3416BB}" cxnId="{B7F91772-A551-441B-9118-F040E83D523E}" type="parTrans">
      <dgm:prSet/>
      <dgm:spPr/>
      <dgm:t>
        <a:bodyPr/>
        <a:lstStyle/>
        <a:p>
          <a:endParaRPr lang="zh-CN" altLang="en-US"/>
        </a:p>
      </dgm:t>
    </dgm:pt>
    <dgm:pt modelId="{72F786DD-8727-458B-AC44-4F5CD601E583}" cxnId="{B7F91772-A551-441B-9118-F040E83D523E}" type="sibTrans">
      <dgm:prSet/>
      <dgm:spPr/>
      <dgm:t>
        <a:bodyPr/>
        <a:lstStyle/>
        <a:p>
          <a:endParaRPr lang="zh-CN" altLang="en-US"/>
        </a:p>
      </dgm:t>
    </dgm:pt>
    <dgm:pt modelId="{516AE5EA-2737-43F6-AFC0-06D8997359C5}">
      <dgm:prSet phldrT="[文本]"/>
      <dgm:spPr/>
      <dgm:t>
        <a:bodyPr/>
        <a:lstStyle/>
        <a:p>
          <a:r>
            <a:rPr lang="zh-CN" altLang="en-US" b="1" dirty="0">
              <a:solidFill>
                <a:schemeClr val="bg1"/>
              </a:solidFill>
              <a:latin typeface="微软雅黑" panose="020B0503020204020204" pitchFamily="34" charset="-122"/>
              <a:ea typeface="微软雅黑" panose="020B0503020204020204" pitchFamily="34" charset="-122"/>
            </a:rPr>
            <a:t>退费补交清分</a:t>
          </a:r>
          <a:endParaRPr lang="zh-CN" altLang="en-US" dirty="0"/>
        </a:p>
      </dgm:t>
    </dgm:pt>
    <dgm:pt modelId="{13451F67-C5B0-4836-B157-5789BA754644}" cxnId="{8429B2A2-96ED-40F8-8E92-CC28C5D70009}" type="parTrans">
      <dgm:prSet/>
      <dgm:spPr/>
      <dgm:t>
        <a:bodyPr/>
        <a:lstStyle/>
        <a:p>
          <a:endParaRPr lang="zh-CN" altLang="en-US"/>
        </a:p>
      </dgm:t>
    </dgm:pt>
    <dgm:pt modelId="{F60C9055-EFD6-4768-9735-ABE8EBF416E1}" cxnId="{8429B2A2-96ED-40F8-8E92-CC28C5D70009}" type="sibTrans">
      <dgm:prSet/>
      <dgm:spPr/>
      <dgm:t>
        <a:bodyPr/>
        <a:lstStyle/>
        <a:p>
          <a:endParaRPr lang="zh-CN" altLang="en-US"/>
        </a:p>
      </dgm:t>
    </dgm:pt>
    <dgm:pt modelId="{44D4F470-31FC-49C1-9A60-028530B1962E}">
      <dgm:prSet phldrT="[文本]"/>
      <dgm:spPr/>
      <dgm:t>
        <a:bodyPr/>
        <a:lstStyle/>
        <a:p>
          <a:r>
            <a:rPr lang="zh-CN" altLang="en-US" b="1" dirty="0">
              <a:solidFill>
                <a:schemeClr val="bg1"/>
              </a:solidFill>
              <a:latin typeface="微软雅黑" panose="020B0503020204020204" pitchFamily="34" charset="-122"/>
              <a:ea typeface="微软雅黑" panose="020B0503020204020204" pitchFamily="34" charset="-122"/>
            </a:rPr>
            <a:t>多省其他交易省际拆分</a:t>
          </a:r>
          <a:endParaRPr lang="zh-CN" altLang="en-US" dirty="0"/>
        </a:p>
      </dgm:t>
    </dgm:pt>
    <dgm:pt modelId="{9781EEC1-57D2-4BEB-A53D-A4B4BE7D130F}" cxnId="{8877D0AF-CDF3-4DBF-BBEE-DC64A2D2577E}" type="sibTrans">
      <dgm:prSet/>
      <dgm:spPr/>
      <dgm:t>
        <a:bodyPr/>
        <a:lstStyle/>
        <a:p>
          <a:endParaRPr lang="zh-CN" altLang="en-US"/>
        </a:p>
      </dgm:t>
    </dgm:pt>
    <dgm:pt modelId="{E89B3F01-74A8-460B-86E9-8BF2E3F29087}" cxnId="{8877D0AF-CDF3-4DBF-BBEE-DC64A2D2577E}" type="parTrans">
      <dgm:prSet/>
      <dgm:spPr/>
      <dgm:t>
        <a:bodyPr/>
        <a:lstStyle/>
        <a:p>
          <a:endParaRPr lang="zh-CN" altLang="en-US"/>
        </a:p>
      </dgm:t>
    </dgm:pt>
    <dgm:pt modelId="{27F861EA-FBA5-4FD2-83BC-46319AFF6D3F}">
      <dgm:prSet phldrT="[文本]"/>
      <dgm:spPr/>
      <dgm:t>
        <a:bodyPr/>
        <a:lstStyle/>
        <a:p>
          <a:r>
            <a:rPr lang="zh-CN" altLang="en-US" b="1" dirty="0">
              <a:solidFill>
                <a:schemeClr val="bg1"/>
              </a:solidFill>
              <a:latin typeface="微软雅黑" panose="020B0503020204020204" pitchFamily="34" charset="-122"/>
              <a:ea typeface="微软雅黑" panose="020B0503020204020204" pitchFamily="34" charset="-122"/>
            </a:rPr>
            <a:t>资金结算</a:t>
          </a:r>
          <a:endParaRPr lang="zh-CN" altLang="en-US" dirty="0"/>
        </a:p>
      </dgm:t>
    </dgm:pt>
    <dgm:pt modelId="{CDBD6151-6DC2-4A11-A5A0-A85D306A1342}" cxnId="{0CC3494C-486C-4B24-BBE7-DF78B8CD6FC0}" type="parTrans">
      <dgm:prSet/>
      <dgm:spPr/>
      <dgm:t>
        <a:bodyPr/>
        <a:lstStyle/>
        <a:p>
          <a:endParaRPr lang="zh-CN" altLang="en-US"/>
        </a:p>
      </dgm:t>
    </dgm:pt>
    <dgm:pt modelId="{7BD6173A-E155-4D87-818D-3F4C8BD9D1CA}" cxnId="{0CC3494C-486C-4B24-BBE7-DF78B8CD6FC0}" type="sibTrans">
      <dgm:prSet/>
      <dgm:spPr/>
      <dgm:t>
        <a:bodyPr/>
        <a:lstStyle/>
        <a:p>
          <a:endParaRPr lang="zh-CN" altLang="en-US"/>
        </a:p>
      </dgm:t>
    </dgm:pt>
    <dgm:pt modelId="{128CA89B-CC13-4E38-B3E8-E3517DC5CB32}">
      <dgm:prSet phldrT="[文本]"/>
      <dgm:spPr/>
      <dgm:t>
        <a:bodyPr/>
        <a:lstStyle/>
        <a:p>
          <a:r>
            <a:rPr lang="zh-CN" altLang="en-US" b="1" dirty="0">
              <a:solidFill>
                <a:schemeClr val="bg1"/>
              </a:solidFill>
              <a:latin typeface="微软雅黑" panose="020B0503020204020204" pitchFamily="34" charset="-122"/>
              <a:ea typeface="微软雅黑" panose="020B0503020204020204" pitchFamily="34" charset="-122"/>
            </a:rPr>
            <a:t>交易对账</a:t>
          </a:r>
          <a:endParaRPr lang="zh-CN" altLang="en-US" dirty="0"/>
        </a:p>
      </dgm:t>
    </dgm:pt>
    <dgm:pt modelId="{AFA9BD3B-C55D-466D-9CDC-1C98C591B7BA}" cxnId="{1BA54225-54D6-4026-88D3-633E8DB37F5C}" type="parTrans">
      <dgm:prSet/>
      <dgm:spPr/>
      <dgm:t>
        <a:bodyPr/>
        <a:lstStyle/>
        <a:p>
          <a:endParaRPr lang="zh-CN" altLang="en-US"/>
        </a:p>
      </dgm:t>
    </dgm:pt>
    <dgm:pt modelId="{7D961819-92D2-44E5-81C7-C27C42BBF184}" cxnId="{1BA54225-54D6-4026-88D3-633E8DB37F5C}" type="sibTrans">
      <dgm:prSet/>
      <dgm:spPr/>
      <dgm:t>
        <a:bodyPr/>
        <a:lstStyle/>
        <a:p>
          <a:endParaRPr lang="zh-CN" altLang="en-US"/>
        </a:p>
      </dgm:t>
    </dgm:pt>
    <dgm:pt modelId="{0911606A-4371-419B-AC1B-1B00C70A263E}">
      <dgm:prSet phldrT="[文本]"/>
      <dgm:spPr/>
      <dgm:t>
        <a:bodyPr/>
        <a:lstStyle/>
        <a:p>
          <a:r>
            <a:rPr lang="en-US" altLang="zh-CN" b="1" dirty="0">
              <a:solidFill>
                <a:schemeClr val="bg1"/>
              </a:solidFill>
              <a:latin typeface="微软雅黑" panose="020B0503020204020204" pitchFamily="34" charset="-122"/>
              <a:ea typeface="微软雅黑" panose="020B0503020204020204" pitchFamily="34" charset="-122"/>
            </a:rPr>
            <a:t>ETC</a:t>
          </a:r>
          <a:r>
            <a:rPr lang="zh-CN" altLang="en-US" b="1" dirty="0">
              <a:solidFill>
                <a:schemeClr val="bg1"/>
              </a:solidFill>
              <a:latin typeface="微软雅黑" panose="020B0503020204020204" pitchFamily="34" charset="-122"/>
              <a:ea typeface="微软雅黑" panose="020B0503020204020204" pitchFamily="34" charset="-122"/>
            </a:rPr>
            <a:t>争议交易处理</a:t>
          </a:r>
          <a:endParaRPr lang="zh-CN" altLang="en-US" dirty="0"/>
        </a:p>
      </dgm:t>
    </dgm:pt>
    <dgm:pt modelId="{47D29E21-CA02-4DB6-9AA6-C77E912145EA}" cxnId="{2970A01D-D755-4765-9ED1-0F6627B49937}" type="parTrans">
      <dgm:prSet/>
      <dgm:spPr/>
      <dgm:t>
        <a:bodyPr/>
        <a:lstStyle/>
        <a:p>
          <a:endParaRPr lang="zh-CN" altLang="en-US"/>
        </a:p>
      </dgm:t>
    </dgm:pt>
    <dgm:pt modelId="{75C24463-4B6B-4E4C-9417-6B05C66C5A81}" cxnId="{2970A01D-D755-4765-9ED1-0F6627B49937}" type="sibTrans">
      <dgm:prSet/>
      <dgm:spPr/>
      <dgm:t>
        <a:bodyPr/>
        <a:lstStyle/>
        <a:p>
          <a:endParaRPr lang="zh-CN" altLang="en-US"/>
        </a:p>
      </dgm:t>
    </dgm:pt>
    <dgm:pt modelId="{AF204547-D4B0-4DE4-83A5-F86D85667471}">
      <dgm:prSet phldrT="[文本]"/>
      <dgm:spPr/>
      <dgm:t>
        <a:bodyPr vert="vert"/>
        <a:lstStyle/>
        <a:p>
          <a:r>
            <a:rPr lang="zh-CN" altLang="en-US" b="1" dirty="0">
              <a:solidFill>
                <a:schemeClr val="bg1"/>
              </a:solidFill>
              <a:latin typeface="微软雅黑" panose="020B0503020204020204" pitchFamily="34" charset="-122"/>
              <a:ea typeface="微软雅黑" panose="020B0503020204020204" pitchFamily="34" charset="-122"/>
            </a:rPr>
            <a:t>拓展应用交易清分结算</a:t>
          </a:r>
          <a:endParaRPr lang="zh-CN" altLang="en-US" dirty="0"/>
        </a:p>
      </dgm:t>
    </dgm:pt>
    <dgm:pt modelId="{8B0A7A70-5345-4173-ABF9-FB3E8C737AC5}" cxnId="{3F1DAC58-5532-4C53-B3DB-28380C5D6EC1}" type="parTrans">
      <dgm:prSet/>
      <dgm:spPr/>
      <dgm:t>
        <a:bodyPr/>
        <a:lstStyle/>
        <a:p>
          <a:endParaRPr lang="zh-CN" altLang="en-US"/>
        </a:p>
      </dgm:t>
    </dgm:pt>
    <dgm:pt modelId="{CDFDB754-DA14-4210-AABB-A94EDD2942A1}" cxnId="{3F1DAC58-5532-4C53-B3DB-28380C5D6EC1}" type="sibTrans">
      <dgm:prSet/>
      <dgm:spPr/>
      <dgm:t>
        <a:bodyPr/>
        <a:lstStyle/>
        <a:p>
          <a:endParaRPr lang="zh-CN" altLang="en-US"/>
        </a:p>
      </dgm:t>
    </dgm:pt>
    <dgm:pt modelId="{1790126A-9FF0-45C4-A796-810DF810A992}">
      <dgm:prSet phldrT="[文本]"/>
      <dgm:spPr/>
      <dgm:t>
        <a:bodyPr/>
        <a:lstStyle/>
        <a:p>
          <a:r>
            <a:rPr lang="en-US" altLang="zh-CN" b="1" dirty="0">
              <a:solidFill>
                <a:schemeClr val="bg1"/>
              </a:solidFill>
              <a:latin typeface="微软雅黑" panose="020B0503020204020204" pitchFamily="34" charset="-122"/>
              <a:ea typeface="微软雅黑" panose="020B0503020204020204" pitchFamily="34" charset="-122"/>
            </a:rPr>
            <a:t>ETC</a:t>
          </a:r>
          <a:r>
            <a:rPr lang="zh-CN" altLang="en-US" b="1" dirty="0">
              <a:solidFill>
                <a:schemeClr val="bg1"/>
              </a:solidFill>
              <a:latin typeface="微软雅黑" panose="020B0503020204020204" pitchFamily="34" charset="-122"/>
              <a:ea typeface="微软雅黑" panose="020B0503020204020204" pitchFamily="34" charset="-122"/>
            </a:rPr>
            <a:t>拓展应用交易清分</a:t>
          </a:r>
          <a:endParaRPr lang="zh-CN" altLang="en-US" dirty="0"/>
        </a:p>
      </dgm:t>
    </dgm:pt>
    <dgm:pt modelId="{A7968381-D7A9-4E72-92D7-21484C35AEE8}" cxnId="{0C614301-A4D2-485B-A05A-B5B632C2A238}" type="parTrans">
      <dgm:prSet/>
      <dgm:spPr/>
      <dgm:t>
        <a:bodyPr/>
        <a:lstStyle/>
        <a:p>
          <a:endParaRPr lang="zh-CN" altLang="en-US"/>
        </a:p>
      </dgm:t>
    </dgm:pt>
    <dgm:pt modelId="{3EA974D6-9FAA-4D09-8741-F822D3F93C7E}" cxnId="{0C614301-A4D2-485B-A05A-B5B632C2A238}" type="sibTrans">
      <dgm:prSet/>
      <dgm:spPr/>
      <dgm:t>
        <a:bodyPr/>
        <a:lstStyle/>
        <a:p>
          <a:endParaRPr lang="zh-CN" altLang="en-US"/>
        </a:p>
      </dgm:t>
    </dgm:pt>
    <dgm:pt modelId="{D2556D5B-08FD-4FD4-87D7-C89EDC75F9DC}">
      <dgm:prSet phldrT="[文本]"/>
      <dgm:spPr/>
      <dgm:t>
        <a:bodyPr/>
        <a:lstStyle/>
        <a:p>
          <a:r>
            <a:rPr lang="zh-CN" altLang="en-US" b="1" dirty="0">
              <a:solidFill>
                <a:schemeClr val="bg1"/>
              </a:solidFill>
              <a:latin typeface="微软雅黑" panose="020B0503020204020204" pitchFamily="34" charset="-122"/>
              <a:ea typeface="微软雅黑" panose="020B0503020204020204" pitchFamily="34" charset="-122"/>
            </a:rPr>
            <a:t>退费补交清分</a:t>
          </a:r>
          <a:endParaRPr lang="zh-CN" altLang="en-US" dirty="0"/>
        </a:p>
      </dgm:t>
    </dgm:pt>
    <dgm:pt modelId="{808E2264-D34E-40AD-B588-C9E7063F93A5}" cxnId="{302E902D-261F-445C-9983-23A57181A988}" type="parTrans">
      <dgm:prSet/>
      <dgm:spPr/>
      <dgm:t>
        <a:bodyPr/>
        <a:lstStyle/>
        <a:p>
          <a:endParaRPr lang="zh-CN" altLang="en-US"/>
        </a:p>
      </dgm:t>
    </dgm:pt>
    <dgm:pt modelId="{944E616F-2182-46C6-BEE9-97740255791E}" cxnId="{302E902D-261F-445C-9983-23A57181A988}" type="sibTrans">
      <dgm:prSet/>
      <dgm:spPr/>
      <dgm:t>
        <a:bodyPr/>
        <a:lstStyle/>
        <a:p>
          <a:endParaRPr lang="zh-CN" altLang="en-US"/>
        </a:p>
      </dgm:t>
    </dgm:pt>
    <dgm:pt modelId="{AE8E00BA-7508-48D4-B842-EC7A9F87A60E}">
      <dgm:prSet phldrT="[文本]"/>
      <dgm:spPr/>
      <dgm:t>
        <a:bodyPr/>
        <a:lstStyle/>
        <a:p>
          <a:r>
            <a:rPr lang="zh-CN" altLang="en-US" b="1" dirty="0">
              <a:solidFill>
                <a:schemeClr val="bg1"/>
              </a:solidFill>
              <a:latin typeface="微软雅黑" panose="020B0503020204020204" pitchFamily="34" charset="-122"/>
              <a:ea typeface="微软雅黑" panose="020B0503020204020204" pitchFamily="34" charset="-122"/>
            </a:rPr>
            <a:t>资金结算</a:t>
          </a:r>
          <a:endParaRPr lang="zh-CN" altLang="en-US" dirty="0"/>
        </a:p>
      </dgm:t>
    </dgm:pt>
    <dgm:pt modelId="{0F6BC29D-C860-49AC-BCC6-EB84FCC66C6A}" cxnId="{89CE14D6-335D-4DEE-9F22-2E7C84E28516}" type="parTrans">
      <dgm:prSet/>
      <dgm:spPr/>
      <dgm:t>
        <a:bodyPr/>
        <a:lstStyle/>
        <a:p>
          <a:endParaRPr lang="zh-CN" altLang="en-US"/>
        </a:p>
      </dgm:t>
    </dgm:pt>
    <dgm:pt modelId="{328F8A27-8A01-470D-BEC0-ACEDD6A48CF7}" cxnId="{89CE14D6-335D-4DEE-9F22-2E7C84E28516}" type="sibTrans">
      <dgm:prSet/>
      <dgm:spPr/>
      <dgm:t>
        <a:bodyPr/>
        <a:lstStyle/>
        <a:p>
          <a:endParaRPr lang="zh-CN" altLang="en-US"/>
        </a:p>
      </dgm:t>
    </dgm:pt>
    <dgm:pt modelId="{8849FAFD-4692-461D-B5AC-62A5EA59C8DA}" type="pres">
      <dgm:prSet presAssocID="{A5C0A32E-8604-407E-9322-A8E050D920A3}" presName="Name0" presStyleCnt="0">
        <dgm:presLayoutVars>
          <dgm:chPref val="1"/>
          <dgm:dir/>
          <dgm:animOne val="branch"/>
          <dgm:animLvl val="lvl"/>
          <dgm:resizeHandles val="exact"/>
        </dgm:presLayoutVars>
      </dgm:prSet>
      <dgm:spPr/>
    </dgm:pt>
    <dgm:pt modelId="{F568ABD6-E2B2-442A-9CB3-5C0627885365}" type="pres">
      <dgm:prSet presAssocID="{30568B3B-78CF-4E7D-A55B-C41B43401FDB}" presName="root1" presStyleCnt="0"/>
      <dgm:spPr/>
    </dgm:pt>
    <dgm:pt modelId="{E09AA079-BA6C-4DD1-91BC-F05E1B5EB71A}" type="pres">
      <dgm:prSet presAssocID="{30568B3B-78CF-4E7D-A55B-C41B43401FDB}" presName="LevelOneTextNode" presStyleLbl="node0" presStyleIdx="0" presStyleCnt="2" custAng="0" custLinFactX="-300000" custLinFactNeighborX="-302661" custLinFactNeighborY="42784">
        <dgm:presLayoutVars>
          <dgm:chPref val="3"/>
        </dgm:presLayoutVars>
      </dgm:prSet>
      <dgm:spPr/>
    </dgm:pt>
    <dgm:pt modelId="{EDC7D5C6-5635-44F0-B825-167174D90C79}" type="pres">
      <dgm:prSet presAssocID="{30568B3B-78CF-4E7D-A55B-C41B43401FDB}" presName="level2hierChild" presStyleCnt="0"/>
      <dgm:spPr/>
    </dgm:pt>
    <dgm:pt modelId="{04F8754E-7872-44D8-BB87-F39DC66F419E}" type="pres">
      <dgm:prSet presAssocID="{E307EF89-A922-4B90-BBE0-D3FE2F3416BB}" presName="conn2-1" presStyleLbl="parChTrans1D2" presStyleIdx="0" presStyleCnt="9"/>
      <dgm:spPr/>
    </dgm:pt>
    <dgm:pt modelId="{C5277EAF-C633-47F7-84F3-60E56C0DFA93}" type="pres">
      <dgm:prSet presAssocID="{E307EF89-A922-4B90-BBE0-D3FE2F3416BB}" presName="connTx" presStyleLbl="parChTrans1D2" presStyleIdx="0" presStyleCnt="9"/>
      <dgm:spPr/>
    </dgm:pt>
    <dgm:pt modelId="{09F0CC74-86B4-402F-AF43-8BFDB90E028B}" type="pres">
      <dgm:prSet presAssocID="{DF6A7441-858F-4901-B14F-DA9AC6B1EF25}" presName="root2" presStyleCnt="0"/>
      <dgm:spPr/>
    </dgm:pt>
    <dgm:pt modelId="{BA9452CB-8188-445D-8C68-5219935CA8C9}" type="pres">
      <dgm:prSet presAssocID="{DF6A7441-858F-4901-B14F-DA9AC6B1EF25}" presName="LevelTwoTextNode" presStyleLbl="node2" presStyleIdx="0" presStyleCnt="9" custLinFactNeighborX="-87317" custLinFactNeighborY="87593">
        <dgm:presLayoutVars>
          <dgm:chPref val="3"/>
        </dgm:presLayoutVars>
      </dgm:prSet>
      <dgm:spPr/>
    </dgm:pt>
    <dgm:pt modelId="{DACA6921-25F9-49AA-B8CA-E4CD8A5B0F14}" type="pres">
      <dgm:prSet presAssocID="{DF6A7441-858F-4901-B14F-DA9AC6B1EF25}" presName="level3hierChild" presStyleCnt="0"/>
      <dgm:spPr/>
    </dgm:pt>
    <dgm:pt modelId="{35C81674-BD80-44CA-96A7-2258E3653F12}" type="pres">
      <dgm:prSet presAssocID="{E89B3F01-74A8-460B-86E9-8BF2E3F29087}" presName="conn2-1" presStyleLbl="parChTrans1D2" presStyleIdx="1" presStyleCnt="9"/>
      <dgm:spPr/>
    </dgm:pt>
    <dgm:pt modelId="{DA3068B5-A0CB-4FF2-A9C0-7A70E99FD99F}" type="pres">
      <dgm:prSet presAssocID="{E89B3F01-74A8-460B-86E9-8BF2E3F29087}" presName="connTx" presStyleLbl="parChTrans1D2" presStyleIdx="1" presStyleCnt="9"/>
      <dgm:spPr/>
    </dgm:pt>
    <dgm:pt modelId="{0BC04F8A-54E0-4DF9-9D61-210353641A02}" type="pres">
      <dgm:prSet presAssocID="{44D4F470-31FC-49C1-9A60-028530B1962E}" presName="root2" presStyleCnt="0"/>
      <dgm:spPr/>
    </dgm:pt>
    <dgm:pt modelId="{8C9F1F18-2CBE-49D1-A340-63138A2A1798}" type="pres">
      <dgm:prSet presAssocID="{44D4F470-31FC-49C1-9A60-028530B1962E}" presName="LevelTwoTextNode" presStyleLbl="node2" presStyleIdx="1" presStyleCnt="9" custLinFactY="24843" custLinFactNeighborX="-86198" custLinFactNeighborY="100000">
        <dgm:presLayoutVars>
          <dgm:chPref val="3"/>
        </dgm:presLayoutVars>
      </dgm:prSet>
      <dgm:spPr/>
    </dgm:pt>
    <dgm:pt modelId="{169453AE-E8B4-4BB6-9D9C-E6072C0D7D46}" type="pres">
      <dgm:prSet presAssocID="{44D4F470-31FC-49C1-9A60-028530B1962E}" presName="level3hierChild" presStyleCnt="0"/>
      <dgm:spPr/>
    </dgm:pt>
    <dgm:pt modelId="{8EED3312-2699-45F9-8039-1BF0E8002157}" type="pres">
      <dgm:prSet presAssocID="{13451F67-C5B0-4836-B157-5789BA754644}" presName="conn2-1" presStyleLbl="parChTrans1D2" presStyleIdx="2" presStyleCnt="9"/>
      <dgm:spPr/>
    </dgm:pt>
    <dgm:pt modelId="{80F6AC34-F37C-4276-A818-77B74EC3E89D}" type="pres">
      <dgm:prSet presAssocID="{13451F67-C5B0-4836-B157-5789BA754644}" presName="connTx" presStyleLbl="parChTrans1D2" presStyleIdx="2" presStyleCnt="9"/>
      <dgm:spPr/>
    </dgm:pt>
    <dgm:pt modelId="{C01A321F-700B-4668-ACA5-EACAEFE1B59F}" type="pres">
      <dgm:prSet presAssocID="{516AE5EA-2737-43F6-AFC0-06D8997359C5}" presName="root2" presStyleCnt="0"/>
      <dgm:spPr/>
    </dgm:pt>
    <dgm:pt modelId="{E5796777-C8B5-47BA-9D3E-686C1068DF83}" type="pres">
      <dgm:prSet presAssocID="{516AE5EA-2737-43F6-AFC0-06D8997359C5}" presName="LevelTwoTextNode" presStyleLbl="node2" presStyleIdx="2" presStyleCnt="9" custLinFactY="67068" custLinFactNeighborX="-86197" custLinFactNeighborY="100000">
        <dgm:presLayoutVars>
          <dgm:chPref val="3"/>
        </dgm:presLayoutVars>
      </dgm:prSet>
      <dgm:spPr/>
    </dgm:pt>
    <dgm:pt modelId="{7BA2863E-D2C9-425B-AACB-AB932C3FB18E}" type="pres">
      <dgm:prSet presAssocID="{516AE5EA-2737-43F6-AFC0-06D8997359C5}" presName="level3hierChild" presStyleCnt="0"/>
      <dgm:spPr/>
    </dgm:pt>
    <dgm:pt modelId="{CDFB8F23-C4D6-43F2-8D12-966E2BDC04F4}" type="pres">
      <dgm:prSet presAssocID="{CDBD6151-6DC2-4A11-A5A0-A85D306A1342}" presName="conn2-1" presStyleLbl="parChTrans1D2" presStyleIdx="3" presStyleCnt="9"/>
      <dgm:spPr/>
    </dgm:pt>
    <dgm:pt modelId="{8F371420-588D-4408-A72F-A1EA5EBB057E}" type="pres">
      <dgm:prSet presAssocID="{CDBD6151-6DC2-4A11-A5A0-A85D306A1342}" presName="connTx" presStyleLbl="parChTrans1D2" presStyleIdx="3" presStyleCnt="9"/>
      <dgm:spPr/>
    </dgm:pt>
    <dgm:pt modelId="{95D2D08B-26FB-4F46-9BB2-E3F555E91274}" type="pres">
      <dgm:prSet presAssocID="{27F861EA-FBA5-4FD2-83BC-46319AFF6D3F}" presName="root2" presStyleCnt="0"/>
      <dgm:spPr/>
    </dgm:pt>
    <dgm:pt modelId="{161BB275-42B5-4F44-B814-11CF78C87E9F}" type="pres">
      <dgm:prSet presAssocID="{27F861EA-FBA5-4FD2-83BC-46319AFF6D3F}" presName="LevelTwoTextNode" presStyleLbl="node2" presStyleIdx="3" presStyleCnt="9" custLinFactY="100000" custLinFactNeighborX="-86198" custLinFactNeighborY="103181">
        <dgm:presLayoutVars>
          <dgm:chPref val="3"/>
        </dgm:presLayoutVars>
      </dgm:prSet>
      <dgm:spPr/>
    </dgm:pt>
    <dgm:pt modelId="{B663081A-DF18-43C6-AB5E-FBD7C024FCA1}" type="pres">
      <dgm:prSet presAssocID="{27F861EA-FBA5-4FD2-83BC-46319AFF6D3F}" presName="level3hierChild" presStyleCnt="0"/>
      <dgm:spPr/>
    </dgm:pt>
    <dgm:pt modelId="{EAB6C48A-3CF5-4EB5-BF67-FD61219E2EB2}" type="pres">
      <dgm:prSet presAssocID="{AFA9BD3B-C55D-466D-9CDC-1C98C591B7BA}" presName="conn2-1" presStyleLbl="parChTrans1D2" presStyleIdx="4" presStyleCnt="9"/>
      <dgm:spPr/>
    </dgm:pt>
    <dgm:pt modelId="{E9D5D820-0C46-4F54-93EC-F5182A5623C0}" type="pres">
      <dgm:prSet presAssocID="{AFA9BD3B-C55D-466D-9CDC-1C98C591B7BA}" presName="connTx" presStyleLbl="parChTrans1D2" presStyleIdx="4" presStyleCnt="9"/>
      <dgm:spPr/>
    </dgm:pt>
    <dgm:pt modelId="{9963B63E-6C72-413F-91D6-ABEAB5EB9CA6}" type="pres">
      <dgm:prSet presAssocID="{128CA89B-CC13-4E38-B3E8-E3517DC5CB32}" presName="root2" presStyleCnt="0"/>
      <dgm:spPr/>
    </dgm:pt>
    <dgm:pt modelId="{847A6192-59B8-4C77-93D3-11DFC10212C2}" type="pres">
      <dgm:prSet presAssocID="{128CA89B-CC13-4E38-B3E8-E3517DC5CB32}" presName="LevelTwoTextNode" presStyleLbl="node2" presStyleIdx="4" presStyleCnt="9" custLinFactY="100000" custLinFactNeighborX="-87316" custLinFactNeighborY="141580">
        <dgm:presLayoutVars>
          <dgm:chPref val="3"/>
        </dgm:presLayoutVars>
      </dgm:prSet>
      <dgm:spPr/>
    </dgm:pt>
    <dgm:pt modelId="{DE52A464-F771-4E18-83BE-B62AA7907DD9}" type="pres">
      <dgm:prSet presAssocID="{128CA89B-CC13-4E38-B3E8-E3517DC5CB32}" presName="level3hierChild" presStyleCnt="0"/>
      <dgm:spPr/>
    </dgm:pt>
    <dgm:pt modelId="{88ACEFAE-EF12-49D8-8705-923A43037F10}" type="pres">
      <dgm:prSet presAssocID="{47D29E21-CA02-4DB6-9AA6-C77E912145EA}" presName="conn2-1" presStyleLbl="parChTrans1D2" presStyleIdx="5" presStyleCnt="9"/>
      <dgm:spPr/>
    </dgm:pt>
    <dgm:pt modelId="{A900D763-967E-466B-AC20-E4B5D86F905F}" type="pres">
      <dgm:prSet presAssocID="{47D29E21-CA02-4DB6-9AA6-C77E912145EA}" presName="connTx" presStyleLbl="parChTrans1D2" presStyleIdx="5" presStyleCnt="9"/>
      <dgm:spPr/>
    </dgm:pt>
    <dgm:pt modelId="{F2C89CCD-748F-472D-9619-C8C0F9EA08B2}" type="pres">
      <dgm:prSet presAssocID="{0911606A-4371-419B-AC1B-1B00C70A263E}" presName="root2" presStyleCnt="0"/>
      <dgm:spPr/>
    </dgm:pt>
    <dgm:pt modelId="{E5A1F839-9B5B-4089-87A0-7CAB4328939E}" type="pres">
      <dgm:prSet presAssocID="{0911606A-4371-419B-AC1B-1B00C70A263E}" presName="LevelTwoTextNode" presStyleLbl="node2" presStyleIdx="5" presStyleCnt="9" custLinFactY="100000" custLinFactNeighborX="-87876" custLinFactNeighborY="174188">
        <dgm:presLayoutVars>
          <dgm:chPref val="3"/>
        </dgm:presLayoutVars>
      </dgm:prSet>
      <dgm:spPr/>
    </dgm:pt>
    <dgm:pt modelId="{9DDC77D8-7864-4E33-82F4-B81C6DA0F164}" type="pres">
      <dgm:prSet presAssocID="{0911606A-4371-419B-AC1B-1B00C70A263E}" presName="level3hierChild" presStyleCnt="0"/>
      <dgm:spPr/>
    </dgm:pt>
    <dgm:pt modelId="{73BF11EE-6AA1-4F24-BA3D-85E31408354D}" type="pres">
      <dgm:prSet presAssocID="{AF204547-D4B0-4DE4-83A5-F86D85667471}" presName="root1" presStyleCnt="0"/>
      <dgm:spPr/>
    </dgm:pt>
    <dgm:pt modelId="{9041826A-D190-4042-AED9-303230C2C339}" type="pres">
      <dgm:prSet presAssocID="{AF204547-D4B0-4DE4-83A5-F86D85667471}" presName="LevelOneTextNode" presStyleLbl="node0" presStyleIdx="1" presStyleCnt="2" custLinFactX="200000" custLinFactNeighborX="279392" custLinFactNeighborY="-73438">
        <dgm:presLayoutVars>
          <dgm:chPref val="3"/>
        </dgm:presLayoutVars>
      </dgm:prSet>
      <dgm:spPr/>
    </dgm:pt>
    <dgm:pt modelId="{C9D853E1-7D6A-4BFF-A103-8BBB0E51AAAD}" type="pres">
      <dgm:prSet presAssocID="{AF204547-D4B0-4DE4-83A5-F86D85667471}" presName="level2hierChild" presStyleCnt="0"/>
      <dgm:spPr/>
    </dgm:pt>
    <dgm:pt modelId="{4E6A4BE8-4015-46CC-8F2A-224278328133}" type="pres">
      <dgm:prSet presAssocID="{A7968381-D7A9-4E72-92D7-21484C35AEE8}" presName="conn2-1" presStyleLbl="parChTrans1D2" presStyleIdx="6" presStyleCnt="9"/>
      <dgm:spPr/>
    </dgm:pt>
    <dgm:pt modelId="{145D33BB-2638-4F15-ADC7-D4B7EC661921}" type="pres">
      <dgm:prSet presAssocID="{A7968381-D7A9-4E72-92D7-21484C35AEE8}" presName="connTx" presStyleLbl="parChTrans1D2" presStyleIdx="6" presStyleCnt="9"/>
      <dgm:spPr/>
    </dgm:pt>
    <dgm:pt modelId="{FD7A1B22-A639-421A-A254-B92CD4FB5C84}" type="pres">
      <dgm:prSet presAssocID="{1790126A-9FF0-45C4-A796-810DF810A992}" presName="root2" presStyleCnt="0"/>
      <dgm:spPr/>
    </dgm:pt>
    <dgm:pt modelId="{AFA2DFDE-B0CE-4E9A-A291-A483B0BC2E63}" type="pres">
      <dgm:prSet presAssocID="{1790126A-9FF0-45C4-A796-810DF810A992}" presName="LevelTwoTextNode" presStyleLbl="node2" presStyleIdx="6" presStyleCnt="9" custLinFactX="92213" custLinFactY="-260451" custLinFactNeighborX="100000" custLinFactNeighborY="-300000">
        <dgm:presLayoutVars>
          <dgm:chPref val="3"/>
        </dgm:presLayoutVars>
      </dgm:prSet>
      <dgm:spPr/>
    </dgm:pt>
    <dgm:pt modelId="{61899273-8F2E-4514-90F5-C2133BB14C2F}" type="pres">
      <dgm:prSet presAssocID="{1790126A-9FF0-45C4-A796-810DF810A992}" presName="level3hierChild" presStyleCnt="0"/>
      <dgm:spPr/>
    </dgm:pt>
    <dgm:pt modelId="{9015867E-118F-4B4B-A36A-C53772B93E85}" type="pres">
      <dgm:prSet presAssocID="{808E2264-D34E-40AD-B588-C9E7063F93A5}" presName="conn2-1" presStyleLbl="parChTrans1D2" presStyleIdx="7" presStyleCnt="9"/>
      <dgm:spPr/>
    </dgm:pt>
    <dgm:pt modelId="{0D6C0375-35FB-4929-8A8F-7648780A3B65}" type="pres">
      <dgm:prSet presAssocID="{808E2264-D34E-40AD-B588-C9E7063F93A5}" presName="connTx" presStyleLbl="parChTrans1D2" presStyleIdx="7" presStyleCnt="9"/>
      <dgm:spPr/>
    </dgm:pt>
    <dgm:pt modelId="{C9AD4A38-2CE4-43DB-9EB0-684D7F170EFB}" type="pres">
      <dgm:prSet presAssocID="{D2556D5B-08FD-4FD4-87D7-C89EDC75F9DC}" presName="root2" presStyleCnt="0"/>
      <dgm:spPr/>
    </dgm:pt>
    <dgm:pt modelId="{713E9133-B8DF-4B1D-9599-32E6EEE4FD25}" type="pres">
      <dgm:prSet presAssocID="{D2556D5B-08FD-4FD4-87D7-C89EDC75F9DC}" presName="LevelTwoTextNode" presStyleLbl="node2" presStyleIdx="7" presStyleCnt="9" custLinFactX="93332" custLinFactY="-182132" custLinFactNeighborX="100000" custLinFactNeighborY="-200000">
        <dgm:presLayoutVars>
          <dgm:chPref val="3"/>
        </dgm:presLayoutVars>
      </dgm:prSet>
      <dgm:spPr/>
    </dgm:pt>
    <dgm:pt modelId="{20593245-0A69-4522-8892-23A058279992}" type="pres">
      <dgm:prSet presAssocID="{D2556D5B-08FD-4FD4-87D7-C89EDC75F9DC}" presName="level3hierChild" presStyleCnt="0"/>
      <dgm:spPr/>
    </dgm:pt>
    <dgm:pt modelId="{3B0F731A-C77A-4C26-AA86-5AA9B7CA4D00}" type="pres">
      <dgm:prSet presAssocID="{0F6BC29D-C860-49AC-BCC6-EB84FCC66C6A}" presName="conn2-1" presStyleLbl="parChTrans1D2" presStyleIdx="8" presStyleCnt="9"/>
      <dgm:spPr/>
    </dgm:pt>
    <dgm:pt modelId="{9E291BEB-0E3F-45E1-BD57-93D3E3F18A6B}" type="pres">
      <dgm:prSet presAssocID="{0F6BC29D-C860-49AC-BCC6-EB84FCC66C6A}" presName="connTx" presStyleLbl="parChTrans1D2" presStyleIdx="8" presStyleCnt="9"/>
      <dgm:spPr/>
    </dgm:pt>
    <dgm:pt modelId="{7DEF9693-0B73-4B8E-BE6E-90BF6457D977}" type="pres">
      <dgm:prSet presAssocID="{AE8E00BA-7508-48D4-B842-EC7A9F87A60E}" presName="root2" presStyleCnt="0"/>
      <dgm:spPr/>
    </dgm:pt>
    <dgm:pt modelId="{BC793F61-83E4-4152-90C0-48C06AA51137}" type="pres">
      <dgm:prSet presAssocID="{AE8E00BA-7508-48D4-B842-EC7A9F87A60E}" presName="LevelTwoTextNode" presStyleLbl="node2" presStyleIdx="8" presStyleCnt="9" custLinFactX="93214" custLinFactY="-100000" custLinFactNeighborX="100000" custLinFactNeighborY="-168901">
        <dgm:presLayoutVars>
          <dgm:chPref val="3"/>
        </dgm:presLayoutVars>
      </dgm:prSet>
      <dgm:spPr/>
    </dgm:pt>
    <dgm:pt modelId="{D406DBCF-B359-4DEB-BD08-7B5F0FBCFD47}" type="pres">
      <dgm:prSet presAssocID="{AE8E00BA-7508-48D4-B842-EC7A9F87A60E}" presName="level3hierChild" presStyleCnt="0"/>
      <dgm:spPr/>
    </dgm:pt>
  </dgm:ptLst>
  <dgm:cxnLst>
    <dgm:cxn modelId="{0C614301-A4D2-485B-A05A-B5B632C2A238}" srcId="{AF204547-D4B0-4DE4-83A5-F86D85667471}" destId="{1790126A-9FF0-45C4-A796-810DF810A992}" srcOrd="0" destOrd="0" parTransId="{A7968381-D7A9-4E72-92D7-21484C35AEE8}" sibTransId="{3EA974D6-9FAA-4D09-8741-F822D3F93C7E}"/>
    <dgm:cxn modelId="{2A235501-0CCB-4DB2-B92C-FC017B23694B}" type="presOf" srcId="{0F6BC29D-C860-49AC-BCC6-EB84FCC66C6A}" destId="{9E291BEB-0E3F-45E1-BD57-93D3E3F18A6B}" srcOrd="1" destOrd="0" presId="urn:microsoft.com/office/officeart/2008/layout/HorizontalMultiLevelHierarchy"/>
    <dgm:cxn modelId="{7ED4D401-53B3-4318-8DD6-63EDCC63A173}" type="presOf" srcId="{AFA9BD3B-C55D-466D-9CDC-1C98C591B7BA}" destId="{E9D5D820-0C46-4F54-93EC-F5182A5623C0}" srcOrd="1" destOrd="0" presId="urn:microsoft.com/office/officeart/2008/layout/HorizontalMultiLevelHierarchy"/>
    <dgm:cxn modelId="{E491380B-E686-4569-A250-6413358005BD}" type="presOf" srcId="{0911606A-4371-419B-AC1B-1B00C70A263E}" destId="{E5A1F839-9B5B-4089-87A0-7CAB4328939E}" srcOrd="0" destOrd="0" presId="urn:microsoft.com/office/officeart/2008/layout/HorizontalMultiLevelHierarchy"/>
    <dgm:cxn modelId="{225F9A10-0231-44D6-A3A9-FB8834DDA1AB}" type="presOf" srcId="{AF204547-D4B0-4DE4-83A5-F86D85667471}" destId="{9041826A-D190-4042-AED9-303230C2C339}" srcOrd="0" destOrd="0" presId="urn:microsoft.com/office/officeart/2008/layout/HorizontalMultiLevelHierarchy"/>
    <dgm:cxn modelId="{D8C8C918-2BA1-4C62-827F-97B5462CE629}" type="presOf" srcId="{44D4F470-31FC-49C1-9A60-028530B1962E}" destId="{8C9F1F18-2CBE-49D1-A340-63138A2A1798}" srcOrd="0" destOrd="0" presId="urn:microsoft.com/office/officeart/2008/layout/HorizontalMultiLevelHierarchy"/>
    <dgm:cxn modelId="{2970A01D-D755-4765-9ED1-0F6627B49937}" srcId="{30568B3B-78CF-4E7D-A55B-C41B43401FDB}" destId="{0911606A-4371-419B-AC1B-1B00C70A263E}" srcOrd="5" destOrd="0" parTransId="{47D29E21-CA02-4DB6-9AA6-C77E912145EA}" sibTransId="{75C24463-4B6B-4E4C-9417-6B05C66C5A81}"/>
    <dgm:cxn modelId="{1BA54225-54D6-4026-88D3-633E8DB37F5C}" srcId="{30568B3B-78CF-4E7D-A55B-C41B43401FDB}" destId="{128CA89B-CC13-4E38-B3E8-E3517DC5CB32}" srcOrd="4" destOrd="0" parTransId="{AFA9BD3B-C55D-466D-9CDC-1C98C591B7BA}" sibTransId="{7D961819-92D2-44E5-81C7-C27C42BBF184}"/>
    <dgm:cxn modelId="{302E902D-261F-445C-9983-23A57181A988}" srcId="{AF204547-D4B0-4DE4-83A5-F86D85667471}" destId="{D2556D5B-08FD-4FD4-87D7-C89EDC75F9DC}" srcOrd="1" destOrd="0" parTransId="{808E2264-D34E-40AD-B588-C9E7063F93A5}" sibTransId="{944E616F-2182-46C6-BEE9-97740255791E}"/>
    <dgm:cxn modelId="{0592062F-66D7-439B-AE18-B29C1775C62A}" type="presOf" srcId="{47D29E21-CA02-4DB6-9AA6-C77E912145EA}" destId="{88ACEFAE-EF12-49D8-8705-923A43037F10}" srcOrd="0" destOrd="0" presId="urn:microsoft.com/office/officeart/2008/layout/HorizontalMultiLevelHierarchy"/>
    <dgm:cxn modelId="{596FF731-D262-49D6-ABB9-1D51727F4E58}" type="presOf" srcId="{13451F67-C5B0-4836-B157-5789BA754644}" destId="{8EED3312-2699-45F9-8039-1BF0E8002157}" srcOrd="0" destOrd="0" presId="urn:microsoft.com/office/officeart/2008/layout/HorizontalMultiLevelHierarchy"/>
    <dgm:cxn modelId="{C25CB035-B6A7-4AF2-8048-FF3A7696E3F9}" type="presOf" srcId="{1790126A-9FF0-45C4-A796-810DF810A992}" destId="{AFA2DFDE-B0CE-4E9A-A291-A483B0BC2E63}" srcOrd="0" destOrd="0" presId="urn:microsoft.com/office/officeart/2008/layout/HorizontalMultiLevelHierarchy"/>
    <dgm:cxn modelId="{814B754A-19B5-4B73-AEF0-7B3130D20D37}" type="presOf" srcId="{27F861EA-FBA5-4FD2-83BC-46319AFF6D3F}" destId="{161BB275-42B5-4F44-B814-11CF78C87E9F}" srcOrd="0" destOrd="0" presId="urn:microsoft.com/office/officeart/2008/layout/HorizontalMultiLevelHierarchy"/>
    <dgm:cxn modelId="{39B26D4B-F97F-478E-8057-8A030E0353AB}" type="presOf" srcId="{0F6BC29D-C860-49AC-BCC6-EB84FCC66C6A}" destId="{3B0F731A-C77A-4C26-AA86-5AA9B7CA4D00}" srcOrd="0" destOrd="0" presId="urn:microsoft.com/office/officeart/2008/layout/HorizontalMultiLevelHierarchy"/>
    <dgm:cxn modelId="{0CC3494C-486C-4B24-BBE7-DF78B8CD6FC0}" srcId="{30568B3B-78CF-4E7D-A55B-C41B43401FDB}" destId="{27F861EA-FBA5-4FD2-83BC-46319AFF6D3F}" srcOrd="3" destOrd="0" parTransId="{CDBD6151-6DC2-4A11-A5A0-A85D306A1342}" sibTransId="{7BD6173A-E155-4D87-818D-3F4C8BD9D1CA}"/>
    <dgm:cxn modelId="{0D18FF51-B527-4746-B0D5-ADEC21A61E9B}" type="presOf" srcId="{E89B3F01-74A8-460B-86E9-8BF2E3F29087}" destId="{DA3068B5-A0CB-4FF2-A9C0-7A70E99FD99F}" srcOrd="1" destOrd="0" presId="urn:microsoft.com/office/officeart/2008/layout/HorizontalMultiLevelHierarchy"/>
    <dgm:cxn modelId="{283B3B53-AE15-4634-A749-A30FBF892C49}" type="presOf" srcId="{A7968381-D7A9-4E72-92D7-21484C35AEE8}" destId="{4E6A4BE8-4015-46CC-8F2A-224278328133}" srcOrd="0" destOrd="0" presId="urn:microsoft.com/office/officeart/2008/layout/HorizontalMultiLevelHierarchy"/>
    <dgm:cxn modelId="{3D48F955-88F8-4523-9F4E-298F64B56311}" type="presOf" srcId="{808E2264-D34E-40AD-B588-C9E7063F93A5}" destId="{9015867E-118F-4B4B-A36A-C53772B93E85}" srcOrd="0" destOrd="0" presId="urn:microsoft.com/office/officeart/2008/layout/HorizontalMultiLevelHierarchy"/>
    <dgm:cxn modelId="{03DCC457-6D8E-4778-B291-1B9463BB4295}" type="presOf" srcId="{E307EF89-A922-4B90-BBE0-D3FE2F3416BB}" destId="{04F8754E-7872-44D8-BB87-F39DC66F419E}" srcOrd="0" destOrd="0" presId="urn:microsoft.com/office/officeart/2008/layout/HorizontalMultiLevelHierarchy"/>
    <dgm:cxn modelId="{3F1DAC58-5532-4C53-B3DB-28380C5D6EC1}" srcId="{A5C0A32E-8604-407E-9322-A8E050D920A3}" destId="{AF204547-D4B0-4DE4-83A5-F86D85667471}" srcOrd="1" destOrd="0" parTransId="{8B0A7A70-5345-4173-ABF9-FB3E8C737AC5}" sibTransId="{CDFDB754-DA14-4210-AABB-A94EDD2942A1}"/>
    <dgm:cxn modelId="{F983AB5F-AA91-4328-8ED0-5E4AB9132DB9}" type="presOf" srcId="{AFA9BD3B-C55D-466D-9CDC-1C98C591B7BA}" destId="{EAB6C48A-3CF5-4EB5-BF67-FD61219E2EB2}" srcOrd="0" destOrd="0" presId="urn:microsoft.com/office/officeart/2008/layout/HorizontalMultiLevelHierarchy"/>
    <dgm:cxn modelId="{5E81DB63-C85D-4400-B76B-D11F4BC5D1E2}" type="presOf" srcId="{A5C0A32E-8604-407E-9322-A8E050D920A3}" destId="{8849FAFD-4692-461D-B5AC-62A5EA59C8DA}" srcOrd="0" destOrd="0" presId="urn:microsoft.com/office/officeart/2008/layout/HorizontalMultiLevelHierarchy"/>
    <dgm:cxn modelId="{6FAA246D-7686-4CA3-B9CB-F15F901683BC}" type="presOf" srcId="{E307EF89-A922-4B90-BBE0-D3FE2F3416BB}" destId="{C5277EAF-C633-47F7-84F3-60E56C0DFA93}" srcOrd="1" destOrd="0" presId="urn:microsoft.com/office/officeart/2008/layout/HorizontalMultiLevelHierarchy"/>
    <dgm:cxn modelId="{B7F91772-A551-441B-9118-F040E83D523E}" srcId="{30568B3B-78CF-4E7D-A55B-C41B43401FDB}" destId="{DF6A7441-858F-4901-B14F-DA9AC6B1EF25}" srcOrd="0" destOrd="0" parTransId="{E307EF89-A922-4B90-BBE0-D3FE2F3416BB}" sibTransId="{72F786DD-8727-458B-AC44-4F5CD601E583}"/>
    <dgm:cxn modelId="{4B0F9685-C25E-4CDF-ABE6-58EF4B65F612}" type="presOf" srcId="{CDBD6151-6DC2-4A11-A5A0-A85D306A1342}" destId="{8F371420-588D-4408-A72F-A1EA5EBB057E}" srcOrd="1" destOrd="0" presId="urn:microsoft.com/office/officeart/2008/layout/HorizontalMultiLevelHierarchy"/>
    <dgm:cxn modelId="{DB05718E-7F40-481F-83BC-AB8E4802E03C}" type="presOf" srcId="{516AE5EA-2737-43F6-AFC0-06D8997359C5}" destId="{E5796777-C8B5-47BA-9D3E-686C1068DF83}" srcOrd="0" destOrd="0" presId="urn:microsoft.com/office/officeart/2008/layout/HorizontalMultiLevelHierarchy"/>
    <dgm:cxn modelId="{70AE5694-0D89-431F-9254-723E89D228F5}" type="presOf" srcId="{D2556D5B-08FD-4FD4-87D7-C89EDC75F9DC}" destId="{713E9133-B8DF-4B1D-9599-32E6EEE4FD25}" srcOrd="0" destOrd="0" presId="urn:microsoft.com/office/officeart/2008/layout/HorizontalMultiLevelHierarchy"/>
    <dgm:cxn modelId="{8429B2A2-96ED-40F8-8E92-CC28C5D70009}" srcId="{30568B3B-78CF-4E7D-A55B-C41B43401FDB}" destId="{516AE5EA-2737-43F6-AFC0-06D8997359C5}" srcOrd="2" destOrd="0" parTransId="{13451F67-C5B0-4836-B157-5789BA754644}" sibTransId="{F60C9055-EFD6-4768-9735-ABE8EBF416E1}"/>
    <dgm:cxn modelId="{8877D0AF-CDF3-4DBF-BBEE-DC64A2D2577E}" srcId="{30568B3B-78CF-4E7D-A55B-C41B43401FDB}" destId="{44D4F470-31FC-49C1-9A60-028530B1962E}" srcOrd="1" destOrd="0" parTransId="{E89B3F01-74A8-460B-86E9-8BF2E3F29087}" sibTransId="{9781EEC1-57D2-4BEB-A53D-A4B4BE7D130F}"/>
    <dgm:cxn modelId="{06EFB8B2-FF07-4384-A599-55FE90B24BF5}" type="presOf" srcId="{AE8E00BA-7508-48D4-B842-EC7A9F87A60E}" destId="{BC793F61-83E4-4152-90C0-48C06AA51137}" srcOrd="0" destOrd="0" presId="urn:microsoft.com/office/officeart/2008/layout/HorizontalMultiLevelHierarchy"/>
    <dgm:cxn modelId="{F3ED6DC7-9488-4F2B-A4D1-581F84EBDB14}" type="presOf" srcId="{30568B3B-78CF-4E7D-A55B-C41B43401FDB}" destId="{E09AA079-BA6C-4DD1-91BC-F05E1B5EB71A}" srcOrd="0" destOrd="0" presId="urn:microsoft.com/office/officeart/2008/layout/HorizontalMultiLevelHierarchy"/>
    <dgm:cxn modelId="{CD5169D3-A626-44A6-A418-FB18633905EC}" type="presOf" srcId="{DF6A7441-858F-4901-B14F-DA9AC6B1EF25}" destId="{BA9452CB-8188-445D-8C68-5219935CA8C9}" srcOrd="0" destOrd="0" presId="urn:microsoft.com/office/officeart/2008/layout/HorizontalMultiLevelHierarchy"/>
    <dgm:cxn modelId="{89CE14D6-335D-4DEE-9F22-2E7C84E28516}" srcId="{AF204547-D4B0-4DE4-83A5-F86D85667471}" destId="{AE8E00BA-7508-48D4-B842-EC7A9F87A60E}" srcOrd="2" destOrd="0" parTransId="{0F6BC29D-C860-49AC-BCC6-EB84FCC66C6A}" sibTransId="{328F8A27-8A01-470D-BEC0-ACEDD6A48CF7}"/>
    <dgm:cxn modelId="{2B4783D9-8AFB-4DE7-B8F8-D92E5822E012}" type="presOf" srcId="{808E2264-D34E-40AD-B588-C9E7063F93A5}" destId="{0D6C0375-35FB-4929-8A8F-7648780A3B65}" srcOrd="1" destOrd="0" presId="urn:microsoft.com/office/officeart/2008/layout/HorizontalMultiLevelHierarchy"/>
    <dgm:cxn modelId="{480E59DD-525F-4A2F-9AE5-53D9696A69A0}" type="presOf" srcId="{E89B3F01-74A8-460B-86E9-8BF2E3F29087}" destId="{35C81674-BD80-44CA-96A7-2258E3653F12}" srcOrd="0" destOrd="0" presId="urn:microsoft.com/office/officeart/2008/layout/HorizontalMultiLevelHierarchy"/>
    <dgm:cxn modelId="{8B8A6BE5-EC5D-4CE3-9151-E1BFD0BFF707}" type="presOf" srcId="{128CA89B-CC13-4E38-B3E8-E3517DC5CB32}" destId="{847A6192-59B8-4C77-93D3-11DFC10212C2}" srcOrd="0" destOrd="0" presId="urn:microsoft.com/office/officeart/2008/layout/HorizontalMultiLevelHierarchy"/>
    <dgm:cxn modelId="{6826A3EB-B05E-4764-9417-76949970A470}" type="presOf" srcId="{CDBD6151-6DC2-4A11-A5A0-A85D306A1342}" destId="{CDFB8F23-C4D6-43F2-8D12-966E2BDC04F4}" srcOrd="0" destOrd="0" presId="urn:microsoft.com/office/officeart/2008/layout/HorizontalMultiLevelHierarchy"/>
    <dgm:cxn modelId="{DB19E4ED-1BA1-4E37-BF54-E81D1E665830}" type="presOf" srcId="{A7968381-D7A9-4E72-92D7-21484C35AEE8}" destId="{145D33BB-2638-4F15-ADC7-D4B7EC661921}" srcOrd="1" destOrd="0" presId="urn:microsoft.com/office/officeart/2008/layout/HorizontalMultiLevelHierarchy"/>
    <dgm:cxn modelId="{8E1FA1F7-B6B0-40BC-AB00-AFA8B4A68FEC}" type="presOf" srcId="{13451F67-C5B0-4836-B157-5789BA754644}" destId="{80F6AC34-F37C-4276-A818-77B74EC3E89D}" srcOrd="1" destOrd="0" presId="urn:microsoft.com/office/officeart/2008/layout/HorizontalMultiLevelHierarchy"/>
    <dgm:cxn modelId="{2A70A4F9-D186-47DD-8DF8-ADDE3FC0C306}" type="presOf" srcId="{47D29E21-CA02-4DB6-9AA6-C77E912145EA}" destId="{A900D763-967E-466B-AC20-E4B5D86F905F}" srcOrd="1" destOrd="0" presId="urn:microsoft.com/office/officeart/2008/layout/HorizontalMultiLevelHierarchy"/>
    <dgm:cxn modelId="{6E6377FB-1B52-4001-B0BE-F369A2FC39B8}" srcId="{A5C0A32E-8604-407E-9322-A8E050D920A3}" destId="{30568B3B-78CF-4E7D-A55B-C41B43401FDB}" srcOrd="0" destOrd="0" parTransId="{282D381F-FA2B-492F-8D60-F4132DFF4E88}" sibTransId="{D04B38E4-82B4-4961-A8ED-F34A83D56D2D}"/>
    <dgm:cxn modelId="{A052E22C-E99F-46FF-B916-68F98B9D3CE4}" type="presParOf" srcId="{8849FAFD-4692-461D-B5AC-62A5EA59C8DA}" destId="{F568ABD6-E2B2-442A-9CB3-5C0627885365}" srcOrd="0" destOrd="0" presId="urn:microsoft.com/office/officeart/2008/layout/HorizontalMultiLevelHierarchy"/>
    <dgm:cxn modelId="{2E6B9342-2E7E-4A5C-920B-35B9500BEA33}" type="presParOf" srcId="{F568ABD6-E2B2-442A-9CB3-5C0627885365}" destId="{E09AA079-BA6C-4DD1-91BC-F05E1B5EB71A}" srcOrd="0" destOrd="0" presId="urn:microsoft.com/office/officeart/2008/layout/HorizontalMultiLevelHierarchy"/>
    <dgm:cxn modelId="{16961983-53A2-4631-8FA4-EF424B99AB87}" type="presParOf" srcId="{F568ABD6-E2B2-442A-9CB3-5C0627885365}" destId="{EDC7D5C6-5635-44F0-B825-167174D90C79}" srcOrd="1" destOrd="0" presId="urn:microsoft.com/office/officeart/2008/layout/HorizontalMultiLevelHierarchy"/>
    <dgm:cxn modelId="{ED73FD9F-D29F-466E-BE45-421E72D26BF3}" type="presParOf" srcId="{EDC7D5C6-5635-44F0-B825-167174D90C79}" destId="{04F8754E-7872-44D8-BB87-F39DC66F419E}" srcOrd="0" destOrd="0" presId="urn:microsoft.com/office/officeart/2008/layout/HorizontalMultiLevelHierarchy"/>
    <dgm:cxn modelId="{382F81C2-A4AB-4153-B0AF-BB5F7435AB7E}" type="presParOf" srcId="{04F8754E-7872-44D8-BB87-F39DC66F419E}" destId="{C5277EAF-C633-47F7-84F3-60E56C0DFA93}" srcOrd="0" destOrd="0" presId="urn:microsoft.com/office/officeart/2008/layout/HorizontalMultiLevelHierarchy"/>
    <dgm:cxn modelId="{F0515E23-145C-47E7-8061-3CD165B93070}" type="presParOf" srcId="{EDC7D5C6-5635-44F0-B825-167174D90C79}" destId="{09F0CC74-86B4-402F-AF43-8BFDB90E028B}" srcOrd="1" destOrd="0" presId="urn:microsoft.com/office/officeart/2008/layout/HorizontalMultiLevelHierarchy"/>
    <dgm:cxn modelId="{D51C81BC-4F32-4333-85B9-4819823E6347}" type="presParOf" srcId="{09F0CC74-86B4-402F-AF43-8BFDB90E028B}" destId="{BA9452CB-8188-445D-8C68-5219935CA8C9}" srcOrd="0" destOrd="0" presId="urn:microsoft.com/office/officeart/2008/layout/HorizontalMultiLevelHierarchy"/>
    <dgm:cxn modelId="{AC5A2065-754D-4710-BDE3-301856785010}" type="presParOf" srcId="{09F0CC74-86B4-402F-AF43-8BFDB90E028B}" destId="{DACA6921-25F9-49AA-B8CA-E4CD8A5B0F14}" srcOrd="1" destOrd="0" presId="urn:microsoft.com/office/officeart/2008/layout/HorizontalMultiLevelHierarchy"/>
    <dgm:cxn modelId="{89560544-4CC1-4A74-AD9D-6468875CB61A}" type="presParOf" srcId="{EDC7D5C6-5635-44F0-B825-167174D90C79}" destId="{35C81674-BD80-44CA-96A7-2258E3653F12}" srcOrd="2" destOrd="0" presId="urn:microsoft.com/office/officeart/2008/layout/HorizontalMultiLevelHierarchy"/>
    <dgm:cxn modelId="{BF88026E-74CB-431D-8BC6-7B96E7992186}" type="presParOf" srcId="{35C81674-BD80-44CA-96A7-2258E3653F12}" destId="{DA3068B5-A0CB-4FF2-A9C0-7A70E99FD99F}" srcOrd="0" destOrd="0" presId="urn:microsoft.com/office/officeart/2008/layout/HorizontalMultiLevelHierarchy"/>
    <dgm:cxn modelId="{F0ACBB13-2FF7-44A6-B918-4BF7B30B511F}" type="presParOf" srcId="{EDC7D5C6-5635-44F0-B825-167174D90C79}" destId="{0BC04F8A-54E0-4DF9-9D61-210353641A02}" srcOrd="3" destOrd="0" presId="urn:microsoft.com/office/officeart/2008/layout/HorizontalMultiLevelHierarchy"/>
    <dgm:cxn modelId="{B0120C15-29C4-4BA7-81E1-4FE332C7C194}" type="presParOf" srcId="{0BC04F8A-54E0-4DF9-9D61-210353641A02}" destId="{8C9F1F18-2CBE-49D1-A340-63138A2A1798}" srcOrd="0" destOrd="0" presId="urn:microsoft.com/office/officeart/2008/layout/HorizontalMultiLevelHierarchy"/>
    <dgm:cxn modelId="{402DBDB8-A1B5-4039-9DBE-4C197D82F8D8}" type="presParOf" srcId="{0BC04F8A-54E0-4DF9-9D61-210353641A02}" destId="{169453AE-E8B4-4BB6-9D9C-E6072C0D7D46}" srcOrd="1" destOrd="0" presId="urn:microsoft.com/office/officeart/2008/layout/HorizontalMultiLevelHierarchy"/>
    <dgm:cxn modelId="{5313F4B7-DDF0-4B4E-80D6-0D51F6BEB9C9}" type="presParOf" srcId="{EDC7D5C6-5635-44F0-B825-167174D90C79}" destId="{8EED3312-2699-45F9-8039-1BF0E8002157}" srcOrd="4" destOrd="0" presId="urn:microsoft.com/office/officeart/2008/layout/HorizontalMultiLevelHierarchy"/>
    <dgm:cxn modelId="{9F19A4CD-CE22-4F0C-8CB1-DD0793FEFCB9}" type="presParOf" srcId="{8EED3312-2699-45F9-8039-1BF0E8002157}" destId="{80F6AC34-F37C-4276-A818-77B74EC3E89D}" srcOrd="0" destOrd="0" presId="urn:microsoft.com/office/officeart/2008/layout/HorizontalMultiLevelHierarchy"/>
    <dgm:cxn modelId="{A9CEA7B4-E8B9-4A80-8A6C-C962F1894B97}" type="presParOf" srcId="{EDC7D5C6-5635-44F0-B825-167174D90C79}" destId="{C01A321F-700B-4668-ACA5-EACAEFE1B59F}" srcOrd="5" destOrd="0" presId="urn:microsoft.com/office/officeart/2008/layout/HorizontalMultiLevelHierarchy"/>
    <dgm:cxn modelId="{721D6A12-F496-4253-83FD-FA73A4DCABEF}" type="presParOf" srcId="{C01A321F-700B-4668-ACA5-EACAEFE1B59F}" destId="{E5796777-C8B5-47BA-9D3E-686C1068DF83}" srcOrd="0" destOrd="0" presId="urn:microsoft.com/office/officeart/2008/layout/HorizontalMultiLevelHierarchy"/>
    <dgm:cxn modelId="{34F613CC-65AA-4DC3-B32D-00403F29F3B8}" type="presParOf" srcId="{C01A321F-700B-4668-ACA5-EACAEFE1B59F}" destId="{7BA2863E-D2C9-425B-AACB-AB932C3FB18E}" srcOrd="1" destOrd="0" presId="urn:microsoft.com/office/officeart/2008/layout/HorizontalMultiLevelHierarchy"/>
    <dgm:cxn modelId="{5477A009-3AEC-4F30-A952-AF27A22B9B06}" type="presParOf" srcId="{EDC7D5C6-5635-44F0-B825-167174D90C79}" destId="{CDFB8F23-C4D6-43F2-8D12-966E2BDC04F4}" srcOrd="6" destOrd="0" presId="urn:microsoft.com/office/officeart/2008/layout/HorizontalMultiLevelHierarchy"/>
    <dgm:cxn modelId="{1EC4ADA5-6BB4-46E2-988F-769C8D37726B}" type="presParOf" srcId="{CDFB8F23-C4D6-43F2-8D12-966E2BDC04F4}" destId="{8F371420-588D-4408-A72F-A1EA5EBB057E}" srcOrd="0" destOrd="0" presId="urn:microsoft.com/office/officeart/2008/layout/HorizontalMultiLevelHierarchy"/>
    <dgm:cxn modelId="{848F6B39-75AA-446B-9778-EE73F986E0D6}" type="presParOf" srcId="{EDC7D5C6-5635-44F0-B825-167174D90C79}" destId="{95D2D08B-26FB-4F46-9BB2-E3F555E91274}" srcOrd="7" destOrd="0" presId="urn:microsoft.com/office/officeart/2008/layout/HorizontalMultiLevelHierarchy"/>
    <dgm:cxn modelId="{6E05B334-1DF7-45CC-92DC-5BB4D2DD84E6}" type="presParOf" srcId="{95D2D08B-26FB-4F46-9BB2-E3F555E91274}" destId="{161BB275-42B5-4F44-B814-11CF78C87E9F}" srcOrd="0" destOrd="0" presId="urn:microsoft.com/office/officeart/2008/layout/HorizontalMultiLevelHierarchy"/>
    <dgm:cxn modelId="{2925CEDA-E806-43CA-B512-2F6FFD3735C6}" type="presParOf" srcId="{95D2D08B-26FB-4F46-9BB2-E3F555E91274}" destId="{B663081A-DF18-43C6-AB5E-FBD7C024FCA1}" srcOrd="1" destOrd="0" presId="urn:microsoft.com/office/officeart/2008/layout/HorizontalMultiLevelHierarchy"/>
    <dgm:cxn modelId="{19CE609B-AE94-4DC4-923A-82E70992F89F}" type="presParOf" srcId="{EDC7D5C6-5635-44F0-B825-167174D90C79}" destId="{EAB6C48A-3CF5-4EB5-BF67-FD61219E2EB2}" srcOrd="8" destOrd="0" presId="urn:microsoft.com/office/officeart/2008/layout/HorizontalMultiLevelHierarchy"/>
    <dgm:cxn modelId="{D85A694B-411A-4B07-9E47-94C23A540387}" type="presParOf" srcId="{EAB6C48A-3CF5-4EB5-BF67-FD61219E2EB2}" destId="{E9D5D820-0C46-4F54-93EC-F5182A5623C0}" srcOrd="0" destOrd="0" presId="urn:microsoft.com/office/officeart/2008/layout/HorizontalMultiLevelHierarchy"/>
    <dgm:cxn modelId="{C0D4EDA5-C1B3-4196-9F74-D33CAC3FE1C4}" type="presParOf" srcId="{EDC7D5C6-5635-44F0-B825-167174D90C79}" destId="{9963B63E-6C72-413F-91D6-ABEAB5EB9CA6}" srcOrd="9" destOrd="0" presId="urn:microsoft.com/office/officeart/2008/layout/HorizontalMultiLevelHierarchy"/>
    <dgm:cxn modelId="{80A617E0-5D38-453F-ACF3-9B319B9A50EA}" type="presParOf" srcId="{9963B63E-6C72-413F-91D6-ABEAB5EB9CA6}" destId="{847A6192-59B8-4C77-93D3-11DFC10212C2}" srcOrd="0" destOrd="0" presId="urn:microsoft.com/office/officeart/2008/layout/HorizontalMultiLevelHierarchy"/>
    <dgm:cxn modelId="{DAE2366A-D7ED-47D5-BF41-48F6FA5FA573}" type="presParOf" srcId="{9963B63E-6C72-413F-91D6-ABEAB5EB9CA6}" destId="{DE52A464-F771-4E18-83BE-B62AA7907DD9}" srcOrd="1" destOrd="0" presId="urn:microsoft.com/office/officeart/2008/layout/HorizontalMultiLevelHierarchy"/>
    <dgm:cxn modelId="{A9A76BD9-052D-4273-B593-613D192963F3}" type="presParOf" srcId="{EDC7D5C6-5635-44F0-B825-167174D90C79}" destId="{88ACEFAE-EF12-49D8-8705-923A43037F10}" srcOrd="10" destOrd="0" presId="urn:microsoft.com/office/officeart/2008/layout/HorizontalMultiLevelHierarchy"/>
    <dgm:cxn modelId="{077E03C0-69C9-4D6B-B343-EB65C69469E5}" type="presParOf" srcId="{88ACEFAE-EF12-49D8-8705-923A43037F10}" destId="{A900D763-967E-466B-AC20-E4B5D86F905F}" srcOrd="0" destOrd="0" presId="urn:microsoft.com/office/officeart/2008/layout/HorizontalMultiLevelHierarchy"/>
    <dgm:cxn modelId="{D19FDC38-7F27-4FF7-A5A6-BC0F82A4A630}" type="presParOf" srcId="{EDC7D5C6-5635-44F0-B825-167174D90C79}" destId="{F2C89CCD-748F-472D-9619-C8C0F9EA08B2}" srcOrd="11" destOrd="0" presId="urn:microsoft.com/office/officeart/2008/layout/HorizontalMultiLevelHierarchy"/>
    <dgm:cxn modelId="{A71269EF-A5F2-46AC-863B-8A106129069D}" type="presParOf" srcId="{F2C89CCD-748F-472D-9619-C8C0F9EA08B2}" destId="{E5A1F839-9B5B-4089-87A0-7CAB4328939E}" srcOrd="0" destOrd="0" presId="urn:microsoft.com/office/officeart/2008/layout/HorizontalMultiLevelHierarchy"/>
    <dgm:cxn modelId="{0D2CEA59-248D-43F9-979D-EC6DA8524EE1}" type="presParOf" srcId="{F2C89CCD-748F-472D-9619-C8C0F9EA08B2}" destId="{9DDC77D8-7864-4E33-82F4-B81C6DA0F164}" srcOrd="1" destOrd="0" presId="urn:microsoft.com/office/officeart/2008/layout/HorizontalMultiLevelHierarchy"/>
    <dgm:cxn modelId="{0BB4351F-503D-4190-B28C-9722CC09F5C1}" type="presParOf" srcId="{8849FAFD-4692-461D-B5AC-62A5EA59C8DA}" destId="{73BF11EE-6AA1-4F24-BA3D-85E31408354D}" srcOrd="1" destOrd="0" presId="urn:microsoft.com/office/officeart/2008/layout/HorizontalMultiLevelHierarchy"/>
    <dgm:cxn modelId="{2A8EA3EB-4CB4-467B-8ACE-4EE37A65B00B}" type="presParOf" srcId="{73BF11EE-6AA1-4F24-BA3D-85E31408354D}" destId="{9041826A-D190-4042-AED9-303230C2C339}" srcOrd="0" destOrd="0" presId="urn:microsoft.com/office/officeart/2008/layout/HorizontalMultiLevelHierarchy"/>
    <dgm:cxn modelId="{B45A4113-DEC6-449B-AA42-CC444F799DBA}" type="presParOf" srcId="{73BF11EE-6AA1-4F24-BA3D-85E31408354D}" destId="{C9D853E1-7D6A-4BFF-A103-8BBB0E51AAAD}" srcOrd="1" destOrd="0" presId="urn:microsoft.com/office/officeart/2008/layout/HorizontalMultiLevelHierarchy"/>
    <dgm:cxn modelId="{B84B0106-E922-4464-84ED-51AA91299595}" type="presParOf" srcId="{C9D853E1-7D6A-4BFF-A103-8BBB0E51AAAD}" destId="{4E6A4BE8-4015-46CC-8F2A-224278328133}" srcOrd="0" destOrd="0" presId="urn:microsoft.com/office/officeart/2008/layout/HorizontalMultiLevelHierarchy"/>
    <dgm:cxn modelId="{1D7D1B40-0DF2-4652-A3FC-061880216EE4}" type="presParOf" srcId="{4E6A4BE8-4015-46CC-8F2A-224278328133}" destId="{145D33BB-2638-4F15-ADC7-D4B7EC661921}" srcOrd="0" destOrd="0" presId="urn:microsoft.com/office/officeart/2008/layout/HorizontalMultiLevelHierarchy"/>
    <dgm:cxn modelId="{1352894F-5C44-473C-8A0A-15E711AB14D6}" type="presParOf" srcId="{C9D853E1-7D6A-4BFF-A103-8BBB0E51AAAD}" destId="{FD7A1B22-A639-421A-A254-B92CD4FB5C84}" srcOrd="1" destOrd="0" presId="urn:microsoft.com/office/officeart/2008/layout/HorizontalMultiLevelHierarchy"/>
    <dgm:cxn modelId="{B436F922-B549-4F45-9226-56AEA0A0C8E4}" type="presParOf" srcId="{FD7A1B22-A639-421A-A254-B92CD4FB5C84}" destId="{AFA2DFDE-B0CE-4E9A-A291-A483B0BC2E63}" srcOrd="0" destOrd="0" presId="urn:microsoft.com/office/officeart/2008/layout/HorizontalMultiLevelHierarchy"/>
    <dgm:cxn modelId="{541716FC-0B14-40FF-A377-1C354A8A7E6C}" type="presParOf" srcId="{FD7A1B22-A639-421A-A254-B92CD4FB5C84}" destId="{61899273-8F2E-4514-90F5-C2133BB14C2F}" srcOrd="1" destOrd="0" presId="urn:microsoft.com/office/officeart/2008/layout/HorizontalMultiLevelHierarchy"/>
    <dgm:cxn modelId="{6D3DCEC7-DA71-4E7D-8CD6-BF18615CEE28}" type="presParOf" srcId="{C9D853E1-7D6A-4BFF-A103-8BBB0E51AAAD}" destId="{9015867E-118F-4B4B-A36A-C53772B93E85}" srcOrd="2" destOrd="0" presId="urn:microsoft.com/office/officeart/2008/layout/HorizontalMultiLevelHierarchy"/>
    <dgm:cxn modelId="{DD284116-1113-40ED-9844-A78A8248D430}" type="presParOf" srcId="{9015867E-118F-4B4B-A36A-C53772B93E85}" destId="{0D6C0375-35FB-4929-8A8F-7648780A3B65}" srcOrd="0" destOrd="0" presId="urn:microsoft.com/office/officeart/2008/layout/HorizontalMultiLevelHierarchy"/>
    <dgm:cxn modelId="{5071FE43-3678-4275-A1E7-5EA154304678}" type="presParOf" srcId="{C9D853E1-7D6A-4BFF-A103-8BBB0E51AAAD}" destId="{C9AD4A38-2CE4-43DB-9EB0-684D7F170EFB}" srcOrd="3" destOrd="0" presId="urn:microsoft.com/office/officeart/2008/layout/HorizontalMultiLevelHierarchy"/>
    <dgm:cxn modelId="{781E230D-0224-45C5-BB28-F5CAAE4969F2}" type="presParOf" srcId="{C9AD4A38-2CE4-43DB-9EB0-684D7F170EFB}" destId="{713E9133-B8DF-4B1D-9599-32E6EEE4FD25}" srcOrd="0" destOrd="0" presId="urn:microsoft.com/office/officeart/2008/layout/HorizontalMultiLevelHierarchy"/>
    <dgm:cxn modelId="{A54AE7EC-22E9-40C2-9611-DB6F9DFA5FDE}" type="presParOf" srcId="{C9AD4A38-2CE4-43DB-9EB0-684D7F170EFB}" destId="{20593245-0A69-4522-8892-23A058279992}" srcOrd="1" destOrd="0" presId="urn:microsoft.com/office/officeart/2008/layout/HorizontalMultiLevelHierarchy"/>
    <dgm:cxn modelId="{DB0775CB-540B-4EE1-B6D6-32015756629F}" type="presParOf" srcId="{C9D853E1-7D6A-4BFF-A103-8BBB0E51AAAD}" destId="{3B0F731A-C77A-4C26-AA86-5AA9B7CA4D00}" srcOrd="4" destOrd="0" presId="urn:microsoft.com/office/officeart/2008/layout/HorizontalMultiLevelHierarchy"/>
    <dgm:cxn modelId="{8221C89D-096E-42AC-82B3-CE84E868CA07}" type="presParOf" srcId="{3B0F731A-C77A-4C26-AA86-5AA9B7CA4D00}" destId="{9E291BEB-0E3F-45E1-BD57-93D3E3F18A6B}" srcOrd="0" destOrd="0" presId="urn:microsoft.com/office/officeart/2008/layout/HorizontalMultiLevelHierarchy"/>
    <dgm:cxn modelId="{9A687E5D-967D-4247-BD34-B971F52C8A1A}" type="presParOf" srcId="{C9D853E1-7D6A-4BFF-A103-8BBB0E51AAAD}" destId="{7DEF9693-0B73-4B8E-BE6E-90BF6457D977}" srcOrd="5" destOrd="0" presId="urn:microsoft.com/office/officeart/2008/layout/HorizontalMultiLevelHierarchy"/>
    <dgm:cxn modelId="{63348B7B-413A-4C4B-B773-0C4490DBB864}" type="presParOf" srcId="{7DEF9693-0B73-4B8E-BE6E-90BF6457D977}" destId="{BC793F61-83E4-4152-90C0-48C06AA51137}" srcOrd="0" destOrd="0" presId="urn:microsoft.com/office/officeart/2008/layout/HorizontalMultiLevelHierarchy"/>
    <dgm:cxn modelId="{3D9CAB06-73F7-4AA3-8C1A-D6FBC5D3659A}" type="presParOf" srcId="{7DEF9693-0B73-4B8E-BE6E-90BF6457D977}" destId="{D406DBCF-B359-4DEB-BD08-7B5F0FBCFD4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5CA90-AB14-44F0-B97D-E8C29A3331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E3679EAB-0F61-418B-870E-9D73999A1C9A}">
      <dgm:prSet phldrT="[文本]"/>
      <dgm:spPr/>
      <dgm:t>
        <a:bodyPr/>
        <a:lstStyle/>
        <a:p>
          <a:r>
            <a:rPr lang="zh-CN" altLang="en-US" dirty="0">
              <a:solidFill>
                <a:schemeClr val="bg1"/>
              </a:solidFill>
              <a:latin typeface="宋体" panose="02010600030101010101" pitchFamily="2" charset="-122"/>
              <a:ea typeface="宋体" panose="02010600030101010101" pitchFamily="2" charset="-122"/>
            </a:rPr>
            <a:t>部联网中心</a:t>
          </a:r>
        </a:p>
      </dgm:t>
    </dgm:pt>
    <dgm:pt modelId="{3E266D8A-5A15-45DF-A7CE-0D85EFF04E59}" cxnId="{732A088A-A470-4159-B5DF-9AE55CA83DB3}" type="parTrans">
      <dgm:prSet/>
      <dgm:spPr/>
      <dgm:t>
        <a:bodyPr/>
        <a:lstStyle/>
        <a:p>
          <a:endParaRPr lang="zh-CN" altLang="en-US"/>
        </a:p>
      </dgm:t>
    </dgm:pt>
    <dgm:pt modelId="{5A149924-9657-4DC2-8E20-28C4243F773B}" cxnId="{732A088A-A470-4159-B5DF-9AE55CA83DB3}" type="sibTrans">
      <dgm:prSet/>
      <dgm:spPr/>
      <dgm:t>
        <a:bodyPr/>
        <a:lstStyle/>
        <a:p>
          <a:endParaRPr lang="zh-CN" altLang="en-US"/>
        </a:p>
      </dgm:t>
    </dgm:pt>
    <dgm:pt modelId="{245D6378-41A4-48F5-91EA-18702AA7E297}">
      <dgm:prSet phldrT="[文本]">
        <dgm:style>
          <a:lnRef idx="2">
            <a:schemeClr val="accent1"/>
          </a:lnRef>
          <a:fillRef idx="1">
            <a:schemeClr val="lt1"/>
          </a:fillRef>
          <a:effectRef idx="0">
            <a:schemeClr val="accent1"/>
          </a:effectRef>
          <a:fontRef idx="minor">
            <a:schemeClr val="dk1"/>
          </a:fontRef>
        </dgm:style>
      </dgm:prSet>
      <dgm:spPr/>
      <dgm:t>
        <a:bodyPr/>
        <a:lstStyle/>
        <a:p>
          <a:r>
            <a:rPr lang="zh-CN" altLang="en-US" dirty="0">
              <a:solidFill>
                <a:schemeClr val="accent1">
                  <a:lumMod val="75000"/>
                </a:schemeClr>
              </a:solidFill>
              <a:latin typeface="微软雅黑" panose="020B0503020204020204" pitchFamily="34" charset="-122"/>
              <a:ea typeface="微软雅黑" panose="020B0503020204020204" pitchFamily="34" charset="-122"/>
            </a:rPr>
            <a:t>收到经省中心确认的交易数据后，应即时将</a:t>
          </a:r>
          <a:r>
            <a:rPr lang="en-GB" altLang="zh-CN" dirty="0">
              <a:solidFill>
                <a:schemeClr val="accent1">
                  <a:lumMod val="75000"/>
                </a:schemeClr>
              </a:solidFill>
              <a:latin typeface="微软雅黑" panose="020B0503020204020204" pitchFamily="34" charset="-122"/>
              <a:ea typeface="微软雅黑" panose="020B0503020204020204" pitchFamily="34" charset="-122"/>
            </a:rPr>
            <a:t>ETC</a:t>
          </a:r>
          <a:r>
            <a:rPr lang="zh-CN" altLang="en-US" dirty="0">
              <a:solidFill>
                <a:schemeClr val="accent1">
                  <a:lumMod val="75000"/>
                </a:schemeClr>
              </a:solidFill>
              <a:latin typeface="微软雅黑" panose="020B0503020204020204" pitchFamily="34" charset="-122"/>
              <a:ea typeface="微软雅黑" panose="020B0503020204020204" pitchFamily="34" charset="-122"/>
            </a:rPr>
            <a:t>通行交易发布给发行服务机构记账</a:t>
          </a:r>
          <a:endParaRPr lang="zh-CN" altLang="en-US" dirty="0">
            <a:solidFill>
              <a:schemeClr val="accent1">
                <a:lumMod val="75000"/>
              </a:schemeClr>
            </a:solidFill>
          </a:endParaRPr>
        </a:p>
      </dgm:t>
    </dgm:pt>
    <dgm:pt modelId="{965D3BB1-9EB1-4F83-B53F-54981BDB96C5}" cxnId="{48D1B2AC-BC49-43E6-B0BE-3B7D5BEA853A}" type="parTrans">
      <dgm:prSet/>
      <dgm:spPr/>
      <dgm:t>
        <a:bodyPr/>
        <a:lstStyle/>
        <a:p>
          <a:endParaRPr lang="zh-CN" altLang="en-US"/>
        </a:p>
      </dgm:t>
    </dgm:pt>
    <dgm:pt modelId="{06602031-AA74-46A0-814D-C7E0AF88F238}" cxnId="{48D1B2AC-BC49-43E6-B0BE-3B7D5BEA853A}" type="sibTrans">
      <dgm:prSet/>
      <dgm:spPr/>
      <dgm:t>
        <a:bodyPr/>
        <a:lstStyle/>
        <a:p>
          <a:endParaRPr lang="zh-CN" altLang="en-US"/>
        </a:p>
      </dgm:t>
    </dgm:pt>
    <dgm:pt modelId="{3AE989A6-002C-48B6-A0BE-5A1578107A97}">
      <dgm:prSet phldrT="[文本]"/>
      <dgm:spPr/>
      <dgm:t>
        <a:bodyPr/>
        <a:lstStyle/>
        <a:p>
          <a:r>
            <a:rPr lang="zh-CN" altLang="en-US" dirty="0">
              <a:solidFill>
                <a:schemeClr val="bg1"/>
              </a:solidFill>
              <a:latin typeface="宋体" panose="02010600030101010101" pitchFamily="2" charset="-122"/>
              <a:ea typeface="宋体" panose="02010600030101010101" pitchFamily="2" charset="-122"/>
            </a:rPr>
            <a:t>发行服务机构</a:t>
          </a:r>
        </a:p>
      </dgm:t>
    </dgm:pt>
    <dgm:pt modelId="{427912BB-E9A0-4D27-BF60-65151EE62390}" cxnId="{47B288C7-67B9-4303-A3FC-8E2EC6F12359}" type="parTrans">
      <dgm:prSet/>
      <dgm:spPr/>
      <dgm:t>
        <a:bodyPr/>
        <a:lstStyle/>
        <a:p>
          <a:endParaRPr lang="zh-CN" altLang="en-US"/>
        </a:p>
      </dgm:t>
    </dgm:pt>
    <dgm:pt modelId="{F053B6E5-C7E9-4D53-A1A3-26428D0FF46F}" cxnId="{47B288C7-67B9-4303-A3FC-8E2EC6F12359}" type="sibTrans">
      <dgm:prSet/>
      <dgm:spPr/>
      <dgm:t>
        <a:bodyPr/>
        <a:lstStyle/>
        <a:p>
          <a:endParaRPr lang="zh-CN" altLang="en-US"/>
        </a:p>
      </dgm:t>
    </dgm:pt>
    <dgm:pt modelId="{D46243BA-A8B3-4320-9A92-75A946B3C6CD}">
      <dgm:prSet phldrT="[文本]"/>
      <dgm:spPr/>
      <dgm:t>
        <a:bodyPr/>
        <a:lstStyle/>
        <a:p>
          <a:r>
            <a:rPr lang="zh-CN" altLang="en-US" dirty="0">
              <a:solidFill>
                <a:schemeClr val="accent1">
                  <a:lumMod val="75000"/>
                </a:schemeClr>
              </a:solidFill>
              <a:latin typeface="微软雅黑" panose="020B0503020204020204" pitchFamily="34" charset="-122"/>
              <a:ea typeface="微软雅黑" panose="020B0503020204020204" pitchFamily="34" charset="-122"/>
            </a:rPr>
            <a:t>应即时完成</a:t>
          </a:r>
          <a:r>
            <a:rPr lang="en-GB" altLang="zh-CN" dirty="0">
              <a:solidFill>
                <a:schemeClr val="accent1">
                  <a:lumMod val="75000"/>
                </a:schemeClr>
              </a:solidFill>
              <a:latin typeface="微软雅黑" panose="020B0503020204020204" pitchFamily="34" charset="-122"/>
              <a:ea typeface="微软雅黑" panose="020B0503020204020204" pitchFamily="34" charset="-122"/>
            </a:rPr>
            <a:t>ETC</a:t>
          </a:r>
          <a:r>
            <a:rPr lang="zh-CN" altLang="en-US" dirty="0">
              <a:solidFill>
                <a:schemeClr val="accent1">
                  <a:lumMod val="75000"/>
                </a:schemeClr>
              </a:solidFill>
              <a:latin typeface="微软雅黑" panose="020B0503020204020204" pitchFamily="34" charset="-122"/>
              <a:ea typeface="微软雅黑" panose="020B0503020204020204" pitchFamily="34" charset="-122"/>
            </a:rPr>
            <a:t>通行交易数据记账并返回结果，最晚不超过</a:t>
          </a:r>
          <a:r>
            <a:rPr lang="en-US" altLang="zh-CN" dirty="0">
              <a:solidFill>
                <a:schemeClr val="accent1">
                  <a:lumMod val="75000"/>
                </a:schemeClr>
              </a:solidFill>
              <a:latin typeface="微软雅黑" panose="020B0503020204020204" pitchFamily="34" charset="-122"/>
              <a:ea typeface="微软雅黑" panose="020B0503020204020204" pitchFamily="34" charset="-122"/>
            </a:rPr>
            <a:t>24</a:t>
          </a:r>
          <a:r>
            <a:rPr lang="zh-CN" altLang="en-US" dirty="0">
              <a:solidFill>
                <a:schemeClr val="accent1">
                  <a:lumMod val="75000"/>
                </a:schemeClr>
              </a:solidFill>
              <a:latin typeface="微软雅黑" panose="020B0503020204020204" pitchFamily="34" charset="-122"/>
              <a:ea typeface="微软雅黑" panose="020B0503020204020204" pitchFamily="34" charset="-122"/>
            </a:rPr>
            <a:t>小时。</a:t>
          </a:r>
          <a:endParaRPr lang="zh-CN" altLang="en-US" dirty="0">
            <a:solidFill>
              <a:schemeClr val="accent1">
                <a:lumMod val="75000"/>
              </a:schemeClr>
            </a:solidFill>
          </a:endParaRPr>
        </a:p>
      </dgm:t>
    </dgm:pt>
    <dgm:pt modelId="{6C1F6CB9-5764-442F-869A-BE1BC8163618}" cxnId="{17FCA9AC-31D5-405C-87E7-BB4C81C73FBE}" type="parTrans">
      <dgm:prSet/>
      <dgm:spPr/>
      <dgm:t>
        <a:bodyPr/>
        <a:lstStyle/>
        <a:p>
          <a:endParaRPr lang="zh-CN" altLang="en-US"/>
        </a:p>
      </dgm:t>
    </dgm:pt>
    <dgm:pt modelId="{F638078E-E94D-4C48-BB4E-CFFB1EE3AD3D}" cxnId="{17FCA9AC-31D5-405C-87E7-BB4C81C73FBE}" type="sibTrans">
      <dgm:prSet/>
      <dgm:spPr/>
      <dgm:t>
        <a:bodyPr/>
        <a:lstStyle/>
        <a:p>
          <a:endParaRPr lang="zh-CN" altLang="en-US"/>
        </a:p>
      </dgm:t>
    </dgm:pt>
    <dgm:pt modelId="{24D4FB7D-09B5-44AE-ABD3-6213C3FF1582}">
      <dgm:prSet phldrT="[文本]"/>
      <dgm:spPr/>
      <dgm:t>
        <a:bodyPr/>
        <a:lstStyle/>
        <a:p>
          <a:r>
            <a:rPr lang="zh-CN" altLang="en-US" dirty="0"/>
            <a:t>发行服务机构</a:t>
          </a:r>
        </a:p>
      </dgm:t>
    </dgm:pt>
    <dgm:pt modelId="{3454A5ED-E6CD-4086-8CE5-B73CD72AEFF7}" cxnId="{7491C30E-5366-4DEE-B56D-FBC6D115129D}" type="parTrans">
      <dgm:prSet/>
      <dgm:spPr/>
      <dgm:t>
        <a:bodyPr/>
        <a:lstStyle/>
        <a:p>
          <a:endParaRPr lang="zh-CN" altLang="en-US"/>
        </a:p>
      </dgm:t>
    </dgm:pt>
    <dgm:pt modelId="{BDA98A51-89CB-4637-9E6B-98D1246C8D6C}" cxnId="{7491C30E-5366-4DEE-B56D-FBC6D115129D}" type="sibTrans">
      <dgm:prSet/>
      <dgm:spPr/>
      <dgm:t>
        <a:bodyPr/>
        <a:lstStyle/>
        <a:p>
          <a:endParaRPr lang="zh-CN" altLang="en-US"/>
        </a:p>
      </dgm:t>
    </dgm:pt>
    <dgm:pt modelId="{9E2F096A-40A3-4BE5-81D3-69C35AEC0AF4}">
      <dgm:prSet phldrT="[文本]"/>
      <dgm:spPr/>
      <dgm:t>
        <a:bodyPr/>
        <a:lstStyle/>
        <a:p>
          <a:r>
            <a:rPr lang="zh-CN" altLang="en-US" dirty="0">
              <a:solidFill>
                <a:schemeClr val="accent1">
                  <a:lumMod val="75000"/>
                </a:schemeClr>
              </a:solidFill>
              <a:latin typeface="微软雅黑" panose="020B0503020204020204" pitchFamily="34" charset="-122"/>
              <a:ea typeface="微软雅黑" panose="020B0503020204020204" pitchFamily="34" charset="-122"/>
            </a:rPr>
            <a:t>通行交易入出口数据在同一自然日的，发行服务机构应按完整行程扣款；</a:t>
          </a:r>
          <a:endParaRPr lang="zh-CN" altLang="en-US" dirty="0">
            <a:solidFill>
              <a:schemeClr val="accent1">
                <a:lumMod val="75000"/>
              </a:schemeClr>
            </a:solidFill>
          </a:endParaRPr>
        </a:p>
      </dgm:t>
    </dgm:pt>
    <dgm:pt modelId="{C0DA36AD-73E2-4E69-95D2-88F762A171C8}" cxnId="{57607838-01A2-423D-852D-93CAF04A8125}" type="parTrans">
      <dgm:prSet/>
      <dgm:spPr/>
      <dgm:t>
        <a:bodyPr/>
        <a:lstStyle/>
        <a:p>
          <a:endParaRPr lang="zh-CN" altLang="en-US"/>
        </a:p>
      </dgm:t>
    </dgm:pt>
    <dgm:pt modelId="{9AEF2884-0EFE-4D8C-82B1-5B0F3C9D1DB6}" cxnId="{57607838-01A2-423D-852D-93CAF04A8125}" type="sibTrans">
      <dgm:prSet/>
      <dgm:spPr/>
      <dgm:t>
        <a:bodyPr/>
        <a:lstStyle/>
        <a:p>
          <a:endParaRPr lang="zh-CN" altLang="en-US"/>
        </a:p>
      </dgm:t>
    </dgm:pt>
    <dgm:pt modelId="{2D8435CB-1575-4FA2-934D-CD6DBDA03200}">
      <dgm:prSet phldrT="[文本]"/>
      <dgm:spPr/>
      <dgm:t>
        <a:bodyPr/>
        <a:lstStyle/>
        <a:p>
          <a:r>
            <a:rPr lang="zh-CN" altLang="en-US" dirty="0">
              <a:solidFill>
                <a:schemeClr val="accent1">
                  <a:lumMod val="75000"/>
                </a:schemeClr>
              </a:solidFill>
              <a:latin typeface="微软雅黑" panose="020B0503020204020204" pitchFamily="34" charset="-122"/>
              <a:ea typeface="微软雅黑" panose="020B0503020204020204" pitchFamily="34" charset="-122"/>
            </a:rPr>
            <a:t>不在同一自然日的，发行服务机构每自然日完成一次扣款。</a:t>
          </a:r>
          <a:endParaRPr lang="zh-CN" altLang="en-US" dirty="0">
            <a:solidFill>
              <a:schemeClr val="accent1">
                <a:lumMod val="75000"/>
              </a:schemeClr>
            </a:solidFill>
          </a:endParaRPr>
        </a:p>
      </dgm:t>
    </dgm:pt>
    <dgm:pt modelId="{E8059D25-AC7D-412B-8C3A-A3A6AF358994}" cxnId="{7C03D881-A98C-46D5-AB57-1F0CCFDA8BB6}" type="parTrans">
      <dgm:prSet/>
      <dgm:spPr/>
      <dgm:t>
        <a:bodyPr/>
        <a:lstStyle/>
        <a:p>
          <a:endParaRPr lang="zh-CN" altLang="en-US"/>
        </a:p>
      </dgm:t>
    </dgm:pt>
    <dgm:pt modelId="{C236897C-5C91-495A-B7CA-E111D46443FC}" cxnId="{7C03D881-A98C-46D5-AB57-1F0CCFDA8BB6}" type="sibTrans">
      <dgm:prSet/>
      <dgm:spPr/>
      <dgm:t>
        <a:bodyPr/>
        <a:lstStyle/>
        <a:p>
          <a:endParaRPr lang="zh-CN" altLang="en-US"/>
        </a:p>
      </dgm:t>
    </dgm:pt>
    <dgm:pt modelId="{5CA1B676-B52C-4D96-B1BF-3AAFECC4DB3A}" type="pres">
      <dgm:prSet presAssocID="{59D5CA90-AB14-44F0-B97D-E8C29A3331E3}" presName="linearFlow" presStyleCnt="0">
        <dgm:presLayoutVars>
          <dgm:dir/>
          <dgm:animLvl val="lvl"/>
          <dgm:resizeHandles val="exact"/>
        </dgm:presLayoutVars>
      </dgm:prSet>
      <dgm:spPr/>
    </dgm:pt>
    <dgm:pt modelId="{652D4CE3-8118-4880-85DA-7664CFCA81CC}" type="pres">
      <dgm:prSet presAssocID="{E3679EAB-0F61-418B-870E-9D73999A1C9A}" presName="composite" presStyleCnt="0"/>
      <dgm:spPr/>
    </dgm:pt>
    <dgm:pt modelId="{13A58329-8F49-4385-9B03-6EC4B510A8BE}" type="pres">
      <dgm:prSet presAssocID="{E3679EAB-0F61-418B-870E-9D73999A1C9A}" presName="parentText" presStyleLbl="alignNode1" presStyleIdx="0" presStyleCnt="3">
        <dgm:presLayoutVars>
          <dgm:chMax val="1"/>
          <dgm:bulletEnabled val="1"/>
        </dgm:presLayoutVars>
      </dgm:prSet>
      <dgm:spPr/>
    </dgm:pt>
    <dgm:pt modelId="{477FBA64-AE64-4AC7-8839-CC70E6A5EC99}" type="pres">
      <dgm:prSet presAssocID="{E3679EAB-0F61-418B-870E-9D73999A1C9A}" presName="descendantText" presStyleLbl="alignAcc1" presStyleIdx="0" presStyleCnt="3">
        <dgm:presLayoutVars>
          <dgm:bulletEnabled val="1"/>
        </dgm:presLayoutVars>
      </dgm:prSet>
      <dgm:spPr/>
    </dgm:pt>
    <dgm:pt modelId="{2736B7F7-B689-4248-8E54-AE524ADA26D6}" type="pres">
      <dgm:prSet presAssocID="{5A149924-9657-4DC2-8E20-28C4243F773B}" presName="sp" presStyleCnt="0"/>
      <dgm:spPr/>
    </dgm:pt>
    <dgm:pt modelId="{B5F3628C-7DAE-40CA-922F-DEF23ADBDAE5}" type="pres">
      <dgm:prSet presAssocID="{3AE989A6-002C-48B6-A0BE-5A1578107A97}" presName="composite" presStyleCnt="0"/>
      <dgm:spPr/>
    </dgm:pt>
    <dgm:pt modelId="{A964C5D6-B0A0-41F2-AD4E-C16298D4EB0D}" type="pres">
      <dgm:prSet presAssocID="{3AE989A6-002C-48B6-A0BE-5A1578107A97}" presName="parentText" presStyleLbl="alignNode1" presStyleIdx="1" presStyleCnt="3">
        <dgm:presLayoutVars>
          <dgm:chMax val="1"/>
          <dgm:bulletEnabled val="1"/>
        </dgm:presLayoutVars>
      </dgm:prSet>
      <dgm:spPr/>
    </dgm:pt>
    <dgm:pt modelId="{A89CC4AB-97F0-4B25-B2D0-0EF6FBAE30B9}" type="pres">
      <dgm:prSet presAssocID="{3AE989A6-002C-48B6-A0BE-5A1578107A97}" presName="descendantText" presStyleLbl="alignAcc1" presStyleIdx="1" presStyleCnt="3">
        <dgm:presLayoutVars>
          <dgm:bulletEnabled val="1"/>
        </dgm:presLayoutVars>
      </dgm:prSet>
      <dgm:spPr/>
    </dgm:pt>
    <dgm:pt modelId="{3C41C857-DADC-4E14-B610-730D5AC1FB0C}" type="pres">
      <dgm:prSet presAssocID="{F053B6E5-C7E9-4D53-A1A3-26428D0FF46F}" presName="sp" presStyleCnt="0"/>
      <dgm:spPr/>
    </dgm:pt>
    <dgm:pt modelId="{DB3571C2-5B04-4448-B27C-BD09A5F7F50A}" type="pres">
      <dgm:prSet presAssocID="{24D4FB7D-09B5-44AE-ABD3-6213C3FF1582}" presName="composite" presStyleCnt="0"/>
      <dgm:spPr/>
    </dgm:pt>
    <dgm:pt modelId="{846DFD28-F8BB-4889-A5A3-FBAD5117265D}" type="pres">
      <dgm:prSet presAssocID="{24D4FB7D-09B5-44AE-ABD3-6213C3FF1582}" presName="parentText" presStyleLbl="alignNode1" presStyleIdx="2" presStyleCnt="3">
        <dgm:presLayoutVars>
          <dgm:chMax val="1"/>
          <dgm:bulletEnabled val="1"/>
        </dgm:presLayoutVars>
      </dgm:prSet>
      <dgm:spPr/>
    </dgm:pt>
    <dgm:pt modelId="{CC1FA7E5-9502-439D-8BDC-D12134E1C4E1}" type="pres">
      <dgm:prSet presAssocID="{24D4FB7D-09B5-44AE-ABD3-6213C3FF1582}" presName="descendantText" presStyleLbl="alignAcc1" presStyleIdx="2" presStyleCnt="3">
        <dgm:presLayoutVars>
          <dgm:bulletEnabled val="1"/>
        </dgm:presLayoutVars>
      </dgm:prSet>
      <dgm:spPr/>
    </dgm:pt>
  </dgm:ptLst>
  <dgm:cxnLst>
    <dgm:cxn modelId="{B3A01003-7406-4FEC-B3F1-81142A6AB5C4}" type="presOf" srcId="{D46243BA-A8B3-4320-9A92-75A946B3C6CD}" destId="{A89CC4AB-97F0-4B25-B2D0-0EF6FBAE30B9}" srcOrd="0" destOrd="0" presId="urn:microsoft.com/office/officeart/2005/8/layout/chevron2"/>
    <dgm:cxn modelId="{DCF4240C-8027-4F6E-A293-2E037A53B871}" type="presOf" srcId="{3AE989A6-002C-48B6-A0BE-5A1578107A97}" destId="{A964C5D6-B0A0-41F2-AD4E-C16298D4EB0D}" srcOrd="0" destOrd="0" presId="urn:microsoft.com/office/officeart/2005/8/layout/chevron2"/>
    <dgm:cxn modelId="{171AB60C-2BFE-4960-86D4-47A7C76C14D1}" type="presOf" srcId="{9E2F096A-40A3-4BE5-81D3-69C35AEC0AF4}" destId="{CC1FA7E5-9502-439D-8BDC-D12134E1C4E1}" srcOrd="0" destOrd="0" presId="urn:microsoft.com/office/officeart/2005/8/layout/chevron2"/>
    <dgm:cxn modelId="{7128F70D-54E1-4B73-ABB5-B659F72F0733}" type="presOf" srcId="{E3679EAB-0F61-418B-870E-9D73999A1C9A}" destId="{13A58329-8F49-4385-9B03-6EC4B510A8BE}" srcOrd="0" destOrd="0" presId="urn:microsoft.com/office/officeart/2005/8/layout/chevron2"/>
    <dgm:cxn modelId="{7491C30E-5366-4DEE-B56D-FBC6D115129D}" srcId="{59D5CA90-AB14-44F0-B97D-E8C29A3331E3}" destId="{24D4FB7D-09B5-44AE-ABD3-6213C3FF1582}" srcOrd="2" destOrd="0" parTransId="{3454A5ED-E6CD-4086-8CE5-B73CD72AEFF7}" sibTransId="{BDA98A51-89CB-4637-9E6B-98D1246C8D6C}"/>
    <dgm:cxn modelId="{0CD7A020-9920-4AAA-AC2F-E7669C4E7ABB}" type="presOf" srcId="{59D5CA90-AB14-44F0-B97D-E8C29A3331E3}" destId="{5CA1B676-B52C-4D96-B1BF-3AAFECC4DB3A}" srcOrd="0" destOrd="0" presId="urn:microsoft.com/office/officeart/2005/8/layout/chevron2"/>
    <dgm:cxn modelId="{57607838-01A2-423D-852D-93CAF04A8125}" srcId="{24D4FB7D-09B5-44AE-ABD3-6213C3FF1582}" destId="{9E2F096A-40A3-4BE5-81D3-69C35AEC0AF4}" srcOrd="0" destOrd="0" parTransId="{C0DA36AD-73E2-4E69-95D2-88F762A171C8}" sibTransId="{9AEF2884-0EFE-4D8C-82B1-5B0F3C9D1DB6}"/>
    <dgm:cxn modelId="{E5EF0666-B281-4434-B127-0D3973AEF030}" type="presOf" srcId="{24D4FB7D-09B5-44AE-ABD3-6213C3FF1582}" destId="{846DFD28-F8BB-4889-A5A3-FBAD5117265D}" srcOrd="0" destOrd="0" presId="urn:microsoft.com/office/officeart/2005/8/layout/chevron2"/>
    <dgm:cxn modelId="{7C03D881-A98C-46D5-AB57-1F0CCFDA8BB6}" srcId="{24D4FB7D-09B5-44AE-ABD3-6213C3FF1582}" destId="{2D8435CB-1575-4FA2-934D-CD6DBDA03200}" srcOrd="1" destOrd="0" parTransId="{E8059D25-AC7D-412B-8C3A-A3A6AF358994}" sibTransId="{C236897C-5C91-495A-B7CA-E111D46443FC}"/>
    <dgm:cxn modelId="{732A088A-A470-4159-B5DF-9AE55CA83DB3}" srcId="{59D5CA90-AB14-44F0-B97D-E8C29A3331E3}" destId="{E3679EAB-0F61-418B-870E-9D73999A1C9A}" srcOrd="0" destOrd="0" parTransId="{3E266D8A-5A15-45DF-A7CE-0D85EFF04E59}" sibTransId="{5A149924-9657-4DC2-8E20-28C4243F773B}"/>
    <dgm:cxn modelId="{F80D0E91-1D5B-465E-BDE9-5345005D2B29}" type="presOf" srcId="{2D8435CB-1575-4FA2-934D-CD6DBDA03200}" destId="{CC1FA7E5-9502-439D-8BDC-D12134E1C4E1}" srcOrd="0" destOrd="1" presId="urn:microsoft.com/office/officeart/2005/8/layout/chevron2"/>
    <dgm:cxn modelId="{17FCA9AC-31D5-405C-87E7-BB4C81C73FBE}" srcId="{3AE989A6-002C-48B6-A0BE-5A1578107A97}" destId="{D46243BA-A8B3-4320-9A92-75A946B3C6CD}" srcOrd="0" destOrd="0" parTransId="{6C1F6CB9-5764-442F-869A-BE1BC8163618}" sibTransId="{F638078E-E94D-4C48-BB4E-CFFB1EE3AD3D}"/>
    <dgm:cxn modelId="{48D1B2AC-BC49-43E6-B0BE-3B7D5BEA853A}" srcId="{E3679EAB-0F61-418B-870E-9D73999A1C9A}" destId="{245D6378-41A4-48F5-91EA-18702AA7E297}" srcOrd="0" destOrd="0" parTransId="{965D3BB1-9EB1-4F83-B53F-54981BDB96C5}" sibTransId="{06602031-AA74-46A0-814D-C7E0AF88F238}"/>
    <dgm:cxn modelId="{D5AA48B0-9479-4E7C-8D61-759323612C94}" type="presOf" srcId="{245D6378-41A4-48F5-91EA-18702AA7E297}" destId="{477FBA64-AE64-4AC7-8839-CC70E6A5EC99}" srcOrd="0" destOrd="0" presId="urn:microsoft.com/office/officeart/2005/8/layout/chevron2"/>
    <dgm:cxn modelId="{47B288C7-67B9-4303-A3FC-8E2EC6F12359}" srcId="{59D5CA90-AB14-44F0-B97D-E8C29A3331E3}" destId="{3AE989A6-002C-48B6-A0BE-5A1578107A97}" srcOrd="1" destOrd="0" parTransId="{427912BB-E9A0-4D27-BF60-65151EE62390}" sibTransId="{F053B6E5-C7E9-4D53-A1A3-26428D0FF46F}"/>
    <dgm:cxn modelId="{80FE8432-F447-4A10-AA26-5E692541E845}" type="presParOf" srcId="{5CA1B676-B52C-4D96-B1BF-3AAFECC4DB3A}" destId="{652D4CE3-8118-4880-85DA-7664CFCA81CC}" srcOrd="0" destOrd="0" presId="urn:microsoft.com/office/officeart/2005/8/layout/chevron2"/>
    <dgm:cxn modelId="{EBDAF420-A581-4753-A3DC-A74985E23725}" type="presParOf" srcId="{652D4CE3-8118-4880-85DA-7664CFCA81CC}" destId="{13A58329-8F49-4385-9B03-6EC4B510A8BE}" srcOrd="0" destOrd="0" presId="urn:microsoft.com/office/officeart/2005/8/layout/chevron2"/>
    <dgm:cxn modelId="{E6D84F52-AE9C-4806-932C-4E69C135E218}" type="presParOf" srcId="{652D4CE3-8118-4880-85DA-7664CFCA81CC}" destId="{477FBA64-AE64-4AC7-8839-CC70E6A5EC99}" srcOrd="1" destOrd="0" presId="urn:microsoft.com/office/officeart/2005/8/layout/chevron2"/>
    <dgm:cxn modelId="{720BE984-D873-48F3-8094-C1927F0ED19B}" type="presParOf" srcId="{5CA1B676-B52C-4D96-B1BF-3AAFECC4DB3A}" destId="{2736B7F7-B689-4248-8E54-AE524ADA26D6}" srcOrd="1" destOrd="0" presId="urn:microsoft.com/office/officeart/2005/8/layout/chevron2"/>
    <dgm:cxn modelId="{C85EC7B6-1BD8-41BF-818D-16DB432E8500}" type="presParOf" srcId="{5CA1B676-B52C-4D96-B1BF-3AAFECC4DB3A}" destId="{B5F3628C-7DAE-40CA-922F-DEF23ADBDAE5}" srcOrd="2" destOrd="0" presId="urn:microsoft.com/office/officeart/2005/8/layout/chevron2"/>
    <dgm:cxn modelId="{FF808FDD-7D8A-40A8-B210-C56B59818045}" type="presParOf" srcId="{B5F3628C-7DAE-40CA-922F-DEF23ADBDAE5}" destId="{A964C5D6-B0A0-41F2-AD4E-C16298D4EB0D}" srcOrd="0" destOrd="0" presId="urn:microsoft.com/office/officeart/2005/8/layout/chevron2"/>
    <dgm:cxn modelId="{D93BBC2C-02A4-473C-8BF7-7FA38097C5FF}" type="presParOf" srcId="{B5F3628C-7DAE-40CA-922F-DEF23ADBDAE5}" destId="{A89CC4AB-97F0-4B25-B2D0-0EF6FBAE30B9}" srcOrd="1" destOrd="0" presId="urn:microsoft.com/office/officeart/2005/8/layout/chevron2"/>
    <dgm:cxn modelId="{B50518CF-05F4-4D41-840E-A7800D63CD28}" type="presParOf" srcId="{5CA1B676-B52C-4D96-B1BF-3AAFECC4DB3A}" destId="{3C41C857-DADC-4E14-B610-730D5AC1FB0C}" srcOrd="3" destOrd="0" presId="urn:microsoft.com/office/officeart/2005/8/layout/chevron2"/>
    <dgm:cxn modelId="{378CFD95-EB50-4419-9FF0-787CCB8D69FB}" type="presParOf" srcId="{5CA1B676-B52C-4D96-B1BF-3AAFECC4DB3A}" destId="{DB3571C2-5B04-4448-B27C-BD09A5F7F50A}" srcOrd="4" destOrd="0" presId="urn:microsoft.com/office/officeart/2005/8/layout/chevron2"/>
    <dgm:cxn modelId="{E22BF9E7-18D1-4E0E-A6A4-07ED46DFBD4A}" type="presParOf" srcId="{DB3571C2-5B04-4448-B27C-BD09A5F7F50A}" destId="{846DFD28-F8BB-4889-A5A3-FBAD5117265D}" srcOrd="0" destOrd="0" presId="urn:microsoft.com/office/officeart/2005/8/layout/chevron2"/>
    <dgm:cxn modelId="{861DE52B-FEEE-4EC3-BCD7-7CDB154B4202}" type="presParOf" srcId="{DB3571C2-5B04-4448-B27C-BD09A5F7F50A}" destId="{CC1FA7E5-9502-439D-8BDC-D12134E1C4E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C2E10-DCA2-435E-8DF0-700A9F3BF3A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F401A89E-3658-491B-829D-39371CDC0242}">
      <dgm:prSet phldrT="[文本]">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CN" altLang="en-US" dirty="0"/>
            <a:t>部级</a:t>
          </a:r>
          <a:endParaRPr lang="en-US" altLang="zh-CN" dirty="0"/>
        </a:p>
        <a:p>
          <a:r>
            <a:rPr lang="zh-CN" altLang="en-US" dirty="0"/>
            <a:t>拆分</a:t>
          </a:r>
        </a:p>
      </dgm:t>
    </dgm:pt>
    <dgm:pt modelId="{5AAACA0F-66C0-41D6-9171-E7E4E2B59C4C}" cxnId="{C3539CD9-3C56-4AE7-A014-992C86A9FB61}" type="parTrans">
      <dgm:prSet/>
      <dgm:spPr/>
      <dgm:t>
        <a:bodyPr/>
        <a:lstStyle/>
        <a:p>
          <a:endParaRPr lang="zh-CN" altLang="en-US"/>
        </a:p>
      </dgm:t>
    </dgm:pt>
    <dgm:pt modelId="{09355683-ABC8-4F6B-A340-9B1AE1E5B6F6}" cxnId="{C3539CD9-3C56-4AE7-A014-992C86A9FB61}" type="sibTrans">
      <dgm:prSet/>
      <dgm:spPr/>
      <dgm:t>
        <a:bodyPr/>
        <a:lstStyle/>
        <a:p>
          <a:endParaRPr lang="zh-CN" altLang="en-US"/>
        </a:p>
      </dgm:t>
    </dgm:pt>
    <dgm:pt modelId="{181FCCD0-BCE3-463A-A4C8-284B9EDE9FF3}">
      <dgm:prSet phldrT="[文本]"/>
      <dgm:spPr/>
      <dgm:t>
        <a:bodyPr/>
        <a:lstStyle/>
        <a:p>
          <a:r>
            <a:rPr lang="zh-CN" altLang="en-US" b="0" i="0" dirty="0">
              <a:solidFill>
                <a:schemeClr val="accent1">
                  <a:lumMod val="50000"/>
                </a:schemeClr>
              </a:solidFill>
            </a:rPr>
            <a:t>多省其他交易均由部联网中心拆分至各联网省份。</a:t>
          </a:r>
          <a:endParaRPr lang="zh-CN" altLang="en-US" dirty="0">
            <a:solidFill>
              <a:schemeClr val="accent1">
                <a:lumMod val="50000"/>
              </a:schemeClr>
            </a:solidFill>
          </a:endParaRPr>
        </a:p>
      </dgm:t>
    </dgm:pt>
    <dgm:pt modelId="{EFDDCFF4-EC31-4C5D-A208-2A483EFC5AB9}" cxnId="{4B24DACF-FF37-4FC2-AB10-4A55BC320B6A}" type="parTrans">
      <dgm:prSet/>
      <dgm:spPr/>
      <dgm:t>
        <a:bodyPr/>
        <a:lstStyle/>
        <a:p>
          <a:endParaRPr lang="zh-CN" altLang="en-US"/>
        </a:p>
      </dgm:t>
    </dgm:pt>
    <dgm:pt modelId="{4E3AE666-1EE3-4888-A587-2314C2415155}" cxnId="{4B24DACF-FF37-4FC2-AB10-4A55BC320B6A}" type="sibTrans">
      <dgm:prSet/>
      <dgm:spPr/>
      <dgm:t>
        <a:bodyPr/>
        <a:lstStyle/>
        <a:p>
          <a:endParaRPr lang="zh-CN" altLang="en-US"/>
        </a:p>
      </dgm:t>
    </dgm:pt>
    <dgm:pt modelId="{3ED2502E-22FA-41F5-A36C-593AA1556F74}">
      <dgm:prSet phldrT="[文本]">
        <dgm:style>
          <a:lnRef idx="3">
            <a:schemeClr val="lt1"/>
          </a:lnRef>
          <a:fillRef idx="1">
            <a:schemeClr val="accent1"/>
          </a:fillRef>
          <a:effectRef idx="1">
            <a:schemeClr val="accent1"/>
          </a:effectRef>
          <a:fontRef idx="minor">
            <a:schemeClr val="lt1"/>
          </a:fontRef>
        </dgm:style>
      </dgm:prSet>
      <dgm:spPr/>
      <dgm:t>
        <a:bodyPr/>
        <a:lstStyle/>
        <a:p>
          <a:r>
            <a:rPr lang="zh-CN" altLang="en-US" dirty="0"/>
            <a:t>省级拆分</a:t>
          </a:r>
        </a:p>
      </dgm:t>
    </dgm:pt>
    <dgm:pt modelId="{74330768-A9F4-4099-995C-08668E96207A}" cxnId="{D05F6464-E7D4-4C1C-8CEC-F8DE05CE9F15}" type="parTrans">
      <dgm:prSet/>
      <dgm:spPr/>
      <dgm:t>
        <a:bodyPr/>
        <a:lstStyle/>
        <a:p>
          <a:endParaRPr lang="zh-CN" altLang="en-US"/>
        </a:p>
      </dgm:t>
    </dgm:pt>
    <dgm:pt modelId="{41B83804-D83F-4B0A-AA6B-2746FEBA6144}" cxnId="{D05F6464-E7D4-4C1C-8CEC-F8DE05CE9F15}" type="sibTrans">
      <dgm:prSet/>
      <dgm:spPr/>
      <dgm:t>
        <a:bodyPr/>
        <a:lstStyle/>
        <a:p>
          <a:endParaRPr lang="zh-CN" altLang="en-US"/>
        </a:p>
      </dgm:t>
    </dgm:pt>
    <dgm:pt modelId="{281F229D-28A6-4CF8-985D-F996DD8B1ABC}">
      <dgm:prSet phldrT="[文本]"/>
      <dgm:spPr/>
      <dgm:t>
        <a:bodyPr/>
        <a:lstStyle/>
        <a:p>
          <a:r>
            <a:rPr lang="zh-CN" altLang="en-US" b="0" i="0" dirty="0">
              <a:solidFill>
                <a:schemeClr val="accent1">
                  <a:lumMod val="50000"/>
                </a:schemeClr>
              </a:solidFill>
            </a:rPr>
            <a:t>省中心拆分至收费公路经营管理单位。</a:t>
          </a:r>
          <a:endParaRPr lang="zh-CN" altLang="en-US" dirty="0">
            <a:solidFill>
              <a:schemeClr val="accent1">
                <a:lumMod val="50000"/>
              </a:schemeClr>
            </a:solidFill>
          </a:endParaRPr>
        </a:p>
      </dgm:t>
    </dgm:pt>
    <dgm:pt modelId="{AA03DCC3-04E2-443C-B068-DB19B8CF57C1}" cxnId="{B923AB2A-A9C0-40E7-9F44-7B24842D5010}" type="parTrans">
      <dgm:prSet/>
      <dgm:spPr/>
      <dgm:t>
        <a:bodyPr/>
        <a:lstStyle/>
        <a:p>
          <a:endParaRPr lang="zh-CN" altLang="en-US"/>
        </a:p>
      </dgm:t>
    </dgm:pt>
    <dgm:pt modelId="{CD086986-2BB1-4579-833F-2D13C4CE0617}" cxnId="{B923AB2A-A9C0-40E7-9F44-7B24842D5010}" type="sibTrans">
      <dgm:prSet/>
      <dgm:spPr/>
      <dgm:t>
        <a:bodyPr/>
        <a:lstStyle/>
        <a:p>
          <a:endParaRPr lang="zh-CN" altLang="en-US"/>
        </a:p>
      </dgm:t>
    </dgm:pt>
    <dgm:pt modelId="{4249E1AC-D9E2-4393-A8B9-A1372AB10F6C}" type="pres">
      <dgm:prSet presAssocID="{D08C2E10-DCA2-435E-8DF0-700A9F3BF3A5}" presName="list" presStyleCnt="0">
        <dgm:presLayoutVars>
          <dgm:dir/>
          <dgm:animLvl val="lvl"/>
        </dgm:presLayoutVars>
      </dgm:prSet>
      <dgm:spPr/>
    </dgm:pt>
    <dgm:pt modelId="{A136E2FC-D4F7-4761-AAFC-829A4A574D51}" type="pres">
      <dgm:prSet presAssocID="{F401A89E-3658-491B-829D-39371CDC0242}" presName="posSpace" presStyleCnt="0"/>
      <dgm:spPr/>
    </dgm:pt>
    <dgm:pt modelId="{7ACD12FC-EEAD-4C7F-8ED2-AF8EEBF091F5}" type="pres">
      <dgm:prSet presAssocID="{F401A89E-3658-491B-829D-39371CDC0242}" presName="vertFlow" presStyleCnt="0"/>
      <dgm:spPr/>
    </dgm:pt>
    <dgm:pt modelId="{D52C9A90-3FC4-462E-AC3B-AF0A75018C9D}" type="pres">
      <dgm:prSet presAssocID="{F401A89E-3658-491B-829D-39371CDC0242}" presName="topSpace" presStyleCnt="0"/>
      <dgm:spPr/>
    </dgm:pt>
    <dgm:pt modelId="{FC112B38-B3BD-4A4D-A8E2-8AFFF62385D7}" type="pres">
      <dgm:prSet presAssocID="{F401A89E-3658-491B-829D-39371CDC0242}" presName="firstComp" presStyleCnt="0"/>
      <dgm:spPr/>
    </dgm:pt>
    <dgm:pt modelId="{13508501-6946-4D0C-BBBA-CD7ACD63D5E6}" type="pres">
      <dgm:prSet presAssocID="{F401A89E-3658-491B-829D-39371CDC0242}" presName="firstChild" presStyleLbl="bgAccFollowNode1" presStyleIdx="0" presStyleCnt="2"/>
      <dgm:spPr/>
    </dgm:pt>
    <dgm:pt modelId="{F5180C2B-AF5A-4029-ADFE-04F726E7F349}" type="pres">
      <dgm:prSet presAssocID="{F401A89E-3658-491B-829D-39371CDC0242}" presName="firstChildTx" presStyleLbl="bgAccFollowNode1" presStyleIdx="0" presStyleCnt="2">
        <dgm:presLayoutVars>
          <dgm:bulletEnabled val="1"/>
        </dgm:presLayoutVars>
      </dgm:prSet>
      <dgm:spPr/>
    </dgm:pt>
    <dgm:pt modelId="{EC2AEA2B-739D-41A9-8101-12DC37EDFA78}" type="pres">
      <dgm:prSet presAssocID="{F401A89E-3658-491B-829D-39371CDC0242}" presName="negSpace" presStyleCnt="0"/>
      <dgm:spPr/>
    </dgm:pt>
    <dgm:pt modelId="{A1677780-B363-4642-85FF-09553DFFB231}" type="pres">
      <dgm:prSet presAssocID="{F401A89E-3658-491B-829D-39371CDC0242}" presName="circle" presStyleLbl="node1" presStyleIdx="0" presStyleCnt="2"/>
      <dgm:spPr/>
    </dgm:pt>
    <dgm:pt modelId="{1FBFFC59-9330-4923-BCD8-8285DB9BBA1F}" type="pres">
      <dgm:prSet presAssocID="{09355683-ABC8-4F6B-A340-9B1AE1E5B6F6}" presName="transSpace" presStyleCnt="0"/>
      <dgm:spPr/>
    </dgm:pt>
    <dgm:pt modelId="{65F69AA7-EA32-4057-9234-7F0C993E828C}" type="pres">
      <dgm:prSet presAssocID="{3ED2502E-22FA-41F5-A36C-593AA1556F74}" presName="posSpace" presStyleCnt="0"/>
      <dgm:spPr/>
    </dgm:pt>
    <dgm:pt modelId="{75230E52-3236-4852-8C58-552B847D0F46}" type="pres">
      <dgm:prSet presAssocID="{3ED2502E-22FA-41F5-A36C-593AA1556F74}" presName="vertFlow" presStyleCnt="0"/>
      <dgm:spPr/>
    </dgm:pt>
    <dgm:pt modelId="{321D64CD-E8EE-4C94-A6A6-383E7B39D788}" type="pres">
      <dgm:prSet presAssocID="{3ED2502E-22FA-41F5-A36C-593AA1556F74}" presName="topSpace" presStyleCnt="0"/>
      <dgm:spPr/>
    </dgm:pt>
    <dgm:pt modelId="{7881E896-77F2-4150-97CE-1D2D7FE7940A}" type="pres">
      <dgm:prSet presAssocID="{3ED2502E-22FA-41F5-A36C-593AA1556F74}" presName="firstComp" presStyleCnt="0"/>
      <dgm:spPr/>
    </dgm:pt>
    <dgm:pt modelId="{505D1A55-8374-4B35-800A-DEB342A9D513}" type="pres">
      <dgm:prSet presAssocID="{3ED2502E-22FA-41F5-A36C-593AA1556F74}" presName="firstChild" presStyleLbl="bgAccFollowNode1" presStyleIdx="1" presStyleCnt="2"/>
      <dgm:spPr/>
    </dgm:pt>
    <dgm:pt modelId="{5B7F06E5-6176-43D8-926E-C8B0ABDC7C31}" type="pres">
      <dgm:prSet presAssocID="{3ED2502E-22FA-41F5-A36C-593AA1556F74}" presName="firstChildTx" presStyleLbl="bgAccFollowNode1" presStyleIdx="1" presStyleCnt="2">
        <dgm:presLayoutVars>
          <dgm:bulletEnabled val="1"/>
        </dgm:presLayoutVars>
      </dgm:prSet>
      <dgm:spPr/>
    </dgm:pt>
    <dgm:pt modelId="{3BDDCC58-31DE-4E7C-888A-CE6E29AF0118}" type="pres">
      <dgm:prSet presAssocID="{3ED2502E-22FA-41F5-A36C-593AA1556F74}" presName="negSpace" presStyleCnt="0"/>
      <dgm:spPr/>
    </dgm:pt>
    <dgm:pt modelId="{1ABABF10-0230-41D5-AEF5-E88CF1AB98B4}" type="pres">
      <dgm:prSet presAssocID="{3ED2502E-22FA-41F5-A36C-593AA1556F74}" presName="circle" presStyleLbl="node1" presStyleIdx="1" presStyleCnt="2"/>
      <dgm:spPr/>
    </dgm:pt>
  </dgm:ptLst>
  <dgm:cxnLst>
    <dgm:cxn modelId="{B923AB2A-A9C0-40E7-9F44-7B24842D5010}" srcId="{3ED2502E-22FA-41F5-A36C-593AA1556F74}" destId="{281F229D-28A6-4CF8-985D-F996DD8B1ABC}" srcOrd="0" destOrd="0" parTransId="{AA03DCC3-04E2-443C-B068-DB19B8CF57C1}" sibTransId="{CD086986-2BB1-4579-833F-2D13C4CE0617}"/>
    <dgm:cxn modelId="{CA1B0358-1E64-47EF-A49E-24EC6FFD787B}" type="presOf" srcId="{F401A89E-3658-491B-829D-39371CDC0242}" destId="{A1677780-B363-4642-85FF-09553DFFB231}" srcOrd="0" destOrd="0" presId="urn:microsoft.com/office/officeart/2005/8/layout/hList9"/>
    <dgm:cxn modelId="{1C5EBB59-164B-4133-99CA-BEC997CAEB56}" type="presOf" srcId="{281F229D-28A6-4CF8-985D-F996DD8B1ABC}" destId="{505D1A55-8374-4B35-800A-DEB342A9D513}" srcOrd="0" destOrd="0" presId="urn:microsoft.com/office/officeart/2005/8/layout/hList9"/>
    <dgm:cxn modelId="{38DBDA5B-3C7F-4FC6-A77B-106A585ED6EF}" type="presOf" srcId="{181FCCD0-BCE3-463A-A4C8-284B9EDE9FF3}" destId="{13508501-6946-4D0C-BBBA-CD7ACD63D5E6}" srcOrd="0" destOrd="0" presId="urn:microsoft.com/office/officeart/2005/8/layout/hList9"/>
    <dgm:cxn modelId="{D05F6464-E7D4-4C1C-8CEC-F8DE05CE9F15}" srcId="{D08C2E10-DCA2-435E-8DF0-700A9F3BF3A5}" destId="{3ED2502E-22FA-41F5-A36C-593AA1556F74}" srcOrd="1" destOrd="0" parTransId="{74330768-A9F4-4099-995C-08668E96207A}" sibTransId="{41B83804-D83F-4B0A-AA6B-2746FEBA6144}"/>
    <dgm:cxn modelId="{294F2467-4CE8-49B8-8DFE-3164263C6477}" type="presOf" srcId="{D08C2E10-DCA2-435E-8DF0-700A9F3BF3A5}" destId="{4249E1AC-D9E2-4393-A8B9-A1372AB10F6C}" srcOrd="0" destOrd="0" presId="urn:microsoft.com/office/officeart/2005/8/layout/hList9"/>
    <dgm:cxn modelId="{D5F7BD91-80A7-4EFB-8068-ABBE7B0A397A}" type="presOf" srcId="{281F229D-28A6-4CF8-985D-F996DD8B1ABC}" destId="{5B7F06E5-6176-43D8-926E-C8B0ABDC7C31}" srcOrd="1" destOrd="0" presId="urn:microsoft.com/office/officeart/2005/8/layout/hList9"/>
    <dgm:cxn modelId="{FF136E97-6F6B-4BDD-ADB5-E92A5F83166D}" type="presOf" srcId="{181FCCD0-BCE3-463A-A4C8-284B9EDE9FF3}" destId="{F5180C2B-AF5A-4029-ADFE-04F726E7F349}" srcOrd="1" destOrd="0" presId="urn:microsoft.com/office/officeart/2005/8/layout/hList9"/>
    <dgm:cxn modelId="{4B24DACF-FF37-4FC2-AB10-4A55BC320B6A}" srcId="{F401A89E-3658-491B-829D-39371CDC0242}" destId="{181FCCD0-BCE3-463A-A4C8-284B9EDE9FF3}" srcOrd="0" destOrd="0" parTransId="{EFDDCFF4-EC31-4C5D-A208-2A483EFC5AB9}" sibTransId="{4E3AE666-1EE3-4888-A587-2314C2415155}"/>
    <dgm:cxn modelId="{C3539CD9-3C56-4AE7-A014-992C86A9FB61}" srcId="{D08C2E10-DCA2-435E-8DF0-700A9F3BF3A5}" destId="{F401A89E-3658-491B-829D-39371CDC0242}" srcOrd="0" destOrd="0" parTransId="{5AAACA0F-66C0-41D6-9171-E7E4E2B59C4C}" sibTransId="{09355683-ABC8-4F6B-A340-9B1AE1E5B6F6}"/>
    <dgm:cxn modelId="{0DD7A5EC-1940-4D7B-AB61-03181686A127}" type="presOf" srcId="{3ED2502E-22FA-41F5-A36C-593AA1556F74}" destId="{1ABABF10-0230-41D5-AEF5-E88CF1AB98B4}" srcOrd="0" destOrd="0" presId="urn:microsoft.com/office/officeart/2005/8/layout/hList9"/>
    <dgm:cxn modelId="{7E096D67-F612-4293-8C03-290DDC48489B}" type="presParOf" srcId="{4249E1AC-D9E2-4393-A8B9-A1372AB10F6C}" destId="{A136E2FC-D4F7-4761-AAFC-829A4A574D51}" srcOrd="0" destOrd="0" presId="urn:microsoft.com/office/officeart/2005/8/layout/hList9"/>
    <dgm:cxn modelId="{F766E641-109A-428B-BB20-897546E2EA8B}" type="presParOf" srcId="{4249E1AC-D9E2-4393-A8B9-A1372AB10F6C}" destId="{7ACD12FC-EEAD-4C7F-8ED2-AF8EEBF091F5}" srcOrd="1" destOrd="0" presId="urn:microsoft.com/office/officeart/2005/8/layout/hList9"/>
    <dgm:cxn modelId="{8A1C0FDA-6B1F-4CD0-BEA7-B6D01412A2B1}" type="presParOf" srcId="{7ACD12FC-EEAD-4C7F-8ED2-AF8EEBF091F5}" destId="{D52C9A90-3FC4-462E-AC3B-AF0A75018C9D}" srcOrd="0" destOrd="0" presId="urn:microsoft.com/office/officeart/2005/8/layout/hList9"/>
    <dgm:cxn modelId="{AF760DB4-74F8-4654-B3B6-604684894A5E}" type="presParOf" srcId="{7ACD12FC-EEAD-4C7F-8ED2-AF8EEBF091F5}" destId="{FC112B38-B3BD-4A4D-A8E2-8AFFF62385D7}" srcOrd="1" destOrd="0" presId="urn:microsoft.com/office/officeart/2005/8/layout/hList9"/>
    <dgm:cxn modelId="{CCF206E5-75E0-43A8-986D-FD3996C1742D}" type="presParOf" srcId="{FC112B38-B3BD-4A4D-A8E2-8AFFF62385D7}" destId="{13508501-6946-4D0C-BBBA-CD7ACD63D5E6}" srcOrd="0" destOrd="0" presId="urn:microsoft.com/office/officeart/2005/8/layout/hList9"/>
    <dgm:cxn modelId="{52CC2741-1AE2-47D9-9E83-7C77C7A3A0FA}" type="presParOf" srcId="{FC112B38-B3BD-4A4D-A8E2-8AFFF62385D7}" destId="{F5180C2B-AF5A-4029-ADFE-04F726E7F349}" srcOrd="1" destOrd="0" presId="urn:microsoft.com/office/officeart/2005/8/layout/hList9"/>
    <dgm:cxn modelId="{245FA5AF-9EAE-4878-AC80-1236FA32F6B7}" type="presParOf" srcId="{4249E1AC-D9E2-4393-A8B9-A1372AB10F6C}" destId="{EC2AEA2B-739D-41A9-8101-12DC37EDFA78}" srcOrd="2" destOrd="0" presId="urn:microsoft.com/office/officeart/2005/8/layout/hList9"/>
    <dgm:cxn modelId="{054B01D6-7E05-40BB-BA2C-DBE5895D6CAC}" type="presParOf" srcId="{4249E1AC-D9E2-4393-A8B9-A1372AB10F6C}" destId="{A1677780-B363-4642-85FF-09553DFFB231}" srcOrd="3" destOrd="0" presId="urn:microsoft.com/office/officeart/2005/8/layout/hList9"/>
    <dgm:cxn modelId="{85353AC9-2E96-4DA1-AD77-5316AD2F0C25}" type="presParOf" srcId="{4249E1AC-D9E2-4393-A8B9-A1372AB10F6C}" destId="{1FBFFC59-9330-4923-BCD8-8285DB9BBA1F}" srcOrd="4" destOrd="0" presId="urn:microsoft.com/office/officeart/2005/8/layout/hList9"/>
    <dgm:cxn modelId="{22D5B0F1-C7D9-4D94-A296-9D5A54DCB217}" type="presParOf" srcId="{4249E1AC-D9E2-4393-A8B9-A1372AB10F6C}" destId="{65F69AA7-EA32-4057-9234-7F0C993E828C}" srcOrd="5" destOrd="0" presId="urn:microsoft.com/office/officeart/2005/8/layout/hList9"/>
    <dgm:cxn modelId="{8714A175-0C62-4E12-9192-51E7DB9B257E}" type="presParOf" srcId="{4249E1AC-D9E2-4393-A8B9-A1372AB10F6C}" destId="{75230E52-3236-4852-8C58-552B847D0F46}" srcOrd="6" destOrd="0" presId="urn:microsoft.com/office/officeart/2005/8/layout/hList9"/>
    <dgm:cxn modelId="{9CDD875E-799F-433B-A860-46AF40F3EB1D}" type="presParOf" srcId="{75230E52-3236-4852-8C58-552B847D0F46}" destId="{321D64CD-E8EE-4C94-A6A6-383E7B39D788}" srcOrd="0" destOrd="0" presId="urn:microsoft.com/office/officeart/2005/8/layout/hList9"/>
    <dgm:cxn modelId="{53C1CA96-22BD-428F-9389-BA7F8E9F9E1A}" type="presParOf" srcId="{75230E52-3236-4852-8C58-552B847D0F46}" destId="{7881E896-77F2-4150-97CE-1D2D7FE7940A}" srcOrd="1" destOrd="0" presId="urn:microsoft.com/office/officeart/2005/8/layout/hList9"/>
    <dgm:cxn modelId="{F9C044AE-7602-4231-BD33-DA63CB4B8759}" type="presParOf" srcId="{7881E896-77F2-4150-97CE-1D2D7FE7940A}" destId="{505D1A55-8374-4B35-800A-DEB342A9D513}" srcOrd="0" destOrd="0" presId="urn:microsoft.com/office/officeart/2005/8/layout/hList9"/>
    <dgm:cxn modelId="{34BB86D6-9184-4598-8BF4-0824D95F2797}" type="presParOf" srcId="{7881E896-77F2-4150-97CE-1D2D7FE7940A}" destId="{5B7F06E5-6176-43D8-926E-C8B0ABDC7C31}" srcOrd="1" destOrd="0" presId="urn:microsoft.com/office/officeart/2005/8/layout/hList9"/>
    <dgm:cxn modelId="{25D91952-769F-4BE9-8D5B-EF74894A92DA}" type="presParOf" srcId="{4249E1AC-D9E2-4393-A8B9-A1372AB10F6C}" destId="{3BDDCC58-31DE-4E7C-888A-CE6E29AF0118}" srcOrd="7" destOrd="0" presId="urn:microsoft.com/office/officeart/2005/8/layout/hList9"/>
    <dgm:cxn modelId="{8498F2AE-D3E3-4993-80BC-1220695365F3}" type="presParOf" srcId="{4249E1AC-D9E2-4393-A8B9-A1372AB10F6C}" destId="{1ABABF10-0230-41D5-AEF5-E88CF1AB98B4}"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BDD2FF-0B3F-4AF9-BE02-C43EE7A8581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837E900-A69A-4B2C-BB1D-7C3481B931D0}">
      <dgm:prSet phldrT="[文本]">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altLang="en-US" dirty="0"/>
            <a:t>R+1 </a:t>
          </a:r>
          <a:r>
            <a:rPr lang="zh-CN" altLang="en-US" dirty="0"/>
            <a:t>日 </a:t>
          </a:r>
          <a:r>
            <a:rPr lang="en-US" altLang="en-US" dirty="0"/>
            <a:t>10:00 </a:t>
          </a:r>
          <a:r>
            <a:rPr lang="zh-CN" altLang="en-US" dirty="0"/>
            <a:t>前向相关参与方下发退费补交清分通知书。</a:t>
          </a:r>
        </a:p>
      </dgm:t>
    </dgm:pt>
    <dgm:pt modelId="{5AFBEBA5-CED4-4192-9DC8-BE5C7FA1DFA4}" cxnId="{53AB4EF1-CC8A-4990-AA95-1E2195496F9F}" type="parTrans">
      <dgm:prSet/>
      <dgm:spPr/>
      <dgm:t>
        <a:bodyPr/>
        <a:lstStyle/>
        <a:p>
          <a:endParaRPr lang="zh-CN" altLang="en-US"/>
        </a:p>
      </dgm:t>
    </dgm:pt>
    <dgm:pt modelId="{B0943C6F-00E3-4B6D-B5AD-5CC662DFED2B}" cxnId="{53AB4EF1-CC8A-4990-AA95-1E2195496F9F}" type="sibTrans">
      <dgm:prSet/>
      <dgm:spPr/>
      <dgm:t>
        <a:bodyPr/>
        <a:lstStyle/>
        <a:p>
          <a:endParaRPr lang="zh-CN" altLang="en-US"/>
        </a:p>
      </dgm:t>
    </dgm:pt>
    <dgm:pt modelId="{4BB98032-6865-420F-B22C-BC8DE0E39FA2}">
      <dgm:prSet phldrT="[文本]"/>
      <dgm:spPr/>
      <dgm:t>
        <a:bodyPr/>
        <a:lstStyle/>
        <a:p>
          <a:r>
            <a:rPr lang="zh-CN" altLang="en-US" dirty="0"/>
            <a:t>相关参与方于 </a:t>
          </a:r>
          <a:r>
            <a:rPr lang="en-US" altLang="en-US" dirty="0"/>
            <a:t>R+1 </a:t>
          </a:r>
          <a:r>
            <a:rPr lang="zh-CN" altLang="en-US" dirty="0"/>
            <a:t>日 </a:t>
          </a:r>
          <a:r>
            <a:rPr lang="en-US" altLang="en-US" dirty="0"/>
            <a:t>16:00 </a:t>
          </a:r>
          <a:r>
            <a:rPr lang="zh-CN" altLang="en-US" dirty="0"/>
            <a:t>前，完成清分结果核实并确认，部联网中心进行封账；若因异常原因导致无法按时确认的参与方应于</a:t>
          </a:r>
          <a:r>
            <a:rPr lang="en-US" altLang="en-US" dirty="0"/>
            <a:t>16:00 </a:t>
          </a:r>
          <a:r>
            <a:rPr lang="zh-CN" altLang="en-US" dirty="0"/>
            <a:t>前告知部联网中心。</a:t>
          </a:r>
        </a:p>
      </dgm:t>
    </dgm:pt>
    <dgm:pt modelId="{1C4391C8-FC7A-443F-A216-47518A431DEF}" cxnId="{14E29D6D-DA71-41AD-A7C6-1B00A123451D}" type="parTrans">
      <dgm:prSet/>
      <dgm:spPr/>
      <dgm:t>
        <a:bodyPr/>
        <a:lstStyle/>
        <a:p>
          <a:endParaRPr lang="zh-CN" altLang="en-US"/>
        </a:p>
      </dgm:t>
    </dgm:pt>
    <dgm:pt modelId="{A1AC1AA7-01C9-4EE6-8B6C-6AD4F1766CE0}" cxnId="{14E29D6D-DA71-41AD-A7C6-1B00A123451D}" type="sibTrans">
      <dgm:prSet/>
      <dgm:spPr/>
      <dgm:t>
        <a:bodyPr/>
        <a:lstStyle/>
        <a:p>
          <a:endParaRPr lang="zh-CN" altLang="en-US"/>
        </a:p>
      </dgm:t>
    </dgm:pt>
    <dgm:pt modelId="{CE8BE939-6986-437C-819D-BEAA8F4BFEBB}">
      <dgm:prSet phldrT="[文本]">
        <dgm:style>
          <a:lnRef idx="3">
            <a:schemeClr val="lt1"/>
          </a:lnRef>
          <a:fillRef idx="1">
            <a:schemeClr val="accent6"/>
          </a:fillRef>
          <a:effectRef idx="1">
            <a:schemeClr val="accent6"/>
          </a:effectRef>
          <a:fontRef idx="minor">
            <a:schemeClr val="lt1"/>
          </a:fontRef>
        </dgm:style>
      </dgm:prSet>
      <dgm:spPr/>
      <dgm:t>
        <a:bodyPr/>
        <a:lstStyle/>
        <a:p>
          <a:r>
            <a:rPr lang="zh-CN" altLang="en-US" dirty="0"/>
            <a:t>退费交易应与原交易记录匹配，补交交易应与补收数据匹配。</a:t>
          </a:r>
        </a:p>
      </dgm:t>
    </dgm:pt>
    <dgm:pt modelId="{47228C1B-4FA9-4E1F-96A0-57B80DF56D72}" cxnId="{19524E36-4623-4B49-B2D3-7B0F9B454998}" type="parTrans">
      <dgm:prSet/>
      <dgm:spPr/>
      <dgm:t>
        <a:bodyPr/>
        <a:lstStyle/>
        <a:p>
          <a:endParaRPr lang="zh-CN" altLang="en-US"/>
        </a:p>
      </dgm:t>
    </dgm:pt>
    <dgm:pt modelId="{C7E373FD-0EAE-45C4-8F1F-95760AC0AEB3}" cxnId="{19524E36-4623-4B49-B2D3-7B0F9B454998}" type="sibTrans">
      <dgm:prSet/>
      <dgm:spPr/>
      <dgm:t>
        <a:bodyPr/>
        <a:lstStyle/>
        <a:p>
          <a:endParaRPr lang="zh-CN" altLang="en-US"/>
        </a:p>
      </dgm:t>
    </dgm:pt>
    <dgm:pt modelId="{0DEE1F21-1F8A-834C-B6F7-290A90DC00D0}">
      <dgm:prSet/>
      <dgm:spPr/>
      <dgm:t>
        <a:bodyPr/>
        <a:lstStyle/>
        <a:p>
          <a:r>
            <a:rPr lang="zh-CN" altLang="en-US" dirty="0"/>
            <a:t>在业务确认日（</a:t>
          </a:r>
          <a:r>
            <a:rPr lang="en-US" altLang="en-US" dirty="0"/>
            <a:t>R </a:t>
          </a:r>
          <a:r>
            <a:rPr lang="zh-CN" altLang="en-US" dirty="0"/>
            <a:t>日） </a:t>
          </a:r>
          <a:r>
            <a:rPr lang="en-US" altLang="en-US" dirty="0"/>
            <a:t>0:00:00-23:59:59</a:t>
          </a:r>
          <a:r>
            <a:rPr lang="zh-CN" altLang="en-US" dirty="0"/>
            <a:t>处理退费补交，生成退费补交文件，相关方下载退费文件、补交文件。</a:t>
          </a:r>
        </a:p>
      </dgm:t>
    </dgm:pt>
    <dgm:pt modelId="{E95F6BA3-66FE-354D-BF19-EE0D1E81062B}" cxnId="{D9635A17-2AB8-1D4C-9CC6-165CFD686FB2}" type="parTrans">
      <dgm:prSet/>
      <dgm:spPr/>
      <dgm:t>
        <a:bodyPr/>
        <a:lstStyle/>
        <a:p>
          <a:endParaRPr lang="zh-CN" altLang="en-US"/>
        </a:p>
      </dgm:t>
    </dgm:pt>
    <dgm:pt modelId="{1F250B4A-9676-2840-B113-81E318066765}" cxnId="{D9635A17-2AB8-1D4C-9CC6-165CFD686FB2}" type="sibTrans">
      <dgm:prSet/>
      <dgm:spPr/>
      <dgm:t>
        <a:bodyPr/>
        <a:lstStyle/>
        <a:p>
          <a:endParaRPr lang="zh-CN" altLang="en-US"/>
        </a:p>
      </dgm:t>
    </dgm:pt>
    <dgm:pt modelId="{EA9063F3-E481-4440-B922-15E45566CA54}" type="pres">
      <dgm:prSet presAssocID="{64BDD2FF-0B3F-4AF9-BE02-C43EE7A85810}" presName="Name0" presStyleCnt="0">
        <dgm:presLayoutVars>
          <dgm:chMax val="7"/>
          <dgm:chPref val="7"/>
          <dgm:dir/>
        </dgm:presLayoutVars>
      </dgm:prSet>
      <dgm:spPr/>
    </dgm:pt>
    <dgm:pt modelId="{00A23E89-8525-44B6-BF1C-DAE176A806CE}" type="pres">
      <dgm:prSet presAssocID="{64BDD2FF-0B3F-4AF9-BE02-C43EE7A85810}" presName="Name1" presStyleCnt="0"/>
      <dgm:spPr/>
    </dgm:pt>
    <dgm:pt modelId="{34864A40-2000-4C26-AFB8-90975930B380}" type="pres">
      <dgm:prSet presAssocID="{64BDD2FF-0B3F-4AF9-BE02-C43EE7A85810}" presName="cycle" presStyleCnt="0"/>
      <dgm:spPr/>
    </dgm:pt>
    <dgm:pt modelId="{21424D3A-FB07-4553-9E6E-D47DB8A7BD2E}" type="pres">
      <dgm:prSet presAssocID="{64BDD2FF-0B3F-4AF9-BE02-C43EE7A85810}" presName="srcNode" presStyleLbl="node1" presStyleIdx="0" presStyleCnt="4"/>
      <dgm:spPr/>
    </dgm:pt>
    <dgm:pt modelId="{400C2E5F-8DAA-43D8-B5B5-251FDEDEB73B}" type="pres">
      <dgm:prSet presAssocID="{64BDD2FF-0B3F-4AF9-BE02-C43EE7A85810}" presName="conn" presStyleLbl="parChTrans1D2" presStyleIdx="0" presStyleCnt="1" custLinFactNeighborX="-18109"/>
      <dgm:spPr/>
    </dgm:pt>
    <dgm:pt modelId="{AA1CE1E2-A81D-4892-87CB-C521B0C878AB}" type="pres">
      <dgm:prSet presAssocID="{64BDD2FF-0B3F-4AF9-BE02-C43EE7A85810}" presName="extraNode" presStyleLbl="node1" presStyleIdx="0" presStyleCnt="4"/>
      <dgm:spPr/>
    </dgm:pt>
    <dgm:pt modelId="{9C3FCEE2-E453-40F4-840E-D7057418B483}" type="pres">
      <dgm:prSet presAssocID="{64BDD2FF-0B3F-4AF9-BE02-C43EE7A85810}" presName="dstNode" presStyleLbl="node1" presStyleIdx="0" presStyleCnt="4"/>
      <dgm:spPr/>
    </dgm:pt>
    <dgm:pt modelId="{E5289B0D-536F-6040-940B-A2D98B7781A9}" type="pres">
      <dgm:prSet presAssocID="{0DEE1F21-1F8A-834C-B6F7-290A90DC00D0}" presName="text_1" presStyleLbl="node1" presStyleIdx="0" presStyleCnt="4">
        <dgm:presLayoutVars>
          <dgm:bulletEnabled val="1"/>
        </dgm:presLayoutVars>
      </dgm:prSet>
      <dgm:spPr/>
    </dgm:pt>
    <dgm:pt modelId="{F9F0E705-28C0-0746-9DEC-436685680B1A}" type="pres">
      <dgm:prSet presAssocID="{0DEE1F21-1F8A-834C-B6F7-290A90DC00D0}" presName="accent_1" presStyleCnt="0"/>
      <dgm:spPr/>
    </dgm:pt>
    <dgm:pt modelId="{01E8B069-58E0-0946-92BD-BEAD43AC36C6}" type="pres">
      <dgm:prSet presAssocID="{0DEE1F21-1F8A-834C-B6F7-290A90DC00D0}" presName="accentRepeatNode" presStyleLbl="solidFgAcc1" presStyleIdx="0" presStyleCnt="4"/>
      <dgm:spPr/>
    </dgm:pt>
    <dgm:pt modelId="{0D966CE8-4FBF-BE44-AC28-9711644A3E27}" type="pres">
      <dgm:prSet presAssocID="{6837E900-A69A-4B2C-BB1D-7C3481B931D0}" presName="text_2" presStyleLbl="node1" presStyleIdx="1" presStyleCnt="4">
        <dgm:presLayoutVars>
          <dgm:bulletEnabled val="1"/>
        </dgm:presLayoutVars>
      </dgm:prSet>
      <dgm:spPr/>
    </dgm:pt>
    <dgm:pt modelId="{067BE184-1FF6-864E-9F4F-016BEDAE9FD8}" type="pres">
      <dgm:prSet presAssocID="{6837E900-A69A-4B2C-BB1D-7C3481B931D0}" presName="accent_2" presStyleCnt="0"/>
      <dgm:spPr/>
    </dgm:pt>
    <dgm:pt modelId="{7BCC4C20-9357-4778-8D04-F1B2AB159959}" type="pres">
      <dgm:prSet presAssocID="{6837E900-A69A-4B2C-BB1D-7C3481B931D0}" presName="accentRepeatNode" presStyleLbl="solidFgAcc1" presStyleIdx="1" presStyleCnt="4"/>
      <dgm:spPr/>
    </dgm:pt>
    <dgm:pt modelId="{98111E7E-753F-424B-8E85-97718CF5A93A}" type="pres">
      <dgm:prSet presAssocID="{4BB98032-6865-420F-B22C-BC8DE0E39FA2}" presName="text_3" presStyleLbl="node1" presStyleIdx="2" presStyleCnt="4">
        <dgm:presLayoutVars>
          <dgm:bulletEnabled val="1"/>
        </dgm:presLayoutVars>
      </dgm:prSet>
      <dgm:spPr/>
    </dgm:pt>
    <dgm:pt modelId="{7E69B4E6-9F5B-A745-AF41-F1168A5D06CF}" type="pres">
      <dgm:prSet presAssocID="{4BB98032-6865-420F-B22C-BC8DE0E39FA2}" presName="accent_3" presStyleCnt="0"/>
      <dgm:spPr/>
    </dgm:pt>
    <dgm:pt modelId="{D0D4D07B-D96F-43A8-A32C-E839763692DB}" type="pres">
      <dgm:prSet presAssocID="{4BB98032-6865-420F-B22C-BC8DE0E39FA2}" presName="accentRepeatNode" presStyleLbl="solidFgAcc1" presStyleIdx="2" presStyleCnt="4"/>
      <dgm:spPr/>
    </dgm:pt>
    <dgm:pt modelId="{6CB98233-8CBE-E647-A5ED-504B9AF60B72}" type="pres">
      <dgm:prSet presAssocID="{CE8BE939-6986-437C-819D-BEAA8F4BFEBB}" presName="text_4" presStyleLbl="node1" presStyleIdx="3" presStyleCnt="4">
        <dgm:presLayoutVars>
          <dgm:bulletEnabled val="1"/>
        </dgm:presLayoutVars>
      </dgm:prSet>
      <dgm:spPr/>
    </dgm:pt>
    <dgm:pt modelId="{3C6435F6-3780-0E47-8209-C04E3862FF07}" type="pres">
      <dgm:prSet presAssocID="{CE8BE939-6986-437C-819D-BEAA8F4BFEBB}" presName="accent_4" presStyleCnt="0"/>
      <dgm:spPr/>
    </dgm:pt>
    <dgm:pt modelId="{8BB7042B-2E1C-4537-84CF-CD49263299B1}" type="pres">
      <dgm:prSet presAssocID="{CE8BE939-6986-437C-819D-BEAA8F4BFEBB}" presName="accentRepeatNode" presStyleLbl="solidFgAcc1" presStyleIdx="3" presStyleCnt="4"/>
      <dgm:spPr/>
    </dgm:pt>
  </dgm:ptLst>
  <dgm:cxnLst>
    <dgm:cxn modelId="{DA309202-A6D4-6A49-822C-160205CA80C0}" type="presOf" srcId="{CE8BE939-6986-437C-819D-BEAA8F4BFEBB}" destId="{6CB98233-8CBE-E647-A5ED-504B9AF60B72}" srcOrd="0" destOrd="0" presId="urn:microsoft.com/office/officeart/2008/layout/VerticalCurvedList"/>
    <dgm:cxn modelId="{D9635A17-2AB8-1D4C-9CC6-165CFD686FB2}" srcId="{64BDD2FF-0B3F-4AF9-BE02-C43EE7A85810}" destId="{0DEE1F21-1F8A-834C-B6F7-290A90DC00D0}" srcOrd="0" destOrd="0" parTransId="{E95F6BA3-66FE-354D-BF19-EE0D1E81062B}" sibTransId="{1F250B4A-9676-2840-B113-81E318066765}"/>
    <dgm:cxn modelId="{1177E22C-EFB2-804D-B66E-B857873174ED}" type="presOf" srcId="{4BB98032-6865-420F-B22C-BC8DE0E39FA2}" destId="{98111E7E-753F-424B-8E85-97718CF5A93A}" srcOrd="0" destOrd="0" presId="urn:microsoft.com/office/officeart/2008/layout/VerticalCurvedList"/>
    <dgm:cxn modelId="{12137435-C2AB-401B-8703-76362EA68C52}" type="presOf" srcId="{64BDD2FF-0B3F-4AF9-BE02-C43EE7A85810}" destId="{EA9063F3-E481-4440-B922-15E45566CA54}" srcOrd="0" destOrd="0" presId="urn:microsoft.com/office/officeart/2008/layout/VerticalCurvedList"/>
    <dgm:cxn modelId="{19524E36-4623-4B49-B2D3-7B0F9B454998}" srcId="{64BDD2FF-0B3F-4AF9-BE02-C43EE7A85810}" destId="{CE8BE939-6986-437C-819D-BEAA8F4BFEBB}" srcOrd="3" destOrd="0" parTransId="{47228C1B-4FA9-4E1F-96A0-57B80DF56D72}" sibTransId="{C7E373FD-0EAE-45C4-8F1F-95760AC0AEB3}"/>
    <dgm:cxn modelId="{ED79E53A-011F-EF46-8383-9A3EE851A1C7}" type="presOf" srcId="{6837E900-A69A-4B2C-BB1D-7C3481B931D0}" destId="{0D966CE8-4FBF-BE44-AC28-9711644A3E27}" srcOrd="0" destOrd="0" presId="urn:microsoft.com/office/officeart/2008/layout/VerticalCurvedList"/>
    <dgm:cxn modelId="{14E29D6D-DA71-41AD-A7C6-1B00A123451D}" srcId="{64BDD2FF-0B3F-4AF9-BE02-C43EE7A85810}" destId="{4BB98032-6865-420F-B22C-BC8DE0E39FA2}" srcOrd="2" destOrd="0" parTransId="{1C4391C8-FC7A-443F-A216-47518A431DEF}" sibTransId="{A1AC1AA7-01C9-4EE6-8B6C-6AD4F1766CE0}"/>
    <dgm:cxn modelId="{E9768CD1-EFFA-9247-B0D6-CDD0C47EDC88}" type="presOf" srcId="{0DEE1F21-1F8A-834C-B6F7-290A90DC00D0}" destId="{E5289B0D-536F-6040-940B-A2D98B7781A9}" srcOrd="0" destOrd="0" presId="urn:microsoft.com/office/officeart/2008/layout/VerticalCurvedList"/>
    <dgm:cxn modelId="{53AB4EF1-CC8A-4990-AA95-1E2195496F9F}" srcId="{64BDD2FF-0B3F-4AF9-BE02-C43EE7A85810}" destId="{6837E900-A69A-4B2C-BB1D-7C3481B931D0}" srcOrd="1" destOrd="0" parTransId="{5AFBEBA5-CED4-4192-9DC8-BE5C7FA1DFA4}" sibTransId="{B0943C6F-00E3-4B6D-B5AD-5CC662DFED2B}"/>
    <dgm:cxn modelId="{489F01FA-2DE9-0F45-A9C7-212F95462F9A}" type="presOf" srcId="{1F250B4A-9676-2840-B113-81E318066765}" destId="{400C2E5F-8DAA-43D8-B5B5-251FDEDEB73B}" srcOrd="0" destOrd="0" presId="urn:microsoft.com/office/officeart/2008/layout/VerticalCurvedList"/>
    <dgm:cxn modelId="{E359F292-EF95-413D-B9DE-BCA9C22ECA55}" type="presParOf" srcId="{EA9063F3-E481-4440-B922-15E45566CA54}" destId="{00A23E89-8525-44B6-BF1C-DAE176A806CE}" srcOrd="0" destOrd="0" presId="urn:microsoft.com/office/officeart/2008/layout/VerticalCurvedList"/>
    <dgm:cxn modelId="{E7F11819-D1A7-464E-BCEF-851DFD2AC2A7}" type="presParOf" srcId="{00A23E89-8525-44B6-BF1C-DAE176A806CE}" destId="{34864A40-2000-4C26-AFB8-90975930B380}" srcOrd="0" destOrd="0" presId="urn:microsoft.com/office/officeart/2008/layout/VerticalCurvedList"/>
    <dgm:cxn modelId="{47EED6D1-5073-4DFC-B4F5-0F2453253564}" type="presParOf" srcId="{34864A40-2000-4C26-AFB8-90975930B380}" destId="{21424D3A-FB07-4553-9E6E-D47DB8A7BD2E}" srcOrd="0" destOrd="0" presId="urn:microsoft.com/office/officeart/2008/layout/VerticalCurvedList"/>
    <dgm:cxn modelId="{D1068FAB-8164-40E0-AD58-E428913E5277}" type="presParOf" srcId="{34864A40-2000-4C26-AFB8-90975930B380}" destId="{400C2E5F-8DAA-43D8-B5B5-251FDEDEB73B}" srcOrd="1" destOrd="0" presId="urn:microsoft.com/office/officeart/2008/layout/VerticalCurvedList"/>
    <dgm:cxn modelId="{95D17E4E-8A8B-4F1F-AE1E-0590A9FC918F}" type="presParOf" srcId="{34864A40-2000-4C26-AFB8-90975930B380}" destId="{AA1CE1E2-A81D-4892-87CB-C521B0C878AB}" srcOrd="2" destOrd="0" presId="urn:microsoft.com/office/officeart/2008/layout/VerticalCurvedList"/>
    <dgm:cxn modelId="{092B55B0-A85B-4906-97F0-7E638A0FF97D}" type="presParOf" srcId="{34864A40-2000-4C26-AFB8-90975930B380}" destId="{9C3FCEE2-E453-40F4-840E-D7057418B483}" srcOrd="3" destOrd="0" presId="urn:microsoft.com/office/officeart/2008/layout/VerticalCurvedList"/>
    <dgm:cxn modelId="{0044D77E-6B51-C143-993E-31DA63B36517}" type="presParOf" srcId="{00A23E89-8525-44B6-BF1C-DAE176A806CE}" destId="{E5289B0D-536F-6040-940B-A2D98B7781A9}" srcOrd="1" destOrd="0" presId="urn:microsoft.com/office/officeart/2008/layout/VerticalCurvedList"/>
    <dgm:cxn modelId="{7BF871E0-4C1F-6B4C-995F-31A190D4031E}" type="presParOf" srcId="{00A23E89-8525-44B6-BF1C-DAE176A806CE}" destId="{F9F0E705-28C0-0746-9DEC-436685680B1A}" srcOrd="2" destOrd="0" presId="urn:microsoft.com/office/officeart/2008/layout/VerticalCurvedList"/>
    <dgm:cxn modelId="{C83EE833-881C-294F-A560-9C5B41CC1815}" type="presParOf" srcId="{F9F0E705-28C0-0746-9DEC-436685680B1A}" destId="{01E8B069-58E0-0946-92BD-BEAD43AC36C6}" srcOrd="0" destOrd="0" presId="urn:microsoft.com/office/officeart/2008/layout/VerticalCurvedList"/>
    <dgm:cxn modelId="{799DF8B2-53B1-844A-8852-735E44374160}" type="presParOf" srcId="{00A23E89-8525-44B6-BF1C-DAE176A806CE}" destId="{0D966CE8-4FBF-BE44-AC28-9711644A3E27}" srcOrd="3" destOrd="0" presId="urn:microsoft.com/office/officeart/2008/layout/VerticalCurvedList"/>
    <dgm:cxn modelId="{5E7B23A2-8159-E744-8342-881E332147FF}" type="presParOf" srcId="{00A23E89-8525-44B6-BF1C-DAE176A806CE}" destId="{067BE184-1FF6-864E-9F4F-016BEDAE9FD8}" srcOrd="4" destOrd="0" presId="urn:microsoft.com/office/officeart/2008/layout/VerticalCurvedList"/>
    <dgm:cxn modelId="{2E2A15E8-7AD8-3C4A-B206-66A81BB79AE9}" type="presParOf" srcId="{067BE184-1FF6-864E-9F4F-016BEDAE9FD8}" destId="{7BCC4C20-9357-4778-8D04-F1B2AB159959}" srcOrd="0" destOrd="0" presId="urn:microsoft.com/office/officeart/2008/layout/VerticalCurvedList"/>
    <dgm:cxn modelId="{2F93270D-31E8-954E-8420-7C8BD5DA56FA}" type="presParOf" srcId="{00A23E89-8525-44B6-BF1C-DAE176A806CE}" destId="{98111E7E-753F-424B-8E85-97718CF5A93A}" srcOrd="5" destOrd="0" presId="urn:microsoft.com/office/officeart/2008/layout/VerticalCurvedList"/>
    <dgm:cxn modelId="{CDAD6B33-AB3C-254F-ACB2-8634AB476461}" type="presParOf" srcId="{00A23E89-8525-44B6-BF1C-DAE176A806CE}" destId="{7E69B4E6-9F5B-A745-AF41-F1168A5D06CF}" srcOrd="6" destOrd="0" presId="urn:microsoft.com/office/officeart/2008/layout/VerticalCurvedList"/>
    <dgm:cxn modelId="{142ADCB2-9AB7-F348-A5BB-5016D932ECA5}" type="presParOf" srcId="{7E69B4E6-9F5B-A745-AF41-F1168A5D06CF}" destId="{D0D4D07B-D96F-43A8-A32C-E839763692DB}" srcOrd="0" destOrd="0" presId="urn:microsoft.com/office/officeart/2008/layout/VerticalCurvedList"/>
    <dgm:cxn modelId="{6F8D53F5-F58B-BF4C-A13C-ADA7D763C4FD}" type="presParOf" srcId="{00A23E89-8525-44B6-BF1C-DAE176A806CE}" destId="{6CB98233-8CBE-E647-A5ED-504B9AF60B72}" srcOrd="7" destOrd="0" presId="urn:microsoft.com/office/officeart/2008/layout/VerticalCurvedList"/>
    <dgm:cxn modelId="{E7D8FBEC-CA49-B645-90DF-63E6242688A2}" type="presParOf" srcId="{00A23E89-8525-44B6-BF1C-DAE176A806CE}" destId="{3C6435F6-3780-0E47-8209-C04E3862FF07}" srcOrd="8" destOrd="0" presId="urn:microsoft.com/office/officeart/2008/layout/VerticalCurvedList"/>
    <dgm:cxn modelId="{1BF02244-7F96-0E42-9B76-4A3D5DABF96E}" type="presParOf" srcId="{3C6435F6-3780-0E47-8209-C04E3862FF07}" destId="{8BB7042B-2E1C-4537-84CF-CD49263299B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9F950-3502-4C3E-9117-26CF17498960}" type="doc">
      <dgm:prSet loTypeId="urn:microsoft.com/office/officeart/2005/8/layout/cycle4" loCatId="matrix" qsTypeId="urn:microsoft.com/office/officeart/2005/8/quickstyle/simple4" qsCatId="simple" csTypeId="urn:microsoft.com/office/officeart/2005/8/colors/accent1_2" csCatId="accent1" phldr="1"/>
      <dgm:spPr/>
      <dgm:t>
        <a:bodyPr/>
        <a:lstStyle/>
        <a:p>
          <a:endParaRPr lang="zh-CN" altLang="en-US"/>
        </a:p>
      </dgm:t>
    </dgm:pt>
    <dgm:pt modelId="{17A49B44-733D-418F-A413-A7C3B4088C59}">
      <dgm:prSet phldrT="[文本]">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altLang="en-US" dirty="0"/>
            <a:t>T+1</a:t>
          </a:r>
          <a:r>
            <a:rPr lang="zh-CN" altLang="en-US" dirty="0"/>
            <a:t>日</a:t>
          </a:r>
          <a:r>
            <a:rPr lang="en-US" altLang="en-US" dirty="0"/>
            <a:t>10:00</a:t>
          </a:r>
          <a:r>
            <a:rPr lang="zh-CN" altLang="en-US" dirty="0"/>
            <a:t>前，部联网中心生成轧差结算通知书</a:t>
          </a:r>
        </a:p>
      </dgm:t>
    </dgm:pt>
    <dgm:pt modelId="{7F9B5787-1809-4484-9673-79FF11A76D6D}" cxnId="{6CD97F39-6D81-446A-96ED-2B4AF63FA7B8}" type="parTrans">
      <dgm:prSet/>
      <dgm:spPr/>
      <dgm:t>
        <a:bodyPr/>
        <a:lstStyle/>
        <a:p>
          <a:endParaRPr lang="zh-CN" altLang="en-US"/>
        </a:p>
      </dgm:t>
    </dgm:pt>
    <dgm:pt modelId="{5BB9D872-60FA-44A3-BB59-3339F0B74764}" cxnId="{6CD97F39-6D81-446A-96ED-2B4AF63FA7B8}" type="sibTrans">
      <dgm:prSet/>
      <dgm:spPr/>
      <dgm:t>
        <a:bodyPr/>
        <a:lstStyle/>
        <a:p>
          <a:endParaRPr lang="zh-CN" altLang="en-US"/>
        </a:p>
      </dgm:t>
    </dgm:pt>
    <dgm:pt modelId="{59D8C0AA-487E-4683-BBE7-B6F30D1B41C2}">
      <dgm:prSet phldrT="[文本]" custT="1"/>
      <dgm:spPr/>
      <dgm:t>
        <a:bodyPr/>
        <a:lstStyle/>
        <a:p>
          <a:r>
            <a:rPr lang="zh-CN" altLang="en-US" sz="1800" b="0" dirty="0">
              <a:solidFill>
                <a:schemeClr val="accent1">
                  <a:lumMod val="50000"/>
                </a:schemeClr>
              </a:solidFill>
            </a:rPr>
            <a:t>部联网中心于 </a:t>
          </a:r>
          <a:r>
            <a:rPr lang="en-US" altLang="en-US" sz="1800" b="0" dirty="0">
              <a:solidFill>
                <a:schemeClr val="accent1">
                  <a:lumMod val="50000"/>
                </a:schemeClr>
              </a:solidFill>
            </a:rPr>
            <a:t>T</a:t>
          </a:r>
          <a:r>
            <a:rPr lang="zh-CN" altLang="en-US" sz="1800" b="0" dirty="0">
              <a:solidFill>
                <a:schemeClr val="accent1">
                  <a:lumMod val="50000"/>
                </a:schemeClr>
              </a:solidFill>
            </a:rPr>
            <a:t>（</a:t>
          </a:r>
          <a:r>
            <a:rPr lang="en-US" altLang="en-US" sz="1800" b="0" dirty="0">
              <a:solidFill>
                <a:schemeClr val="accent1">
                  <a:lumMod val="50000"/>
                </a:schemeClr>
              </a:solidFill>
            </a:rPr>
            <a:t>S/R/t</a:t>
          </a:r>
          <a:r>
            <a:rPr lang="zh-CN" altLang="en-US" sz="1800" b="0" dirty="0">
              <a:solidFill>
                <a:schemeClr val="accent1">
                  <a:lumMod val="50000"/>
                </a:schemeClr>
              </a:solidFill>
            </a:rPr>
            <a:t>） </a:t>
          </a:r>
          <a:r>
            <a:rPr lang="en-US" altLang="en-US" sz="1800" b="0" dirty="0">
              <a:solidFill>
                <a:schemeClr val="accent1">
                  <a:lumMod val="50000"/>
                </a:schemeClr>
              </a:solidFill>
            </a:rPr>
            <a:t>+1 </a:t>
          </a:r>
          <a:r>
            <a:rPr lang="zh-CN" altLang="en-US" sz="1800" b="0" dirty="0">
              <a:solidFill>
                <a:schemeClr val="accent1">
                  <a:lumMod val="50000"/>
                </a:schemeClr>
              </a:solidFill>
            </a:rPr>
            <a:t>日</a:t>
          </a:r>
          <a:r>
            <a:rPr lang="en-US" altLang="en-US" sz="1800" b="0" dirty="0">
              <a:solidFill>
                <a:schemeClr val="accent1">
                  <a:lumMod val="50000"/>
                </a:schemeClr>
              </a:solidFill>
            </a:rPr>
            <a:t>10:00 </a:t>
          </a:r>
          <a:r>
            <a:rPr lang="zh-CN" altLang="en-US" sz="1800" b="0" dirty="0">
              <a:solidFill>
                <a:schemeClr val="accent1">
                  <a:lumMod val="50000"/>
                </a:schemeClr>
              </a:solidFill>
            </a:rPr>
            <a:t>前下发轧差结算通知书</a:t>
          </a:r>
        </a:p>
      </dgm:t>
    </dgm:pt>
    <dgm:pt modelId="{F340B726-F14B-4866-8891-418A8DA86E15}" cxnId="{D8625940-103A-49AA-9C51-80DD34DD41AE}" type="parTrans">
      <dgm:prSet/>
      <dgm:spPr/>
      <dgm:t>
        <a:bodyPr/>
        <a:lstStyle/>
        <a:p>
          <a:endParaRPr lang="zh-CN" altLang="en-US"/>
        </a:p>
      </dgm:t>
    </dgm:pt>
    <dgm:pt modelId="{83AE7A70-4B37-4AAA-B405-50DC6AF32FA1}" cxnId="{D8625940-103A-49AA-9C51-80DD34DD41AE}" type="sibTrans">
      <dgm:prSet/>
      <dgm:spPr/>
      <dgm:t>
        <a:bodyPr/>
        <a:lstStyle/>
        <a:p>
          <a:endParaRPr lang="zh-CN" altLang="en-US"/>
        </a:p>
      </dgm:t>
    </dgm:pt>
    <dgm:pt modelId="{63D1367C-76DC-4AC7-9F7A-788F82FB6C78}">
      <dgm:prSet phldrT="[文本]"/>
      <dgm:spPr/>
      <dgm:t>
        <a:bodyPr/>
        <a:lstStyle/>
        <a:p>
          <a:r>
            <a:rPr lang="en-US" altLang="en-US" dirty="0"/>
            <a:t>T+1</a:t>
          </a:r>
          <a:r>
            <a:rPr lang="zh-CN" altLang="en-US" dirty="0"/>
            <a:t>日</a:t>
          </a:r>
          <a:r>
            <a:rPr lang="en-US" altLang="en-US" dirty="0"/>
            <a:t>16:00</a:t>
          </a:r>
          <a:r>
            <a:rPr lang="zh-CN" altLang="en-US" dirty="0"/>
            <a:t>前，相关参与方完成确认</a:t>
          </a:r>
        </a:p>
      </dgm:t>
    </dgm:pt>
    <dgm:pt modelId="{C5656249-230A-41DD-AA95-ECB49D80F05F}" cxnId="{B8C0729E-985A-4431-9D00-1740EAEC3DD9}" type="parTrans">
      <dgm:prSet/>
      <dgm:spPr/>
      <dgm:t>
        <a:bodyPr/>
        <a:lstStyle/>
        <a:p>
          <a:endParaRPr lang="zh-CN" altLang="en-US"/>
        </a:p>
      </dgm:t>
    </dgm:pt>
    <dgm:pt modelId="{6FBEC004-AB12-467C-A9C2-556B46D26C72}" cxnId="{B8C0729E-985A-4431-9D00-1740EAEC3DD9}" type="sibTrans">
      <dgm:prSet/>
      <dgm:spPr/>
      <dgm:t>
        <a:bodyPr/>
        <a:lstStyle/>
        <a:p>
          <a:endParaRPr lang="zh-CN" altLang="en-US"/>
        </a:p>
      </dgm:t>
    </dgm:pt>
    <dgm:pt modelId="{755633E9-540F-4742-87E8-64C114599CA5}">
      <dgm:prSet phldrT="[文本]" custT="1"/>
      <dgm:spPr/>
      <dgm:t>
        <a:bodyPr/>
        <a:lstStyle/>
        <a:p>
          <a:r>
            <a:rPr lang="zh-CN" altLang="en-US" sz="1600" dirty="0">
              <a:solidFill>
                <a:schemeClr val="accent1">
                  <a:lumMod val="50000"/>
                </a:schemeClr>
              </a:solidFill>
            </a:rPr>
            <a:t>相关参与方于 </a:t>
          </a:r>
          <a:r>
            <a:rPr lang="en-US" altLang="en-US" sz="1600" dirty="0">
              <a:solidFill>
                <a:schemeClr val="accent1">
                  <a:lumMod val="50000"/>
                </a:schemeClr>
              </a:solidFill>
            </a:rPr>
            <a:t>T</a:t>
          </a:r>
          <a:r>
            <a:rPr lang="zh-CN" altLang="en-US" sz="1600" dirty="0">
              <a:solidFill>
                <a:schemeClr val="accent1">
                  <a:lumMod val="50000"/>
                </a:schemeClr>
              </a:solidFill>
            </a:rPr>
            <a:t>（</a:t>
          </a:r>
          <a:r>
            <a:rPr lang="en-US" altLang="en-US" sz="1600" dirty="0">
              <a:solidFill>
                <a:schemeClr val="accent1">
                  <a:lumMod val="50000"/>
                </a:schemeClr>
              </a:solidFill>
            </a:rPr>
            <a:t>S/R/t</a:t>
          </a:r>
          <a:r>
            <a:rPr lang="zh-CN" altLang="en-US" sz="1600" dirty="0">
              <a:solidFill>
                <a:schemeClr val="accent1">
                  <a:lumMod val="50000"/>
                </a:schemeClr>
              </a:solidFill>
            </a:rPr>
            <a:t>）</a:t>
          </a:r>
          <a:r>
            <a:rPr lang="en-US" altLang="en-US" sz="1600" dirty="0">
              <a:solidFill>
                <a:schemeClr val="accent1">
                  <a:lumMod val="50000"/>
                </a:schemeClr>
              </a:solidFill>
            </a:rPr>
            <a:t>+1 </a:t>
          </a:r>
          <a:r>
            <a:rPr lang="zh-CN" altLang="en-US" sz="1600" dirty="0">
              <a:solidFill>
                <a:schemeClr val="accent1">
                  <a:lumMod val="50000"/>
                </a:schemeClr>
              </a:solidFill>
            </a:rPr>
            <a:t>日 </a:t>
          </a:r>
          <a:r>
            <a:rPr lang="en-US" altLang="en-US" sz="1600" dirty="0">
              <a:solidFill>
                <a:schemeClr val="accent1">
                  <a:lumMod val="50000"/>
                </a:schemeClr>
              </a:solidFill>
            </a:rPr>
            <a:t>16:00 </a:t>
          </a:r>
          <a:r>
            <a:rPr lang="zh-CN" altLang="en-US" sz="1600" dirty="0">
              <a:solidFill>
                <a:schemeClr val="accent1">
                  <a:lumMod val="50000"/>
                </a:schemeClr>
              </a:solidFill>
            </a:rPr>
            <a:t>前，完成结算结果核实并确认，部联网中心进行封账。</a:t>
          </a:r>
        </a:p>
      </dgm:t>
    </dgm:pt>
    <dgm:pt modelId="{8BBE87D9-6289-486C-91B5-7E7FFE077A75}" cxnId="{81C721BA-FAB2-4D12-8176-015678C5BB6E}" type="parTrans">
      <dgm:prSet/>
      <dgm:spPr/>
      <dgm:t>
        <a:bodyPr/>
        <a:lstStyle/>
        <a:p>
          <a:endParaRPr lang="zh-CN" altLang="en-US"/>
        </a:p>
      </dgm:t>
    </dgm:pt>
    <dgm:pt modelId="{D97EE01D-A18E-48A1-B3E1-D91E7813CCA8}" cxnId="{81C721BA-FAB2-4D12-8176-015678C5BB6E}" type="sibTrans">
      <dgm:prSet/>
      <dgm:spPr/>
      <dgm:t>
        <a:bodyPr/>
        <a:lstStyle/>
        <a:p>
          <a:endParaRPr lang="zh-CN" altLang="en-US"/>
        </a:p>
      </dgm:t>
    </dgm:pt>
    <dgm:pt modelId="{0D9DCC9D-220E-4029-A1A4-9CCF09225F5B}">
      <dgm:prSet phldrT="[文本]">
        <dgm:style>
          <a:lnRef idx="3">
            <a:schemeClr val="lt1"/>
          </a:lnRef>
          <a:fillRef idx="1">
            <a:schemeClr val="accent2"/>
          </a:fillRef>
          <a:effectRef idx="1">
            <a:schemeClr val="accent2"/>
          </a:effectRef>
          <a:fontRef idx="minor">
            <a:schemeClr val="lt1"/>
          </a:fontRef>
        </dgm:style>
      </dgm:prSet>
      <dgm:spPr/>
      <dgm:t>
        <a:bodyPr/>
        <a:lstStyle/>
        <a:p>
          <a:r>
            <a:rPr lang="en-US" altLang="en-US" dirty="0"/>
            <a:t>T+2</a:t>
          </a:r>
          <a:r>
            <a:rPr lang="zh-CN" altLang="en-US" dirty="0"/>
            <a:t>日</a:t>
          </a:r>
          <a:r>
            <a:rPr lang="en-US" altLang="en-US" dirty="0"/>
            <a:t>10:00 </a:t>
          </a:r>
          <a:r>
            <a:rPr lang="zh-CN" altLang="en-US" dirty="0"/>
            <a:t>前，部联网中心向结算银行下发资金归集指令</a:t>
          </a:r>
        </a:p>
      </dgm:t>
    </dgm:pt>
    <dgm:pt modelId="{98ACBD73-D0A9-4F05-949C-D35D06E12954}" cxnId="{BD75949C-4540-49EB-8057-CD60672FEB2A}" type="parTrans">
      <dgm:prSet/>
      <dgm:spPr/>
      <dgm:t>
        <a:bodyPr/>
        <a:lstStyle/>
        <a:p>
          <a:endParaRPr lang="zh-CN" altLang="en-US"/>
        </a:p>
      </dgm:t>
    </dgm:pt>
    <dgm:pt modelId="{A30C03AF-2F34-45CF-B717-F74C2A6A45D2}" cxnId="{BD75949C-4540-49EB-8057-CD60672FEB2A}" type="sibTrans">
      <dgm:prSet/>
      <dgm:spPr/>
      <dgm:t>
        <a:bodyPr/>
        <a:lstStyle/>
        <a:p>
          <a:endParaRPr lang="zh-CN" altLang="en-US"/>
        </a:p>
      </dgm:t>
    </dgm:pt>
    <dgm:pt modelId="{8E95ACE2-FE99-4F8D-BA49-21FF734DA97B}">
      <dgm:prSet phldrT="[文本]" custT="1"/>
      <dgm:spPr/>
      <dgm:t>
        <a:bodyPr/>
        <a:lstStyle/>
        <a:p>
          <a:r>
            <a:rPr lang="zh-CN" altLang="en-US" sz="1400" dirty="0">
              <a:solidFill>
                <a:schemeClr val="accent1">
                  <a:lumMod val="50000"/>
                </a:schemeClr>
              </a:solidFill>
            </a:rPr>
            <a:t>应付款于 </a:t>
          </a:r>
          <a:r>
            <a:rPr lang="en-US" altLang="en-US" sz="1400" dirty="0">
              <a:solidFill>
                <a:schemeClr val="accent1">
                  <a:lumMod val="50000"/>
                </a:schemeClr>
              </a:solidFill>
            </a:rPr>
            <a:t>T</a:t>
          </a:r>
          <a:r>
            <a:rPr lang="zh-CN" altLang="en-US" sz="1400" dirty="0">
              <a:solidFill>
                <a:schemeClr val="accent1">
                  <a:lumMod val="50000"/>
                </a:schemeClr>
              </a:solidFill>
            </a:rPr>
            <a:t>（</a:t>
          </a:r>
          <a:r>
            <a:rPr lang="en-US" altLang="en-US" sz="1400" dirty="0">
              <a:solidFill>
                <a:schemeClr val="accent1">
                  <a:lumMod val="50000"/>
                </a:schemeClr>
              </a:solidFill>
            </a:rPr>
            <a:t>S/R/t</a:t>
          </a:r>
          <a:r>
            <a:rPr lang="zh-CN" altLang="en-US" sz="1400" dirty="0">
              <a:solidFill>
                <a:schemeClr val="accent1">
                  <a:lumMod val="50000"/>
                </a:schemeClr>
              </a:solidFill>
            </a:rPr>
            <a:t>）</a:t>
          </a:r>
          <a:r>
            <a:rPr lang="en-US" altLang="en-US" sz="1400" dirty="0">
              <a:solidFill>
                <a:schemeClr val="accent1">
                  <a:lumMod val="50000"/>
                </a:schemeClr>
              </a:solidFill>
            </a:rPr>
            <a:t>+2 </a:t>
          </a:r>
          <a:r>
            <a:rPr lang="zh-CN" altLang="en-US" sz="1400" dirty="0">
              <a:solidFill>
                <a:schemeClr val="accent1">
                  <a:lumMod val="50000"/>
                </a:schemeClr>
              </a:solidFill>
            </a:rPr>
            <a:t>日</a:t>
          </a:r>
          <a:r>
            <a:rPr lang="en-US" altLang="en-US" sz="1400" dirty="0">
              <a:solidFill>
                <a:schemeClr val="accent1">
                  <a:lumMod val="50000"/>
                </a:schemeClr>
              </a:solidFill>
            </a:rPr>
            <a:t>15:00 </a:t>
          </a:r>
          <a:r>
            <a:rPr lang="zh-CN" altLang="en-US" sz="1400" dirty="0">
              <a:solidFill>
                <a:schemeClr val="accent1">
                  <a:lumMod val="50000"/>
                </a:schemeClr>
              </a:solidFill>
            </a:rPr>
            <a:t>前划拨，结算银行将所有款项归集至部联网中心结算账户</a:t>
          </a:r>
        </a:p>
      </dgm:t>
    </dgm:pt>
    <dgm:pt modelId="{2CFA964C-9207-4BAB-961A-BC0EDFFDC5A2}" cxnId="{C97B56BF-2A87-4BAF-89C1-4ED25294FE18}" type="parTrans">
      <dgm:prSet/>
      <dgm:spPr/>
      <dgm:t>
        <a:bodyPr/>
        <a:lstStyle/>
        <a:p>
          <a:endParaRPr lang="zh-CN" altLang="en-US"/>
        </a:p>
      </dgm:t>
    </dgm:pt>
    <dgm:pt modelId="{D1F07A3D-AD39-4CDD-AE0F-952736FFD7FC}" cxnId="{C97B56BF-2A87-4BAF-89C1-4ED25294FE18}" type="sibTrans">
      <dgm:prSet/>
      <dgm:spPr/>
      <dgm:t>
        <a:bodyPr/>
        <a:lstStyle/>
        <a:p>
          <a:endParaRPr lang="zh-CN" altLang="en-US"/>
        </a:p>
      </dgm:t>
    </dgm:pt>
    <dgm:pt modelId="{22EFFC87-5BC4-417B-AB4A-7CCF91FDD4D4}">
      <dgm:prSet phldrT="[文本]"/>
      <dgm:spPr/>
      <dgm:t>
        <a:bodyPr/>
        <a:lstStyle/>
        <a:p>
          <a:r>
            <a:rPr lang="en-US" altLang="en-US" dirty="0"/>
            <a:t>T+3</a:t>
          </a:r>
          <a:r>
            <a:rPr lang="zh-CN" altLang="en-US" dirty="0"/>
            <a:t>日</a:t>
          </a:r>
          <a:r>
            <a:rPr lang="en-US" altLang="en-US" dirty="0"/>
            <a:t>10:00 </a:t>
          </a:r>
          <a:r>
            <a:rPr lang="zh-CN" altLang="en-US" dirty="0"/>
            <a:t>前，部联网中心向结算银行下发资金划拨指令</a:t>
          </a:r>
        </a:p>
      </dgm:t>
    </dgm:pt>
    <dgm:pt modelId="{3BE850D6-FC97-473C-A21F-F2837730FA83}" cxnId="{95760572-A605-4C15-B52F-D692184B4BD4}" type="parTrans">
      <dgm:prSet/>
      <dgm:spPr/>
      <dgm:t>
        <a:bodyPr/>
        <a:lstStyle/>
        <a:p>
          <a:endParaRPr lang="zh-CN" altLang="en-US"/>
        </a:p>
      </dgm:t>
    </dgm:pt>
    <dgm:pt modelId="{F63E3DE6-8015-48CB-ADD5-F57511D18E51}" cxnId="{95760572-A605-4C15-B52F-D692184B4BD4}" type="sibTrans">
      <dgm:prSet/>
      <dgm:spPr/>
      <dgm:t>
        <a:bodyPr/>
        <a:lstStyle/>
        <a:p>
          <a:endParaRPr lang="zh-CN" altLang="en-US"/>
        </a:p>
      </dgm:t>
    </dgm:pt>
    <dgm:pt modelId="{905AAE7D-9B88-4F3B-8E34-4B59785E1F7C}">
      <dgm:prSet phldrT="[文本]" custT="1"/>
      <dgm:spPr/>
      <dgm:t>
        <a:bodyPr/>
        <a:lstStyle/>
        <a:p>
          <a:r>
            <a:rPr lang="zh-CN" altLang="en-US" sz="1600" dirty="0">
              <a:solidFill>
                <a:schemeClr val="accent1">
                  <a:lumMod val="50000"/>
                </a:schemeClr>
              </a:solidFill>
            </a:rPr>
            <a:t>将资金从部中心结算账户划拨至应收款的指定结算账户</a:t>
          </a:r>
        </a:p>
      </dgm:t>
    </dgm:pt>
    <dgm:pt modelId="{7931ACFC-6277-4CEE-8911-75C1BEED4C9B}" cxnId="{090C50C9-5EA8-4398-954B-7FE071E303A8}" type="parTrans">
      <dgm:prSet/>
      <dgm:spPr/>
      <dgm:t>
        <a:bodyPr/>
        <a:lstStyle/>
        <a:p>
          <a:endParaRPr lang="zh-CN" altLang="en-US"/>
        </a:p>
      </dgm:t>
    </dgm:pt>
    <dgm:pt modelId="{C3F78CE4-25E8-420B-94FE-429A7F91F34A}" cxnId="{090C50C9-5EA8-4398-954B-7FE071E303A8}" type="sibTrans">
      <dgm:prSet/>
      <dgm:spPr/>
      <dgm:t>
        <a:bodyPr/>
        <a:lstStyle/>
        <a:p>
          <a:endParaRPr lang="zh-CN" altLang="en-US"/>
        </a:p>
      </dgm:t>
    </dgm:pt>
    <dgm:pt modelId="{897B8BC7-7376-450B-9834-5963A2E449CC}" type="pres">
      <dgm:prSet presAssocID="{AE69F950-3502-4C3E-9117-26CF17498960}" presName="cycleMatrixDiagram" presStyleCnt="0">
        <dgm:presLayoutVars>
          <dgm:chMax val="1"/>
          <dgm:dir/>
          <dgm:animLvl val="lvl"/>
          <dgm:resizeHandles val="exact"/>
        </dgm:presLayoutVars>
      </dgm:prSet>
      <dgm:spPr/>
    </dgm:pt>
    <dgm:pt modelId="{B6AFE395-2CB6-4049-AC2C-74E69471EAED}" type="pres">
      <dgm:prSet presAssocID="{AE69F950-3502-4C3E-9117-26CF17498960}" presName="children" presStyleCnt="0"/>
      <dgm:spPr/>
    </dgm:pt>
    <dgm:pt modelId="{18A3F48A-DE00-43E8-BC35-8E970F809187}" type="pres">
      <dgm:prSet presAssocID="{AE69F950-3502-4C3E-9117-26CF17498960}" presName="child1group" presStyleCnt="0"/>
      <dgm:spPr/>
    </dgm:pt>
    <dgm:pt modelId="{079B564F-3590-4E1D-A40E-D2515E6FB7E9}" type="pres">
      <dgm:prSet presAssocID="{AE69F950-3502-4C3E-9117-26CF17498960}" presName="child1" presStyleLbl="bgAcc1" presStyleIdx="0" presStyleCnt="4" custLinFactNeighborX="-13664" custLinFactNeighborY="-14648"/>
      <dgm:spPr/>
    </dgm:pt>
    <dgm:pt modelId="{2691533F-9271-43E5-A481-4E84E9DC3F49}" type="pres">
      <dgm:prSet presAssocID="{AE69F950-3502-4C3E-9117-26CF17498960}" presName="child1Text" presStyleLbl="bgAcc1" presStyleIdx="0" presStyleCnt="4">
        <dgm:presLayoutVars>
          <dgm:bulletEnabled val="1"/>
        </dgm:presLayoutVars>
      </dgm:prSet>
      <dgm:spPr/>
    </dgm:pt>
    <dgm:pt modelId="{9BA42473-55B3-41B1-8328-0C10A2F506E2}" type="pres">
      <dgm:prSet presAssocID="{AE69F950-3502-4C3E-9117-26CF17498960}" presName="child2group" presStyleCnt="0"/>
      <dgm:spPr/>
    </dgm:pt>
    <dgm:pt modelId="{3A8EA8AD-F5E7-4D01-BDD5-869C665E5E07}" type="pres">
      <dgm:prSet presAssocID="{AE69F950-3502-4C3E-9117-26CF17498960}" presName="child2" presStyleLbl="bgAcc1" presStyleIdx="1" presStyleCnt="4" custLinFactNeighborX="4607" custLinFactNeighborY="1963"/>
      <dgm:spPr/>
    </dgm:pt>
    <dgm:pt modelId="{81720DAB-4209-4D26-8A6F-1B272FA8B135}" type="pres">
      <dgm:prSet presAssocID="{AE69F950-3502-4C3E-9117-26CF17498960}" presName="child2Text" presStyleLbl="bgAcc1" presStyleIdx="1" presStyleCnt="4">
        <dgm:presLayoutVars>
          <dgm:bulletEnabled val="1"/>
        </dgm:presLayoutVars>
      </dgm:prSet>
      <dgm:spPr/>
    </dgm:pt>
    <dgm:pt modelId="{86734BB6-370D-48C3-92B5-2510B0CE9364}" type="pres">
      <dgm:prSet presAssocID="{AE69F950-3502-4C3E-9117-26CF17498960}" presName="child3group" presStyleCnt="0"/>
      <dgm:spPr/>
    </dgm:pt>
    <dgm:pt modelId="{3FD0C1E0-A50A-4B9B-9F7E-BDD037436227}" type="pres">
      <dgm:prSet presAssocID="{AE69F950-3502-4C3E-9117-26CF17498960}" presName="child3" presStyleLbl="bgAcc1" presStyleIdx="2" presStyleCnt="4" custScaleX="106865" custScaleY="96868" custLinFactNeighborX="14802" custLinFactNeighborY="-2816"/>
      <dgm:spPr/>
    </dgm:pt>
    <dgm:pt modelId="{A823351B-1863-49F1-ADFC-1467B7FECE04}" type="pres">
      <dgm:prSet presAssocID="{AE69F950-3502-4C3E-9117-26CF17498960}" presName="child3Text" presStyleLbl="bgAcc1" presStyleIdx="2" presStyleCnt="4">
        <dgm:presLayoutVars>
          <dgm:bulletEnabled val="1"/>
        </dgm:presLayoutVars>
      </dgm:prSet>
      <dgm:spPr/>
    </dgm:pt>
    <dgm:pt modelId="{A9CBA647-7396-4A78-9855-F6F129AB817C}" type="pres">
      <dgm:prSet presAssocID="{AE69F950-3502-4C3E-9117-26CF17498960}" presName="child4group" presStyleCnt="0"/>
      <dgm:spPr/>
    </dgm:pt>
    <dgm:pt modelId="{0B295172-DA91-4522-9688-9BC0D5D647A2}" type="pres">
      <dgm:prSet presAssocID="{AE69F950-3502-4C3E-9117-26CF17498960}" presName="child4" presStyleLbl="bgAcc1" presStyleIdx="3" presStyleCnt="4" custLinFactNeighborX="1680" custLinFactNeighborY="-2594"/>
      <dgm:spPr/>
    </dgm:pt>
    <dgm:pt modelId="{8069595C-8AEB-41F3-AB08-87FF9EA346BE}" type="pres">
      <dgm:prSet presAssocID="{AE69F950-3502-4C3E-9117-26CF17498960}" presName="child4Text" presStyleLbl="bgAcc1" presStyleIdx="3" presStyleCnt="4">
        <dgm:presLayoutVars>
          <dgm:bulletEnabled val="1"/>
        </dgm:presLayoutVars>
      </dgm:prSet>
      <dgm:spPr/>
    </dgm:pt>
    <dgm:pt modelId="{CAB8120C-218D-4208-AAA3-E1961E706063}" type="pres">
      <dgm:prSet presAssocID="{AE69F950-3502-4C3E-9117-26CF17498960}" presName="childPlaceholder" presStyleCnt="0"/>
      <dgm:spPr/>
    </dgm:pt>
    <dgm:pt modelId="{DFC594A8-6BE9-4B1D-94B5-558600446F95}" type="pres">
      <dgm:prSet presAssocID="{AE69F950-3502-4C3E-9117-26CF17498960}" presName="circle" presStyleCnt="0"/>
      <dgm:spPr/>
    </dgm:pt>
    <dgm:pt modelId="{F8A99107-0A1B-49D2-AEB3-695F95B01E6C}" type="pres">
      <dgm:prSet presAssocID="{AE69F950-3502-4C3E-9117-26CF17498960}" presName="quadrant1" presStyleLbl="node1" presStyleIdx="0" presStyleCnt="4">
        <dgm:presLayoutVars>
          <dgm:chMax val="1"/>
          <dgm:bulletEnabled val="1"/>
        </dgm:presLayoutVars>
      </dgm:prSet>
      <dgm:spPr/>
    </dgm:pt>
    <dgm:pt modelId="{92445E26-2296-462B-A66A-97CF91DAEC18}" type="pres">
      <dgm:prSet presAssocID="{AE69F950-3502-4C3E-9117-26CF17498960}" presName="quadrant2" presStyleLbl="node1" presStyleIdx="1" presStyleCnt="4">
        <dgm:presLayoutVars>
          <dgm:chMax val="1"/>
          <dgm:bulletEnabled val="1"/>
        </dgm:presLayoutVars>
      </dgm:prSet>
      <dgm:spPr/>
    </dgm:pt>
    <dgm:pt modelId="{E3FDFFAA-8912-4513-986D-6873295831EB}" type="pres">
      <dgm:prSet presAssocID="{AE69F950-3502-4C3E-9117-26CF17498960}" presName="quadrant3" presStyleLbl="node1" presStyleIdx="2" presStyleCnt="4">
        <dgm:presLayoutVars>
          <dgm:chMax val="1"/>
          <dgm:bulletEnabled val="1"/>
        </dgm:presLayoutVars>
      </dgm:prSet>
      <dgm:spPr/>
    </dgm:pt>
    <dgm:pt modelId="{BED5C533-9B8C-447A-918B-A959430067EF}" type="pres">
      <dgm:prSet presAssocID="{AE69F950-3502-4C3E-9117-26CF17498960}" presName="quadrant4" presStyleLbl="node1" presStyleIdx="3" presStyleCnt="4">
        <dgm:presLayoutVars>
          <dgm:chMax val="1"/>
          <dgm:bulletEnabled val="1"/>
        </dgm:presLayoutVars>
      </dgm:prSet>
      <dgm:spPr/>
    </dgm:pt>
    <dgm:pt modelId="{B18ED16B-2C60-4192-A7BE-AE8EE6E4CBEB}" type="pres">
      <dgm:prSet presAssocID="{AE69F950-3502-4C3E-9117-26CF17498960}" presName="quadrantPlaceholder" presStyleCnt="0"/>
      <dgm:spPr/>
    </dgm:pt>
    <dgm:pt modelId="{E9AECBA1-6F4A-4D5D-9BCD-B3BB3907C1D3}" type="pres">
      <dgm:prSet presAssocID="{AE69F950-3502-4C3E-9117-26CF17498960}" presName="center1" presStyleLbl="fgShp" presStyleIdx="0" presStyleCnt="2"/>
      <dgm:spPr/>
    </dgm:pt>
    <dgm:pt modelId="{0BD5837D-E1F0-41FA-8BC9-7E863DA78EE6}" type="pres">
      <dgm:prSet presAssocID="{AE69F950-3502-4C3E-9117-26CF17498960}" presName="center2" presStyleLbl="fgShp" presStyleIdx="1" presStyleCnt="2"/>
      <dgm:spPr/>
    </dgm:pt>
  </dgm:ptLst>
  <dgm:cxnLst>
    <dgm:cxn modelId="{E9F0E70A-429D-45E3-8ACF-C532E536E750}" type="presOf" srcId="{755633E9-540F-4742-87E8-64C114599CA5}" destId="{81720DAB-4209-4D26-8A6F-1B272FA8B135}" srcOrd="1" destOrd="0" presId="urn:microsoft.com/office/officeart/2005/8/layout/cycle4"/>
    <dgm:cxn modelId="{3EF0E51C-0F2E-49DC-85CC-E0127B2C5E72}" type="presOf" srcId="{59D8C0AA-487E-4683-BBE7-B6F30D1B41C2}" destId="{079B564F-3590-4E1D-A40E-D2515E6FB7E9}" srcOrd="0" destOrd="0" presId="urn:microsoft.com/office/officeart/2005/8/layout/cycle4"/>
    <dgm:cxn modelId="{13F4FA21-684C-4D58-9714-385AE08D2801}" type="presOf" srcId="{905AAE7D-9B88-4F3B-8E34-4B59785E1F7C}" destId="{8069595C-8AEB-41F3-AB08-87FF9EA346BE}" srcOrd="1" destOrd="0" presId="urn:microsoft.com/office/officeart/2005/8/layout/cycle4"/>
    <dgm:cxn modelId="{D4BBE12C-D6D3-4546-AFBF-C67D0A42EBC9}" type="presOf" srcId="{0D9DCC9D-220E-4029-A1A4-9CCF09225F5B}" destId="{E3FDFFAA-8912-4513-986D-6873295831EB}" srcOrd="0" destOrd="0" presId="urn:microsoft.com/office/officeart/2005/8/layout/cycle4"/>
    <dgm:cxn modelId="{C44DAF34-5339-4C3D-B4C3-2896022B64B3}" type="presOf" srcId="{63D1367C-76DC-4AC7-9F7A-788F82FB6C78}" destId="{92445E26-2296-462B-A66A-97CF91DAEC18}" srcOrd="0" destOrd="0" presId="urn:microsoft.com/office/officeart/2005/8/layout/cycle4"/>
    <dgm:cxn modelId="{6CD97F39-6D81-446A-96ED-2B4AF63FA7B8}" srcId="{AE69F950-3502-4C3E-9117-26CF17498960}" destId="{17A49B44-733D-418F-A413-A7C3B4088C59}" srcOrd="0" destOrd="0" parTransId="{7F9B5787-1809-4484-9673-79FF11A76D6D}" sibTransId="{5BB9D872-60FA-44A3-BB59-3339F0B74764}"/>
    <dgm:cxn modelId="{D8625940-103A-49AA-9C51-80DD34DD41AE}" srcId="{17A49B44-733D-418F-A413-A7C3B4088C59}" destId="{59D8C0AA-487E-4683-BBE7-B6F30D1B41C2}" srcOrd="0" destOrd="0" parTransId="{F340B726-F14B-4866-8891-418A8DA86E15}" sibTransId="{83AE7A70-4B37-4AAA-B405-50DC6AF32FA1}"/>
    <dgm:cxn modelId="{0AFB7043-D78D-47F1-B72E-E5BE4717A91D}" type="presOf" srcId="{8E95ACE2-FE99-4F8D-BA49-21FF734DA97B}" destId="{A823351B-1863-49F1-ADFC-1467B7FECE04}" srcOrd="1" destOrd="0" presId="urn:microsoft.com/office/officeart/2005/8/layout/cycle4"/>
    <dgm:cxn modelId="{EA2E995A-FFF3-405A-83B7-0C7097AE9EC8}" type="presOf" srcId="{755633E9-540F-4742-87E8-64C114599CA5}" destId="{3A8EA8AD-F5E7-4D01-BDD5-869C665E5E07}" srcOrd="0" destOrd="0" presId="urn:microsoft.com/office/officeart/2005/8/layout/cycle4"/>
    <dgm:cxn modelId="{FAD6B16D-5276-4F06-BE21-C5EF2F86C0F1}" type="presOf" srcId="{59D8C0AA-487E-4683-BBE7-B6F30D1B41C2}" destId="{2691533F-9271-43E5-A481-4E84E9DC3F49}" srcOrd="1" destOrd="0" presId="urn:microsoft.com/office/officeart/2005/8/layout/cycle4"/>
    <dgm:cxn modelId="{95760572-A605-4C15-B52F-D692184B4BD4}" srcId="{AE69F950-3502-4C3E-9117-26CF17498960}" destId="{22EFFC87-5BC4-417B-AB4A-7CCF91FDD4D4}" srcOrd="3" destOrd="0" parTransId="{3BE850D6-FC97-473C-A21F-F2837730FA83}" sibTransId="{F63E3DE6-8015-48CB-ADD5-F57511D18E51}"/>
    <dgm:cxn modelId="{E5A13375-696C-4634-AC6E-A86E05EA5477}" type="presOf" srcId="{17A49B44-733D-418F-A413-A7C3B4088C59}" destId="{F8A99107-0A1B-49D2-AEB3-695F95B01E6C}" srcOrd="0" destOrd="0" presId="urn:microsoft.com/office/officeart/2005/8/layout/cycle4"/>
    <dgm:cxn modelId="{BD75949C-4540-49EB-8057-CD60672FEB2A}" srcId="{AE69F950-3502-4C3E-9117-26CF17498960}" destId="{0D9DCC9D-220E-4029-A1A4-9CCF09225F5B}" srcOrd="2" destOrd="0" parTransId="{98ACBD73-D0A9-4F05-949C-D35D06E12954}" sibTransId="{A30C03AF-2F34-45CF-B717-F74C2A6A45D2}"/>
    <dgm:cxn modelId="{B8C0729E-985A-4431-9D00-1740EAEC3DD9}" srcId="{AE69F950-3502-4C3E-9117-26CF17498960}" destId="{63D1367C-76DC-4AC7-9F7A-788F82FB6C78}" srcOrd="1" destOrd="0" parTransId="{C5656249-230A-41DD-AA95-ECB49D80F05F}" sibTransId="{6FBEC004-AB12-467C-A9C2-556B46D26C72}"/>
    <dgm:cxn modelId="{FD122BAC-4D09-4703-8830-2A439A046FE8}" type="presOf" srcId="{8E95ACE2-FE99-4F8D-BA49-21FF734DA97B}" destId="{3FD0C1E0-A50A-4B9B-9F7E-BDD037436227}" srcOrd="0" destOrd="0" presId="urn:microsoft.com/office/officeart/2005/8/layout/cycle4"/>
    <dgm:cxn modelId="{81C721BA-FAB2-4D12-8176-015678C5BB6E}" srcId="{63D1367C-76DC-4AC7-9F7A-788F82FB6C78}" destId="{755633E9-540F-4742-87E8-64C114599CA5}" srcOrd="0" destOrd="0" parTransId="{8BBE87D9-6289-486C-91B5-7E7FFE077A75}" sibTransId="{D97EE01D-A18E-48A1-B3E1-D91E7813CCA8}"/>
    <dgm:cxn modelId="{C97B56BF-2A87-4BAF-89C1-4ED25294FE18}" srcId="{0D9DCC9D-220E-4029-A1A4-9CCF09225F5B}" destId="{8E95ACE2-FE99-4F8D-BA49-21FF734DA97B}" srcOrd="0" destOrd="0" parTransId="{2CFA964C-9207-4BAB-961A-BC0EDFFDC5A2}" sibTransId="{D1F07A3D-AD39-4CDD-AE0F-952736FFD7FC}"/>
    <dgm:cxn modelId="{090C50C9-5EA8-4398-954B-7FE071E303A8}" srcId="{22EFFC87-5BC4-417B-AB4A-7CCF91FDD4D4}" destId="{905AAE7D-9B88-4F3B-8E34-4B59785E1F7C}" srcOrd="0" destOrd="0" parTransId="{7931ACFC-6277-4CEE-8911-75C1BEED4C9B}" sibTransId="{C3F78CE4-25E8-420B-94FE-429A7F91F34A}"/>
    <dgm:cxn modelId="{07F6EBCD-98D9-4FE8-BA17-BE18C4285073}" type="presOf" srcId="{AE69F950-3502-4C3E-9117-26CF17498960}" destId="{897B8BC7-7376-450B-9834-5963A2E449CC}" srcOrd="0" destOrd="0" presId="urn:microsoft.com/office/officeart/2005/8/layout/cycle4"/>
    <dgm:cxn modelId="{A76F42F1-1FC9-4249-B375-83495D28A9CD}" type="presOf" srcId="{905AAE7D-9B88-4F3B-8E34-4B59785E1F7C}" destId="{0B295172-DA91-4522-9688-9BC0D5D647A2}" srcOrd="0" destOrd="0" presId="urn:microsoft.com/office/officeart/2005/8/layout/cycle4"/>
    <dgm:cxn modelId="{81185BF3-7769-4C57-A67B-4B79DC694859}" type="presOf" srcId="{22EFFC87-5BC4-417B-AB4A-7CCF91FDD4D4}" destId="{BED5C533-9B8C-447A-918B-A959430067EF}" srcOrd="0" destOrd="0" presId="urn:microsoft.com/office/officeart/2005/8/layout/cycle4"/>
    <dgm:cxn modelId="{AC7CCA95-042C-49EA-8391-F6587528A12E}" type="presParOf" srcId="{897B8BC7-7376-450B-9834-5963A2E449CC}" destId="{B6AFE395-2CB6-4049-AC2C-74E69471EAED}" srcOrd="0" destOrd="0" presId="urn:microsoft.com/office/officeart/2005/8/layout/cycle4"/>
    <dgm:cxn modelId="{6B40181B-EF16-4CB6-8357-D92143BCC416}" type="presParOf" srcId="{B6AFE395-2CB6-4049-AC2C-74E69471EAED}" destId="{18A3F48A-DE00-43E8-BC35-8E970F809187}" srcOrd="0" destOrd="0" presId="urn:microsoft.com/office/officeart/2005/8/layout/cycle4"/>
    <dgm:cxn modelId="{AF95665E-3424-423F-B447-D3C8F2A384BE}" type="presParOf" srcId="{18A3F48A-DE00-43E8-BC35-8E970F809187}" destId="{079B564F-3590-4E1D-A40E-D2515E6FB7E9}" srcOrd="0" destOrd="0" presId="urn:microsoft.com/office/officeart/2005/8/layout/cycle4"/>
    <dgm:cxn modelId="{7777222A-31E2-499F-BEFB-8B6E5928833A}" type="presParOf" srcId="{18A3F48A-DE00-43E8-BC35-8E970F809187}" destId="{2691533F-9271-43E5-A481-4E84E9DC3F49}" srcOrd="1" destOrd="0" presId="urn:microsoft.com/office/officeart/2005/8/layout/cycle4"/>
    <dgm:cxn modelId="{337249F2-4630-4DC9-BD15-03562B1F89C9}" type="presParOf" srcId="{B6AFE395-2CB6-4049-AC2C-74E69471EAED}" destId="{9BA42473-55B3-41B1-8328-0C10A2F506E2}" srcOrd="1" destOrd="0" presId="urn:microsoft.com/office/officeart/2005/8/layout/cycle4"/>
    <dgm:cxn modelId="{39127535-AB15-46A5-A4F6-A85A07A592AB}" type="presParOf" srcId="{9BA42473-55B3-41B1-8328-0C10A2F506E2}" destId="{3A8EA8AD-F5E7-4D01-BDD5-869C665E5E07}" srcOrd="0" destOrd="0" presId="urn:microsoft.com/office/officeart/2005/8/layout/cycle4"/>
    <dgm:cxn modelId="{73486894-EA01-4272-804D-DE8F107FE6A4}" type="presParOf" srcId="{9BA42473-55B3-41B1-8328-0C10A2F506E2}" destId="{81720DAB-4209-4D26-8A6F-1B272FA8B135}" srcOrd="1" destOrd="0" presId="urn:microsoft.com/office/officeart/2005/8/layout/cycle4"/>
    <dgm:cxn modelId="{6B3EDA06-5D65-45C8-B011-3E8C0D4208A3}" type="presParOf" srcId="{B6AFE395-2CB6-4049-AC2C-74E69471EAED}" destId="{86734BB6-370D-48C3-92B5-2510B0CE9364}" srcOrd="2" destOrd="0" presId="urn:microsoft.com/office/officeart/2005/8/layout/cycle4"/>
    <dgm:cxn modelId="{AAB11BD7-BF6D-46EB-8700-FFA9852A46D5}" type="presParOf" srcId="{86734BB6-370D-48C3-92B5-2510B0CE9364}" destId="{3FD0C1E0-A50A-4B9B-9F7E-BDD037436227}" srcOrd="0" destOrd="0" presId="urn:microsoft.com/office/officeart/2005/8/layout/cycle4"/>
    <dgm:cxn modelId="{E368976D-DC8A-4DC7-A0EF-E11CA367E954}" type="presParOf" srcId="{86734BB6-370D-48C3-92B5-2510B0CE9364}" destId="{A823351B-1863-49F1-ADFC-1467B7FECE04}" srcOrd="1" destOrd="0" presId="urn:microsoft.com/office/officeart/2005/8/layout/cycle4"/>
    <dgm:cxn modelId="{0FDF9AE3-3144-4406-A402-9453F0E6E1B4}" type="presParOf" srcId="{B6AFE395-2CB6-4049-AC2C-74E69471EAED}" destId="{A9CBA647-7396-4A78-9855-F6F129AB817C}" srcOrd="3" destOrd="0" presId="urn:microsoft.com/office/officeart/2005/8/layout/cycle4"/>
    <dgm:cxn modelId="{01890262-6786-44F5-8320-A61C00F1C72F}" type="presParOf" srcId="{A9CBA647-7396-4A78-9855-F6F129AB817C}" destId="{0B295172-DA91-4522-9688-9BC0D5D647A2}" srcOrd="0" destOrd="0" presId="urn:microsoft.com/office/officeart/2005/8/layout/cycle4"/>
    <dgm:cxn modelId="{E16BCA2A-3AB6-4180-8484-7469CD4D895A}" type="presParOf" srcId="{A9CBA647-7396-4A78-9855-F6F129AB817C}" destId="{8069595C-8AEB-41F3-AB08-87FF9EA346BE}" srcOrd="1" destOrd="0" presId="urn:microsoft.com/office/officeart/2005/8/layout/cycle4"/>
    <dgm:cxn modelId="{DECC0A18-15FA-4D70-A7B2-9126BC2565B1}" type="presParOf" srcId="{B6AFE395-2CB6-4049-AC2C-74E69471EAED}" destId="{CAB8120C-218D-4208-AAA3-E1961E706063}" srcOrd="4" destOrd="0" presId="urn:microsoft.com/office/officeart/2005/8/layout/cycle4"/>
    <dgm:cxn modelId="{47F553DF-BE95-4A52-B751-A539B8C2BD24}" type="presParOf" srcId="{897B8BC7-7376-450B-9834-5963A2E449CC}" destId="{DFC594A8-6BE9-4B1D-94B5-558600446F95}" srcOrd="1" destOrd="0" presId="urn:microsoft.com/office/officeart/2005/8/layout/cycle4"/>
    <dgm:cxn modelId="{CF3C1DE0-F685-4DEE-8057-608996E6D342}" type="presParOf" srcId="{DFC594A8-6BE9-4B1D-94B5-558600446F95}" destId="{F8A99107-0A1B-49D2-AEB3-695F95B01E6C}" srcOrd="0" destOrd="0" presId="urn:microsoft.com/office/officeart/2005/8/layout/cycle4"/>
    <dgm:cxn modelId="{1B25B8DF-91D6-4774-A71E-4B4D01D0724B}" type="presParOf" srcId="{DFC594A8-6BE9-4B1D-94B5-558600446F95}" destId="{92445E26-2296-462B-A66A-97CF91DAEC18}" srcOrd="1" destOrd="0" presId="urn:microsoft.com/office/officeart/2005/8/layout/cycle4"/>
    <dgm:cxn modelId="{16B84714-6FC1-47F0-8414-E9053B647375}" type="presParOf" srcId="{DFC594A8-6BE9-4B1D-94B5-558600446F95}" destId="{E3FDFFAA-8912-4513-986D-6873295831EB}" srcOrd="2" destOrd="0" presId="urn:microsoft.com/office/officeart/2005/8/layout/cycle4"/>
    <dgm:cxn modelId="{1B81FC80-4916-4B26-9F4B-D08B4A628E42}" type="presParOf" srcId="{DFC594A8-6BE9-4B1D-94B5-558600446F95}" destId="{BED5C533-9B8C-447A-918B-A959430067EF}" srcOrd="3" destOrd="0" presId="urn:microsoft.com/office/officeart/2005/8/layout/cycle4"/>
    <dgm:cxn modelId="{B8E7A59F-B5D6-4D71-A2C5-073C77F8C32B}" type="presParOf" srcId="{DFC594A8-6BE9-4B1D-94B5-558600446F95}" destId="{B18ED16B-2C60-4192-A7BE-AE8EE6E4CBEB}" srcOrd="4" destOrd="0" presId="urn:microsoft.com/office/officeart/2005/8/layout/cycle4"/>
    <dgm:cxn modelId="{2B25CE4F-767F-445F-82D5-F7690412E502}" type="presParOf" srcId="{897B8BC7-7376-450B-9834-5963A2E449CC}" destId="{E9AECBA1-6F4A-4D5D-9BCD-B3BB3907C1D3}" srcOrd="2" destOrd="0" presId="urn:microsoft.com/office/officeart/2005/8/layout/cycle4"/>
    <dgm:cxn modelId="{472A737A-F418-4044-A9A1-967AAF8BB682}" type="presParOf" srcId="{897B8BC7-7376-450B-9834-5963A2E449CC}" destId="{0BD5837D-E1F0-41FA-8BC9-7E863DA78EE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4404D-DBB0-4C72-9F5C-E674B90FFA1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4F20A7EE-B93C-4E98-A1E4-379A8752FD16}">
      <dgm:prSet phldrT="[文本]">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altLang="zh-CN" dirty="0">
              <a:solidFill>
                <a:schemeClr val="bg1"/>
              </a:solidFill>
              <a:latin typeface="微软雅黑" panose="020B0503020204020204" pitchFamily="34" charset="-122"/>
              <a:ea typeface="微软雅黑" panose="020B0503020204020204" pitchFamily="34" charset="-122"/>
            </a:rPr>
            <a:t>ETC</a:t>
          </a:r>
          <a:r>
            <a:rPr lang="zh-CN" altLang="en-US" dirty="0">
              <a:solidFill>
                <a:schemeClr val="bg1"/>
              </a:solidFill>
              <a:latin typeface="微软雅黑" panose="020B0503020204020204" pitchFamily="34" charset="-122"/>
              <a:ea typeface="微软雅黑" panose="020B0503020204020204" pitchFamily="34" charset="-122"/>
            </a:rPr>
            <a:t>门架交易</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数据</a:t>
          </a:r>
          <a:endParaRPr lang="zh-CN" altLang="en-US" dirty="0">
            <a:solidFill>
              <a:schemeClr val="bg1"/>
            </a:solidFill>
          </a:endParaRPr>
        </a:p>
      </dgm:t>
    </dgm:pt>
    <dgm:pt modelId="{4F0BC514-C546-45C8-9A80-46CDF59E298C}" cxnId="{B0B51619-875F-4BCE-8643-F0B1574D4740}" type="parTrans">
      <dgm:prSet/>
      <dgm:spPr/>
      <dgm:t>
        <a:bodyPr/>
        <a:lstStyle/>
        <a:p>
          <a:endParaRPr lang="zh-CN" altLang="en-US"/>
        </a:p>
      </dgm:t>
    </dgm:pt>
    <dgm:pt modelId="{2069D6CB-54AD-481B-BBB8-72F8E08F367C}" cxnId="{B0B51619-875F-4BCE-8643-F0B1574D4740}" type="sibTrans">
      <dgm:prSet/>
      <dgm:spPr/>
      <dgm:t>
        <a:bodyPr/>
        <a:lstStyle/>
        <a:p>
          <a:endParaRPr lang="zh-CN" altLang="en-US"/>
        </a:p>
      </dgm:t>
    </dgm:pt>
    <dgm:pt modelId="{0B688282-6F5D-4D57-800B-E8920F18F99D}">
      <dgm:prSet phldrT="[文本]" custT="1"/>
      <dgm:spPr/>
      <dgm:t>
        <a:bodyPr/>
        <a:lstStyle/>
        <a:p>
          <a:r>
            <a:rPr lang="zh-CN" altLang="en-US" sz="1600" dirty="0">
              <a:solidFill>
                <a:schemeClr val="accent1">
                  <a:lumMod val="50000"/>
                </a:schemeClr>
              </a:solidFill>
            </a:rPr>
            <a:t>省中心将门架合计数与当日门架上传的交易汇总数进行比对，排查是否存在数据未及时上传情况，并由省中心协调处理。</a:t>
          </a:r>
        </a:p>
      </dgm:t>
    </dgm:pt>
    <dgm:pt modelId="{782D95DD-FAB8-4979-8F5B-B1F5C7DFECD5}" cxnId="{426CE5BC-57A9-4B10-85DF-DF8E56029965}" type="parTrans">
      <dgm:prSet/>
      <dgm:spPr/>
      <dgm:t>
        <a:bodyPr/>
        <a:lstStyle/>
        <a:p>
          <a:endParaRPr lang="zh-CN" altLang="en-US"/>
        </a:p>
      </dgm:t>
    </dgm:pt>
    <dgm:pt modelId="{8E77EEDD-A8BB-411D-A8DA-D179BC2C1B92}" cxnId="{426CE5BC-57A9-4B10-85DF-DF8E56029965}" type="sibTrans">
      <dgm:prSet/>
      <dgm:spPr/>
      <dgm:t>
        <a:bodyPr/>
        <a:lstStyle/>
        <a:p>
          <a:endParaRPr lang="zh-CN" altLang="en-US"/>
        </a:p>
      </dgm:t>
    </dgm:pt>
    <dgm:pt modelId="{26EE5E5F-A10D-4C90-B245-1BF46403A117}">
      <dgm:prSet phldrT="[文本]"/>
      <dgm:spPr/>
      <dgm:t>
        <a:bodyPr/>
        <a:lstStyle/>
        <a:p>
          <a:r>
            <a:rPr lang="zh-CN" altLang="en-US" dirty="0">
              <a:solidFill>
                <a:schemeClr val="bg1"/>
              </a:solidFill>
              <a:latin typeface="微软雅黑" panose="020B0503020204020204" pitchFamily="34" charset="-122"/>
              <a:ea typeface="微软雅黑" panose="020B0503020204020204" pitchFamily="34" charset="-122"/>
            </a:rPr>
            <a:t>持</a:t>
          </a:r>
          <a:r>
            <a:rPr lang="en-GB" altLang="zh-CN" dirty="0">
              <a:solidFill>
                <a:schemeClr val="bg1"/>
              </a:solidFill>
              <a:latin typeface="微软雅黑" panose="020B0503020204020204" pitchFamily="34" charset="-122"/>
              <a:ea typeface="微软雅黑" panose="020B0503020204020204" pitchFamily="34" charset="-122"/>
            </a:rPr>
            <a:t>CPC</a:t>
          </a:r>
          <a:r>
            <a:rPr lang="zh-CN" altLang="en-US" dirty="0">
              <a:solidFill>
                <a:schemeClr val="bg1"/>
              </a:solidFill>
              <a:latin typeface="微软雅黑" panose="020B0503020204020204" pitchFamily="34" charset="-122"/>
              <a:ea typeface="微软雅黑" panose="020B0503020204020204" pitchFamily="34" charset="-122"/>
            </a:rPr>
            <a:t>卡交易</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数据</a:t>
          </a:r>
          <a:endParaRPr lang="zh-CN" altLang="en-US" dirty="0">
            <a:solidFill>
              <a:schemeClr val="bg1"/>
            </a:solidFill>
          </a:endParaRPr>
        </a:p>
      </dgm:t>
    </dgm:pt>
    <dgm:pt modelId="{85163BAA-CBCC-4D81-8304-3BCE2D6216AF}" cxnId="{8D28D1FB-BA05-4FCC-863B-C87C4261BA49}" type="parTrans">
      <dgm:prSet/>
      <dgm:spPr/>
      <dgm:t>
        <a:bodyPr/>
        <a:lstStyle/>
        <a:p>
          <a:endParaRPr lang="zh-CN" altLang="en-US"/>
        </a:p>
      </dgm:t>
    </dgm:pt>
    <dgm:pt modelId="{83D64B27-5AD9-4E17-8278-E54A5555C2B7}" cxnId="{8D28D1FB-BA05-4FCC-863B-C87C4261BA49}" type="sibTrans">
      <dgm:prSet/>
      <dgm:spPr/>
      <dgm:t>
        <a:bodyPr/>
        <a:lstStyle/>
        <a:p>
          <a:endParaRPr lang="zh-CN" altLang="en-US"/>
        </a:p>
      </dgm:t>
    </dgm:pt>
    <dgm:pt modelId="{A20729AA-7F98-4C59-99FF-BDEE308E4182}">
      <dgm:prSet phldrT="[文本]" custT="1"/>
      <dgm:spPr/>
      <dgm:t>
        <a:bodyPr/>
        <a:lstStyle/>
        <a:p>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中心可将各收费站站级交易汇总数、实收数与当日省中心收到的交易数据进行对账。如存在对账结果不一致，收费公路经营管理单位应配合省中心排查是否存在数据滞留或丢失情况。</a:t>
          </a:r>
          <a:endParaRPr lang="zh-CN" altLang="en-US" sz="1600" dirty="0">
            <a:solidFill>
              <a:schemeClr val="accent1">
                <a:lumMod val="50000"/>
              </a:schemeClr>
            </a:solidFill>
          </a:endParaRPr>
        </a:p>
      </dgm:t>
    </dgm:pt>
    <dgm:pt modelId="{AB08B8C1-FDE4-4974-91AB-5F813BFCB357}" cxnId="{088BA36C-AD46-4F6E-9CFF-303FB71044A1}" type="parTrans">
      <dgm:prSet/>
      <dgm:spPr/>
      <dgm:t>
        <a:bodyPr/>
        <a:lstStyle/>
        <a:p>
          <a:endParaRPr lang="zh-CN" altLang="en-US"/>
        </a:p>
      </dgm:t>
    </dgm:pt>
    <dgm:pt modelId="{5303FF60-D576-466C-A15D-ABB113A83A68}" cxnId="{088BA36C-AD46-4F6E-9CFF-303FB71044A1}" type="sibTrans">
      <dgm:prSet/>
      <dgm:spPr/>
      <dgm:t>
        <a:bodyPr/>
        <a:lstStyle/>
        <a:p>
          <a:endParaRPr lang="zh-CN" altLang="en-US"/>
        </a:p>
      </dgm:t>
    </dgm:pt>
    <dgm:pt modelId="{0596163E-838B-4FF5-A11C-5A645551D75E}">
      <dgm:prSet phldrT="[文本]">
        <dgm:style>
          <a:lnRef idx="0">
            <a:schemeClr val="accent6"/>
          </a:lnRef>
          <a:fillRef idx="3">
            <a:schemeClr val="accent6"/>
          </a:fillRef>
          <a:effectRef idx="3">
            <a:schemeClr val="accent6"/>
          </a:effectRef>
          <a:fontRef idx="minor">
            <a:schemeClr val="lt1"/>
          </a:fontRef>
        </dgm:style>
      </dgm:prSet>
      <dgm:spPr/>
      <dgm:t>
        <a:bodyPr/>
        <a:lstStyle/>
        <a:p>
          <a:r>
            <a:rPr lang="zh-CN" altLang="en-US" dirty="0">
              <a:solidFill>
                <a:schemeClr val="bg1"/>
              </a:solidFill>
              <a:latin typeface="微软雅黑" panose="020B0503020204020204" pitchFamily="34" charset="-122"/>
              <a:ea typeface="微软雅黑" panose="020B0503020204020204" pitchFamily="34" charset="-122"/>
            </a:rPr>
            <a:t>多省</a:t>
          </a:r>
          <a:r>
            <a:rPr lang="en-GB" altLang="zh-CN" dirty="0">
              <a:solidFill>
                <a:schemeClr val="bg1"/>
              </a:solidFill>
              <a:latin typeface="微软雅黑" panose="020B0503020204020204" pitchFamily="34" charset="-122"/>
              <a:ea typeface="微软雅黑" panose="020B0503020204020204" pitchFamily="34" charset="-122"/>
            </a:rPr>
            <a:t>ETC</a:t>
          </a:r>
          <a:r>
            <a:rPr lang="zh-CN" altLang="en-US" dirty="0">
              <a:solidFill>
                <a:schemeClr val="bg1"/>
              </a:solidFill>
              <a:latin typeface="微软雅黑" panose="020B0503020204020204" pitchFamily="34" charset="-122"/>
              <a:ea typeface="微软雅黑" panose="020B0503020204020204" pitchFamily="34" charset="-122"/>
            </a:rPr>
            <a:t>交易和多省其他交易</a:t>
          </a:r>
          <a:endParaRPr lang="zh-CN" altLang="en-US" dirty="0">
            <a:solidFill>
              <a:schemeClr val="bg1"/>
            </a:solidFill>
          </a:endParaRPr>
        </a:p>
      </dgm:t>
    </dgm:pt>
    <dgm:pt modelId="{ADADA5DE-B1CE-4CA8-B842-5B463098E932}" cxnId="{C0267BE3-25AF-47D8-8B84-67B7545EB924}" type="parTrans">
      <dgm:prSet/>
      <dgm:spPr/>
      <dgm:t>
        <a:bodyPr/>
        <a:lstStyle/>
        <a:p>
          <a:endParaRPr lang="zh-CN" altLang="en-US"/>
        </a:p>
      </dgm:t>
    </dgm:pt>
    <dgm:pt modelId="{EC091AA8-E27A-4CFD-BE8D-39BF40268E99}" cxnId="{C0267BE3-25AF-47D8-8B84-67B7545EB924}" type="sibTrans">
      <dgm:prSet/>
      <dgm:spPr/>
      <dgm:t>
        <a:bodyPr/>
        <a:lstStyle/>
        <a:p>
          <a:endParaRPr lang="zh-CN" altLang="en-US"/>
        </a:p>
      </dgm:t>
    </dgm:pt>
    <dgm:pt modelId="{BBF69779-0B87-4B8C-A018-018C317B1D65}">
      <dgm:prSet phldrT="[文本]"/>
      <dgm:spPr/>
      <dgm:t>
        <a:bodyPr/>
        <a:lstStyle/>
        <a:p>
          <a:r>
            <a:rPr lang="zh-CN" altLang="en-US" dirty="0">
              <a:solidFill>
                <a:schemeClr val="accent1">
                  <a:lumMod val="50000"/>
                </a:schemeClr>
              </a:solidFill>
              <a:latin typeface="微软雅黑" panose="020B0503020204020204" pitchFamily="34" charset="-122"/>
              <a:ea typeface="微软雅黑" panose="020B0503020204020204" pitchFamily="34" charset="-122"/>
            </a:rPr>
            <a:t>省中心根据部联网中心发布的的本省拆分数据与本省</a:t>
          </a:r>
          <a:r>
            <a:rPr lang="en-GB" altLang="zh-CN" dirty="0">
              <a:solidFill>
                <a:schemeClr val="accent1">
                  <a:lumMod val="50000"/>
                </a:schemeClr>
              </a:solidFill>
              <a:latin typeface="微软雅黑" panose="020B0503020204020204" pitchFamily="34" charset="-122"/>
              <a:ea typeface="微软雅黑" panose="020B0503020204020204" pitchFamily="34" charset="-122"/>
            </a:rPr>
            <a:t>ETC</a:t>
          </a:r>
          <a:r>
            <a:rPr lang="zh-CN" altLang="en-US" dirty="0">
              <a:solidFill>
                <a:schemeClr val="accent1">
                  <a:lumMod val="50000"/>
                </a:schemeClr>
              </a:solidFill>
              <a:latin typeface="微软雅黑" panose="020B0503020204020204" pitchFamily="34" charset="-122"/>
              <a:ea typeface="微软雅黑" panose="020B0503020204020204" pitchFamily="34" charset="-122"/>
            </a:rPr>
            <a:t>门架、车道系统通行记录情况进行比对；省中心可将部级对账结果作为参考依据协助对账。</a:t>
          </a:r>
          <a:endParaRPr lang="zh-CN" altLang="en-US" dirty="0">
            <a:solidFill>
              <a:schemeClr val="accent1">
                <a:lumMod val="50000"/>
              </a:schemeClr>
            </a:solidFill>
          </a:endParaRPr>
        </a:p>
      </dgm:t>
    </dgm:pt>
    <dgm:pt modelId="{8C524753-E187-48F8-BF0B-C0F868E37461}" cxnId="{9FE38AC8-3824-4C63-B950-712ADF4016CD}" type="parTrans">
      <dgm:prSet/>
      <dgm:spPr/>
      <dgm:t>
        <a:bodyPr/>
        <a:lstStyle/>
        <a:p>
          <a:endParaRPr lang="zh-CN" altLang="en-US"/>
        </a:p>
      </dgm:t>
    </dgm:pt>
    <dgm:pt modelId="{60CAA495-C984-4DBF-83C2-D4AD31749129}" cxnId="{9FE38AC8-3824-4C63-B950-712ADF4016CD}" type="sibTrans">
      <dgm:prSet/>
      <dgm:spPr/>
      <dgm:t>
        <a:bodyPr/>
        <a:lstStyle/>
        <a:p>
          <a:endParaRPr lang="zh-CN" altLang="en-US"/>
        </a:p>
      </dgm:t>
    </dgm:pt>
    <dgm:pt modelId="{84B2CFAB-F4DF-4061-9DDC-E620DDF690AE}" type="pres">
      <dgm:prSet presAssocID="{1FD4404D-DBB0-4C72-9F5C-E674B90FFA14}" presName="Name0" presStyleCnt="0">
        <dgm:presLayoutVars>
          <dgm:dir/>
          <dgm:animLvl val="lvl"/>
          <dgm:resizeHandles val="exact"/>
        </dgm:presLayoutVars>
      </dgm:prSet>
      <dgm:spPr/>
    </dgm:pt>
    <dgm:pt modelId="{733C95BB-1B94-40FC-A5C1-5725850D8411}" type="pres">
      <dgm:prSet presAssocID="{4F20A7EE-B93C-4E98-A1E4-379A8752FD16}" presName="linNode" presStyleCnt="0"/>
      <dgm:spPr/>
    </dgm:pt>
    <dgm:pt modelId="{314DE5C5-E208-4148-ABF6-A8590A5C6036}" type="pres">
      <dgm:prSet presAssocID="{4F20A7EE-B93C-4E98-A1E4-379A8752FD16}" presName="parentText" presStyleLbl="node1" presStyleIdx="0" presStyleCnt="3">
        <dgm:presLayoutVars>
          <dgm:chMax val="1"/>
          <dgm:bulletEnabled val="1"/>
        </dgm:presLayoutVars>
      </dgm:prSet>
      <dgm:spPr/>
    </dgm:pt>
    <dgm:pt modelId="{74126B62-9306-43E2-83DB-0DB05BF91815}" type="pres">
      <dgm:prSet presAssocID="{4F20A7EE-B93C-4E98-A1E4-379A8752FD16}" presName="descendantText" presStyleLbl="alignAccFollowNode1" presStyleIdx="0" presStyleCnt="3">
        <dgm:presLayoutVars>
          <dgm:bulletEnabled val="1"/>
        </dgm:presLayoutVars>
      </dgm:prSet>
      <dgm:spPr/>
    </dgm:pt>
    <dgm:pt modelId="{F8A003C5-BA05-4976-80AC-392FB995BBE9}" type="pres">
      <dgm:prSet presAssocID="{2069D6CB-54AD-481B-BBB8-72F8E08F367C}" presName="sp" presStyleCnt="0"/>
      <dgm:spPr/>
    </dgm:pt>
    <dgm:pt modelId="{3EFA7BA8-5098-4EB3-A27E-7963565CF68A}" type="pres">
      <dgm:prSet presAssocID="{26EE5E5F-A10D-4C90-B245-1BF46403A117}" presName="linNode" presStyleCnt="0"/>
      <dgm:spPr/>
    </dgm:pt>
    <dgm:pt modelId="{8393FB04-F74E-4845-A596-000E1B2A2AD6}" type="pres">
      <dgm:prSet presAssocID="{26EE5E5F-A10D-4C90-B245-1BF46403A117}" presName="parentText" presStyleLbl="node1" presStyleIdx="1" presStyleCnt="3">
        <dgm:presLayoutVars>
          <dgm:chMax val="1"/>
          <dgm:bulletEnabled val="1"/>
        </dgm:presLayoutVars>
      </dgm:prSet>
      <dgm:spPr/>
    </dgm:pt>
    <dgm:pt modelId="{3454F20E-8D8A-403A-9CC1-5A9EAE0394FB}" type="pres">
      <dgm:prSet presAssocID="{26EE5E5F-A10D-4C90-B245-1BF46403A117}" presName="descendantText" presStyleLbl="alignAccFollowNode1" presStyleIdx="1" presStyleCnt="3">
        <dgm:presLayoutVars>
          <dgm:bulletEnabled val="1"/>
        </dgm:presLayoutVars>
      </dgm:prSet>
      <dgm:spPr/>
    </dgm:pt>
    <dgm:pt modelId="{F1336E3E-67D2-4430-9B7A-40EB425BE12D}" type="pres">
      <dgm:prSet presAssocID="{83D64B27-5AD9-4E17-8278-E54A5555C2B7}" presName="sp" presStyleCnt="0"/>
      <dgm:spPr/>
    </dgm:pt>
    <dgm:pt modelId="{6F641475-982B-4890-90D5-9C60AABEF798}" type="pres">
      <dgm:prSet presAssocID="{0596163E-838B-4FF5-A11C-5A645551D75E}" presName="linNode" presStyleCnt="0"/>
      <dgm:spPr/>
    </dgm:pt>
    <dgm:pt modelId="{8E315761-4CF5-442B-B400-A0C923029F8B}" type="pres">
      <dgm:prSet presAssocID="{0596163E-838B-4FF5-A11C-5A645551D75E}" presName="parentText" presStyleLbl="node1" presStyleIdx="2" presStyleCnt="3">
        <dgm:presLayoutVars>
          <dgm:chMax val="1"/>
          <dgm:bulletEnabled val="1"/>
        </dgm:presLayoutVars>
      </dgm:prSet>
      <dgm:spPr/>
    </dgm:pt>
    <dgm:pt modelId="{B2DB3158-E66B-4B22-87E2-18C526FF904C}" type="pres">
      <dgm:prSet presAssocID="{0596163E-838B-4FF5-A11C-5A645551D75E}" presName="descendantText" presStyleLbl="alignAccFollowNode1" presStyleIdx="2" presStyleCnt="3">
        <dgm:presLayoutVars>
          <dgm:bulletEnabled val="1"/>
        </dgm:presLayoutVars>
      </dgm:prSet>
      <dgm:spPr/>
    </dgm:pt>
  </dgm:ptLst>
  <dgm:cxnLst>
    <dgm:cxn modelId="{B0B51619-875F-4BCE-8643-F0B1574D4740}" srcId="{1FD4404D-DBB0-4C72-9F5C-E674B90FFA14}" destId="{4F20A7EE-B93C-4E98-A1E4-379A8752FD16}" srcOrd="0" destOrd="0" parTransId="{4F0BC514-C546-45C8-9A80-46CDF59E298C}" sibTransId="{2069D6CB-54AD-481B-BBB8-72F8E08F367C}"/>
    <dgm:cxn modelId="{13912627-8DD4-41F9-AB3B-D0AB6CF37446}" type="presOf" srcId="{BBF69779-0B87-4B8C-A018-018C317B1D65}" destId="{B2DB3158-E66B-4B22-87E2-18C526FF904C}" srcOrd="0" destOrd="0" presId="urn:microsoft.com/office/officeart/2005/8/layout/vList5"/>
    <dgm:cxn modelId="{91D6F243-D135-4882-9854-150D32877E46}" type="presOf" srcId="{0B688282-6F5D-4D57-800B-E8920F18F99D}" destId="{74126B62-9306-43E2-83DB-0DB05BF91815}" srcOrd="0" destOrd="0" presId="urn:microsoft.com/office/officeart/2005/8/layout/vList5"/>
    <dgm:cxn modelId="{65240F5F-A088-409C-8373-FCA6E400C6E0}" type="presOf" srcId="{0596163E-838B-4FF5-A11C-5A645551D75E}" destId="{8E315761-4CF5-442B-B400-A0C923029F8B}" srcOrd="0" destOrd="0" presId="urn:microsoft.com/office/officeart/2005/8/layout/vList5"/>
    <dgm:cxn modelId="{088BA36C-AD46-4F6E-9CFF-303FB71044A1}" srcId="{26EE5E5F-A10D-4C90-B245-1BF46403A117}" destId="{A20729AA-7F98-4C59-99FF-BDEE308E4182}" srcOrd="0" destOrd="0" parTransId="{AB08B8C1-FDE4-4974-91AB-5F813BFCB357}" sibTransId="{5303FF60-D576-466C-A15D-ABB113A83A68}"/>
    <dgm:cxn modelId="{5B84DB76-1415-4C2C-8C33-3718EB10DC1C}" type="presOf" srcId="{4F20A7EE-B93C-4E98-A1E4-379A8752FD16}" destId="{314DE5C5-E208-4148-ABF6-A8590A5C6036}" srcOrd="0" destOrd="0" presId="urn:microsoft.com/office/officeart/2005/8/layout/vList5"/>
    <dgm:cxn modelId="{426CE5BC-57A9-4B10-85DF-DF8E56029965}" srcId="{4F20A7EE-B93C-4E98-A1E4-379A8752FD16}" destId="{0B688282-6F5D-4D57-800B-E8920F18F99D}" srcOrd="0" destOrd="0" parTransId="{782D95DD-FAB8-4979-8F5B-B1F5C7DFECD5}" sibTransId="{8E77EEDD-A8BB-411D-A8DA-D179BC2C1B92}"/>
    <dgm:cxn modelId="{F873F6BE-14BA-48FC-AACC-B9D764DBC4C1}" type="presOf" srcId="{26EE5E5F-A10D-4C90-B245-1BF46403A117}" destId="{8393FB04-F74E-4845-A596-000E1B2A2AD6}" srcOrd="0" destOrd="0" presId="urn:microsoft.com/office/officeart/2005/8/layout/vList5"/>
    <dgm:cxn modelId="{9FE38AC8-3824-4C63-B950-712ADF4016CD}" srcId="{0596163E-838B-4FF5-A11C-5A645551D75E}" destId="{BBF69779-0B87-4B8C-A018-018C317B1D65}" srcOrd="0" destOrd="0" parTransId="{8C524753-E187-48F8-BF0B-C0F868E37461}" sibTransId="{60CAA495-C984-4DBF-83C2-D4AD31749129}"/>
    <dgm:cxn modelId="{10F7FCD2-9841-4C4C-A826-AF8F3BD10CE8}" type="presOf" srcId="{A20729AA-7F98-4C59-99FF-BDEE308E4182}" destId="{3454F20E-8D8A-403A-9CC1-5A9EAE0394FB}" srcOrd="0" destOrd="0" presId="urn:microsoft.com/office/officeart/2005/8/layout/vList5"/>
    <dgm:cxn modelId="{B855EFDD-0E22-4214-B14D-1FA12499E5E9}" type="presOf" srcId="{1FD4404D-DBB0-4C72-9F5C-E674B90FFA14}" destId="{84B2CFAB-F4DF-4061-9DDC-E620DDF690AE}" srcOrd="0" destOrd="0" presId="urn:microsoft.com/office/officeart/2005/8/layout/vList5"/>
    <dgm:cxn modelId="{C0267BE3-25AF-47D8-8B84-67B7545EB924}" srcId="{1FD4404D-DBB0-4C72-9F5C-E674B90FFA14}" destId="{0596163E-838B-4FF5-A11C-5A645551D75E}" srcOrd="2" destOrd="0" parTransId="{ADADA5DE-B1CE-4CA8-B842-5B463098E932}" sibTransId="{EC091AA8-E27A-4CFD-BE8D-39BF40268E99}"/>
    <dgm:cxn modelId="{8D28D1FB-BA05-4FCC-863B-C87C4261BA49}" srcId="{1FD4404D-DBB0-4C72-9F5C-E674B90FFA14}" destId="{26EE5E5F-A10D-4C90-B245-1BF46403A117}" srcOrd="1" destOrd="0" parTransId="{85163BAA-CBCC-4D81-8304-3BCE2D6216AF}" sibTransId="{83D64B27-5AD9-4E17-8278-E54A5555C2B7}"/>
    <dgm:cxn modelId="{4E907FE5-715F-4FC9-96AA-A79597720052}" type="presParOf" srcId="{84B2CFAB-F4DF-4061-9DDC-E620DDF690AE}" destId="{733C95BB-1B94-40FC-A5C1-5725850D8411}" srcOrd="0" destOrd="0" presId="urn:microsoft.com/office/officeart/2005/8/layout/vList5"/>
    <dgm:cxn modelId="{40239A79-DCD5-4B8E-8B8B-EA8DCD2C1369}" type="presParOf" srcId="{733C95BB-1B94-40FC-A5C1-5725850D8411}" destId="{314DE5C5-E208-4148-ABF6-A8590A5C6036}" srcOrd="0" destOrd="0" presId="urn:microsoft.com/office/officeart/2005/8/layout/vList5"/>
    <dgm:cxn modelId="{338F3C0C-21AB-44ED-9F1C-1E04B9C95C8E}" type="presParOf" srcId="{733C95BB-1B94-40FC-A5C1-5725850D8411}" destId="{74126B62-9306-43E2-83DB-0DB05BF91815}" srcOrd="1" destOrd="0" presId="urn:microsoft.com/office/officeart/2005/8/layout/vList5"/>
    <dgm:cxn modelId="{FD79A749-6FFB-4AE8-821E-D61C79C36EB1}" type="presParOf" srcId="{84B2CFAB-F4DF-4061-9DDC-E620DDF690AE}" destId="{F8A003C5-BA05-4976-80AC-392FB995BBE9}" srcOrd="1" destOrd="0" presId="urn:microsoft.com/office/officeart/2005/8/layout/vList5"/>
    <dgm:cxn modelId="{E3A9A30F-AC47-46BF-9FE2-9AAF5115EA71}" type="presParOf" srcId="{84B2CFAB-F4DF-4061-9DDC-E620DDF690AE}" destId="{3EFA7BA8-5098-4EB3-A27E-7963565CF68A}" srcOrd="2" destOrd="0" presId="urn:microsoft.com/office/officeart/2005/8/layout/vList5"/>
    <dgm:cxn modelId="{C4908FC6-921E-4764-B388-188C6CECAD6F}" type="presParOf" srcId="{3EFA7BA8-5098-4EB3-A27E-7963565CF68A}" destId="{8393FB04-F74E-4845-A596-000E1B2A2AD6}" srcOrd="0" destOrd="0" presId="urn:microsoft.com/office/officeart/2005/8/layout/vList5"/>
    <dgm:cxn modelId="{F6CD8432-902E-46D7-8A53-6193747689A1}" type="presParOf" srcId="{3EFA7BA8-5098-4EB3-A27E-7963565CF68A}" destId="{3454F20E-8D8A-403A-9CC1-5A9EAE0394FB}" srcOrd="1" destOrd="0" presId="urn:microsoft.com/office/officeart/2005/8/layout/vList5"/>
    <dgm:cxn modelId="{54CFD960-8FCF-4108-BB8F-A3C3764C9D78}" type="presParOf" srcId="{84B2CFAB-F4DF-4061-9DDC-E620DDF690AE}" destId="{F1336E3E-67D2-4430-9B7A-40EB425BE12D}" srcOrd="3" destOrd="0" presId="urn:microsoft.com/office/officeart/2005/8/layout/vList5"/>
    <dgm:cxn modelId="{0EBA4321-4D7C-4355-9620-E14BFA75A51E}" type="presParOf" srcId="{84B2CFAB-F4DF-4061-9DDC-E620DDF690AE}" destId="{6F641475-982B-4890-90D5-9C60AABEF798}" srcOrd="4" destOrd="0" presId="urn:microsoft.com/office/officeart/2005/8/layout/vList5"/>
    <dgm:cxn modelId="{CC7354DB-8058-4532-B313-CA12A9E24678}" type="presParOf" srcId="{6F641475-982B-4890-90D5-9C60AABEF798}" destId="{8E315761-4CF5-442B-B400-A0C923029F8B}" srcOrd="0" destOrd="0" presId="urn:microsoft.com/office/officeart/2005/8/layout/vList5"/>
    <dgm:cxn modelId="{3152FFEE-AD12-4116-A8B8-0AD4732F5DE3}" type="presParOf" srcId="{6F641475-982B-4890-90D5-9C60AABEF798}" destId="{B2DB3158-E66B-4B22-87E2-18C526FF904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731A-C77A-4C26-AA86-5AA9B7CA4D00}">
      <dsp:nvSpPr>
        <dsp:cNvPr id="0" name=""/>
        <dsp:cNvSpPr/>
      </dsp:nvSpPr>
      <dsp:spPr>
        <a:xfrm>
          <a:off x="7746234" y="2825373"/>
          <a:ext cx="1153777" cy="1272668"/>
        </a:xfrm>
        <a:custGeom>
          <a:avLst/>
          <a:gdLst/>
          <a:ahLst/>
          <a:cxnLst/>
          <a:rect l="0" t="0" r="0" b="0"/>
          <a:pathLst>
            <a:path>
              <a:moveTo>
                <a:pt x="0" y="0"/>
              </a:moveTo>
              <a:lnTo>
                <a:pt x="576888" y="0"/>
              </a:lnTo>
              <a:lnTo>
                <a:pt x="576888" y="1272668"/>
              </a:lnTo>
              <a:lnTo>
                <a:pt x="1153777" y="12726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8280177" y="3418762"/>
        <a:ext cx="85890" cy="85890"/>
      </dsp:txXfrm>
    </dsp:sp>
    <dsp:sp modelId="{9015867E-118F-4B4B-A36A-C53772B93E85}">
      <dsp:nvSpPr>
        <dsp:cNvPr id="0" name=""/>
        <dsp:cNvSpPr/>
      </dsp:nvSpPr>
      <dsp:spPr>
        <a:xfrm>
          <a:off x="7746234" y="2779653"/>
          <a:ext cx="1155807" cy="91440"/>
        </a:xfrm>
        <a:custGeom>
          <a:avLst/>
          <a:gdLst/>
          <a:ahLst/>
          <a:cxnLst/>
          <a:rect l="0" t="0" r="0" b="0"/>
          <a:pathLst>
            <a:path>
              <a:moveTo>
                <a:pt x="0" y="45720"/>
              </a:moveTo>
              <a:lnTo>
                <a:pt x="577903" y="45720"/>
              </a:lnTo>
              <a:lnTo>
                <a:pt x="577903" y="68715"/>
              </a:lnTo>
              <a:lnTo>
                <a:pt x="1155807" y="68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295237" y="2796472"/>
        <a:ext cx="57801" cy="57801"/>
      </dsp:txXfrm>
    </dsp:sp>
    <dsp:sp modelId="{4E6A4BE8-4015-46CC-8F2A-224278328133}">
      <dsp:nvSpPr>
        <dsp:cNvPr id="0" name=""/>
        <dsp:cNvSpPr/>
      </dsp:nvSpPr>
      <dsp:spPr>
        <a:xfrm>
          <a:off x="7746234" y="1257267"/>
          <a:ext cx="1136554" cy="1568105"/>
        </a:xfrm>
        <a:custGeom>
          <a:avLst/>
          <a:gdLst/>
          <a:ahLst/>
          <a:cxnLst/>
          <a:rect l="0" t="0" r="0" b="0"/>
          <a:pathLst>
            <a:path>
              <a:moveTo>
                <a:pt x="0" y="1568105"/>
              </a:moveTo>
              <a:lnTo>
                <a:pt x="568277" y="1568105"/>
              </a:lnTo>
              <a:lnTo>
                <a:pt x="568277" y="0"/>
              </a:lnTo>
              <a:lnTo>
                <a:pt x="113655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8266094" y="1992903"/>
        <a:ext cx="96833" cy="96833"/>
      </dsp:txXfrm>
    </dsp:sp>
    <dsp:sp modelId="{88ACEFAE-EF12-49D8-8705-923A43037F10}">
      <dsp:nvSpPr>
        <dsp:cNvPr id="0" name=""/>
        <dsp:cNvSpPr/>
      </dsp:nvSpPr>
      <dsp:spPr>
        <a:xfrm>
          <a:off x="2070178" y="3083430"/>
          <a:ext cx="1993487" cy="1896344"/>
        </a:xfrm>
        <a:custGeom>
          <a:avLst/>
          <a:gdLst/>
          <a:ahLst/>
          <a:cxnLst/>
          <a:rect l="0" t="0" r="0" b="0"/>
          <a:pathLst>
            <a:path>
              <a:moveTo>
                <a:pt x="0" y="0"/>
              </a:moveTo>
              <a:lnTo>
                <a:pt x="996743" y="0"/>
              </a:lnTo>
              <a:lnTo>
                <a:pt x="996743" y="1896344"/>
              </a:lnTo>
              <a:lnTo>
                <a:pt x="1993487" y="18963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2998137" y="3962818"/>
        <a:ext cx="137569" cy="137569"/>
      </dsp:txXfrm>
    </dsp:sp>
    <dsp:sp modelId="{EAB6C48A-3CF5-4EB5-BF67-FD61219E2EB2}">
      <dsp:nvSpPr>
        <dsp:cNvPr id="0" name=""/>
        <dsp:cNvSpPr/>
      </dsp:nvSpPr>
      <dsp:spPr>
        <a:xfrm>
          <a:off x="2070178" y="3083430"/>
          <a:ext cx="2003122" cy="1069590"/>
        </a:xfrm>
        <a:custGeom>
          <a:avLst/>
          <a:gdLst/>
          <a:ahLst/>
          <a:cxnLst/>
          <a:rect l="0" t="0" r="0" b="0"/>
          <a:pathLst>
            <a:path>
              <a:moveTo>
                <a:pt x="0" y="0"/>
              </a:moveTo>
              <a:lnTo>
                <a:pt x="1001561" y="0"/>
              </a:lnTo>
              <a:lnTo>
                <a:pt x="1001561" y="1069590"/>
              </a:lnTo>
              <a:lnTo>
                <a:pt x="2003122" y="1069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3014969" y="3561456"/>
        <a:ext cx="113539" cy="113539"/>
      </dsp:txXfrm>
    </dsp:sp>
    <dsp:sp modelId="{CDFB8F23-C4D6-43F2-8D12-966E2BDC04F4}">
      <dsp:nvSpPr>
        <dsp:cNvPr id="0" name=""/>
        <dsp:cNvSpPr/>
      </dsp:nvSpPr>
      <dsp:spPr>
        <a:xfrm>
          <a:off x="2070178" y="3083430"/>
          <a:ext cx="2022358" cy="212459"/>
        </a:xfrm>
        <a:custGeom>
          <a:avLst/>
          <a:gdLst/>
          <a:ahLst/>
          <a:cxnLst/>
          <a:rect l="0" t="0" r="0" b="0"/>
          <a:pathLst>
            <a:path>
              <a:moveTo>
                <a:pt x="0" y="0"/>
              </a:moveTo>
              <a:lnTo>
                <a:pt x="1011179" y="0"/>
              </a:lnTo>
              <a:lnTo>
                <a:pt x="1011179" y="212459"/>
              </a:lnTo>
              <a:lnTo>
                <a:pt x="2022358" y="2124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3030520" y="3138823"/>
        <a:ext cx="101674" cy="101674"/>
      </dsp:txXfrm>
    </dsp:sp>
    <dsp:sp modelId="{8EED3312-2699-45F9-8039-1BF0E8002157}">
      <dsp:nvSpPr>
        <dsp:cNvPr id="0" name=""/>
        <dsp:cNvSpPr/>
      </dsp:nvSpPr>
      <dsp:spPr>
        <a:xfrm>
          <a:off x="2070178" y="2450749"/>
          <a:ext cx="2022375" cy="632681"/>
        </a:xfrm>
        <a:custGeom>
          <a:avLst/>
          <a:gdLst/>
          <a:ahLst/>
          <a:cxnLst/>
          <a:rect l="0" t="0" r="0" b="0"/>
          <a:pathLst>
            <a:path>
              <a:moveTo>
                <a:pt x="0" y="632681"/>
              </a:moveTo>
              <a:lnTo>
                <a:pt x="1011187" y="632681"/>
              </a:lnTo>
              <a:lnTo>
                <a:pt x="1011187" y="0"/>
              </a:lnTo>
              <a:lnTo>
                <a:pt x="20223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3028390" y="2714114"/>
        <a:ext cx="105951" cy="105951"/>
      </dsp:txXfrm>
    </dsp:sp>
    <dsp:sp modelId="{35C81674-BD80-44CA-96A7-2258E3653F12}">
      <dsp:nvSpPr>
        <dsp:cNvPr id="0" name=""/>
        <dsp:cNvSpPr/>
      </dsp:nvSpPr>
      <dsp:spPr>
        <a:xfrm>
          <a:off x="2070178" y="1573548"/>
          <a:ext cx="2022358" cy="1509882"/>
        </a:xfrm>
        <a:custGeom>
          <a:avLst/>
          <a:gdLst/>
          <a:ahLst/>
          <a:cxnLst/>
          <a:rect l="0" t="0" r="0" b="0"/>
          <a:pathLst>
            <a:path>
              <a:moveTo>
                <a:pt x="0" y="1509882"/>
              </a:moveTo>
              <a:lnTo>
                <a:pt x="1011179" y="1509882"/>
              </a:lnTo>
              <a:lnTo>
                <a:pt x="1011179" y="0"/>
              </a:lnTo>
              <a:lnTo>
                <a:pt x="202235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3018261" y="2265394"/>
        <a:ext cx="126191" cy="126191"/>
      </dsp:txXfrm>
    </dsp:sp>
    <dsp:sp modelId="{04F8754E-7872-44D8-BB87-F39DC66F419E}">
      <dsp:nvSpPr>
        <dsp:cNvPr id="0" name=""/>
        <dsp:cNvSpPr/>
      </dsp:nvSpPr>
      <dsp:spPr>
        <a:xfrm>
          <a:off x="2070178" y="722443"/>
          <a:ext cx="2003105" cy="2360987"/>
        </a:xfrm>
        <a:custGeom>
          <a:avLst/>
          <a:gdLst/>
          <a:ahLst/>
          <a:cxnLst/>
          <a:rect l="0" t="0" r="0" b="0"/>
          <a:pathLst>
            <a:path>
              <a:moveTo>
                <a:pt x="0" y="2360987"/>
              </a:moveTo>
              <a:lnTo>
                <a:pt x="1001552" y="2360987"/>
              </a:lnTo>
              <a:lnTo>
                <a:pt x="1001552" y="0"/>
              </a:lnTo>
              <a:lnTo>
                <a:pt x="20031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2994324" y="1825531"/>
        <a:ext cx="154811" cy="154811"/>
      </dsp:txXfrm>
    </dsp:sp>
    <dsp:sp modelId="{E09AA079-BA6C-4DD1-91BC-F05E1B5EB71A}">
      <dsp:nvSpPr>
        <dsp:cNvPr id="0" name=""/>
        <dsp:cNvSpPr/>
      </dsp:nvSpPr>
      <dsp:spPr>
        <a:xfrm rot="16200000">
          <a:off x="427466" y="2821149"/>
          <a:ext cx="2760861"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chemeClr val="bg1"/>
              </a:solidFill>
              <a:latin typeface="微软雅黑" panose="020B0503020204020204" pitchFamily="34" charset="-122"/>
              <a:ea typeface="微软雅黑" panose="020B0503020204020204" pitchFamily="34" charset="-122"/>
            </a:rPr>
            <a:t>通行交易清分结算</a:t>
          </a:r>
          <a:endParaRPr lang="zh-CN" altLang="en-US" sz="1900" kern="1200" dirty="0"/>
        </a:p>
      </dsp:txBody>
      <dsp:txXfrm>
        <a:off x="427466" y="2821149"/>
        <a:ext cx="2760861" cy="524563"/>
      </dsp:txXfrm>
    </dsp:sp>
    <dsp:sp modelId="{BA9452CB-8188-445D-8C68-5219935CA8C9}">
      <dsp:nvSpPr>
        <dsp:cNvPr id="0" name=""/>
        <dsp:cNvSpPr/>
      </dsp:nvSpPr>
      <dsp:spPr>
        <a:xfrm>
          <a:off x="4073283" y="460162"/>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CN" sz="1300" b="1" kern="1200" dirty="0">
              <a:solidFill>
                <a:schemeClr val="bg1"/>
              </a:solidFill>
              <a:latin typeface="微软雅黑" panose="020B0503020204020204" pitchFamily="34" charset="-122"/>
              <a:ea typeface="微软雅黑" panose="020B0503020204020204" pitchFamily="34" charset="-122"/>
            </a:rPr>
            <a:t>ETC</a:t>
          </a:r>
          <a:r>
            <a:rPr lang="zh-CN" altLang="en-US" sz="1300" b="1" kern="1200" dirty="0">
              <a:solidFill>
                <a:schemeClr val="bg1"/>
              </a:solidFill>
              <a:latin typeface="微软雅黑" panose="020B0503020204020204" pitchFamily="34" charset="-122"/>
              <a:ea typeface="微软雅黑" panose="020B0503020204020204" pitchFamily="34" charset="-122"/>
            </a:rPr>
            <a:t>通行交易清分</a:t>
          </a:r>
          <a:endParaRPr lang="zh-CN" altLang="en-US" sz="1300" kern="1200" dirty="0"/>
        </a:p>
      </dsp:txBody>
      <dsp:txXfrm>
        <a:off x="4073283" y="460162"/>
        <a:ext cx="1720568" cy="524563"/>
      </dsp:txXfrm>
    </dsp:sp>
    <dsp:sp modelId="{8C9F1F18-2CBE-49D1-A340-63138A2A1798}">
      <dsp:nvSpPr>
        <dsp:cNvPr id="0" name=""/>
        <dsp:cNvSpPr/>
      </dsp:nvSpPr>
      <dsp:spPr>
        <a:xfrm>
          <a:off x="4092536" y="1311266"/>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solidFill>
                <a:schemeClr val="bg1"/>
              </a:solidFill>
              <a:latin typeface="微软雅黑" panose="020B0503020204020204" pitchFamily="34" charset="-122"/>
              <a:ea typeface="微软雅黑" panose="020B0503020204020204" pitchFamily="34" charset="-122"/>
            </a:rPr>
            <a:t>多省其他交易省际拆分</a:t>
          </a:r>
          <a:endParaRPr lang="zh-CN" altLang="en-US" sz="1300" kern="1200" dirty="0"/>
        </a:p>
      </dsp:txBody>
      <dsp:txXfrm>
        <a:off x="4092536" y="1311266"/>
        <a:ext cx="1720568" cy="524563"/>
      </dsp:txXfrm>
    </dsp:sp>
    <dsp:sp modelId="{E5796777-C8B5-47BA-9D3E-686C1068DF83}">
      <dsp:nvSpPr>
        <dsp:cNvPr id="0" name=""/>
        <dsp:cNvSpPr/>
      </dsp:nvSpPr>
      <dsp:spPr>
        <a:xfrm>
          <a:off x="4092553" y="2188468"/>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solidFill>
                <a:schemeClr val="bg1"/>
              </a:solidFill>
              <a:latin typeface="微软雅黑" panose="020B0503020204020204" pitchFamily="34" charset="-122"/>
              <a:ea typeface="微软雅黑" panose="020B0503020204020204" pitchFamily="34" charset="-122"/>
            </a:rPr>
            <a:t>退费补交清分</a:t>
          </a:r>
          <a:endParaRPr lang="zh-CN" altLang="en-US" sz="1300" kern="1200" dirty="0"/>
        </a:p>
      </dsp:txBody>
      <dsp:txXfrm>
        <a:off x="4092553" y="2188468"/>
        <a:ext cx="1720568" cy="524563"/>
      </dsp:txXfrm>
    </dsp:sp>
    <dsp:sp modelId="{161BB275-42B5-4F44-B814-11CF78C87E9F}">
      <dsp:nvSpPr>
        <dsp:cNvPr id="0" name=""/>
        <dsp:cNvSpPr/>
      </dsp:nvSpPr>
      <dsp:spPr>
        <a:xfrm>
          <a:off x="4092536" y="3033608"/>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solidFill>
                <a:schemeClr val="bg1"/>
              </a:solidFill>
              <a:latin typeface="微软雅黑" panose="020B0503020204020204" pitchFamily="34" charset="-122"/>
              <a:ea typeface="微软雅黑" panose="020B0503020204020204" pitchFamily="34" charset="-122"/>
            </a:rPr>
            <a:t>资金结算</a:t>
          </a:r>
          <a:endParaRPr lang="zh-CN" altLang="en-US" sz="1300" kern="1200" dirty="0"/>
        </a:p>
      </dsp:txBody>
      <dsp:txXfrm>
        <a:off x="4092536" y="3033608"/>
        <a:ext cx="1720568" cy="524563"/>
      </dsp:txXfrm>
    </dsp:sp>
    <dsp:sp modelId="{847A6192-59B8-4C77-93D3-11DFC10212C2}">
      <dsp:nvSpPr>
        <dsp:cNvPr id="0" name=""/>
        <dsp:cNvSpPr/>
      </dsp:nvSpPr>
      <dsp:spPr>
        <a:xfrm>
          <a:off x="4073300" y="3890739"/>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solidFill>
                <a:schemeClr val="bg1"/>
              </a:solidFill>
              <a:latin typeface="微软雅黑" panose="020B0503020204020204" pitchFamily="34" charset="-122"/>
              <a:ea typeface="微软雅黑" panose="020B0503020204020204" pitchFamily="34" charset="-122"/>
            </a:rPr>
            <a:t>交易对账</a:t>
          </a:r>
          <a:endParaRPr lang="zh-CN" altLang="en-US" sz="1300" kern="1200" dirty="0"/>
        </a:p>
      </dsp:txBody>
      <dsp:txXfrm>
        <a:off x="4073300" y="3890739"/>
        <a:ext cx="1720568" cy="524563"/>
      </dsp:txXfrm>
    </dsp:sp>
    <dsp:sp modelId="{E5A1F839-9B5B-4089-87A0-7CAB4328939E}">
      <dsp:nvSpPr>
        <dsp:cNvPr id="0" name=""/>
        <dsp:cNvSpPr/>
      </dsp:nvSpPr>
      <dsp:spPr>
        <a:xfrm>
          <a:off x="4063665" y="4717494"/>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CN" sz="1300" b="1" kern="1200" dirty="0">
              <a:solidFill>
                <a:schemeClr val="bg1"/>
              </a:solidFill>
              <a:latin typeface="微软雅黑" panose="020B0503020204020204" pitchFamily="34" charset="-122"/>
              <a:ea typeface="微软雅黑" panose="020B0503020204020204" pitchFamily="34" charset="-122"/>
            </a:rPr>
            <a:t>ETC</a:t>
          </a:r>
          <a:r>
            <a:rPr lang="zh-CN" altLang="en-US" sz="1300" b="1" kern="1200" dirty="0">
              <a:solidFill>
                <a:schemeClr val="bg1"/>
              </a:solidFill>
              <a:latin typeface="微软雅黑" panose="020B0503020204020204" pitchFamily="34" charset="-122"/>
              <a:ea typeface="微软雅黑" panose="020B0503020204020204" pitchFamily="34" charset="-122"/>
            </a:rPr>
            <a:t>争议交易处理</a:t>
          </a:r>
          <a:endParaRPr lang="zh-CN" altLang="en-US" sz="1300" kern="1200" dirty="0"/>
        </a:p>
      </dsp:txBody>
      <dsp:txXfrm>
        <a:off x="4063665" y="4717494"/>
        <a:ext cx="1720568" cy="524563"/>
      </dsp:txXfrm>
    </dsp:sp>
    <dsp:sp modelId="{9041826A-D190-4042-AED9-303230C2C339}">
      <dsp:nvSpPr>
        <dsp:cNvPr id="0" name=""/>
        <dsp:cNvSpPr/>
      </dsp:nvSpPr>
      <dsp:spPr>
        <a:xfrm rot="16200000">
          <a:off x="6103522" y="2563091"/>
          <a:ext cx="2760861"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chemeClr val="bg1"/>
              </a:solidFill>
              <a:latin typeface="微软雅黑" panose="020B0503020204020204" pitchFamily="34" charset="-122"/>
              <a:ea typeface="微软雅黑" panose="020B0503020204020204" pitchFamily="34" charset="-122"/>
            </a:rPr>
            <a:t>拓展应用交易清分结算</a:t>
          </a:r>
          <a:endParaRPr lang="zh-CN" altLang="en-US" sz="1900" kern="1200" dirty="0"/>
        </a:p>
      </dsp:txBody>
      <dsp:txXfrm>
        <a:off x="6103522" y="2563091"/>
        <a:ext cx="2760861" cy="524563"/>
      </dsp:txXfrm>
    </dsp:sp>
    <dsp:sp modelId="{AFA2DFDE-B0CE-4E9A-A291-A483B0BC2E63}">
      <dsp:nvSpPr>
        <dsp:cNvPr id="0" name=""/>
        <dsp:cNvSpPr/>
      </dsp:nvSpPr>
      <dsp:spPr>
        <a:xfrm>
          <a:off x="8882788" y="994986"/>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CN" sz="1300" b="1" kern="1200" dirty="0">
              <a:solidFill>
                <a:schemeClr val="bg1"/>
              </a:solidFill>
              <a:latin typeface="微软雅黑" panose="020B0503020204020204" pitchFamily="34" charset="-122"/>
              <a:ea typeface="微软雅黑" panose="020B0503020204020204" pitchFamily="34" charset="-122"/>
            </a:rPr>
            <a:t>ETC</a:t>
          </a:r>
          <a:r>
            <a:rPr lang="zh-CN" altLang="en-US" sz="1300" b="1" kern="1200" dirty="0">
              <a:solidFill>
                <a:schemeClr val="bg1"/>
              </a:solidFill>
              <a:latin typeface="微软雅黑" panose="020B0503020204020204" pitchFamily="34" charset="-122"/>
              <a:ea typeface="微软雅黑" panose="020B0503020204020204" pitchFamily="34" charset="-122"/>
            </a:rPr>
            <a:t>拓展应用交易清分</a:t>
          </a:r>
          <a:endParaRPr lang="zh-CN" altLang="en-US" sz="1300" kern="1200" dirty="0"/>
        </a:p>
      </dsp:txBody>
      <dsp:txXfrm>
        <a:off x="8882788" y="994986"/>
        <a:ext cx="1720568" cy="524563"/>
      </dsp:txXfrm>
    </dsp:sp>
    <dsp:sp modelId="{713E9133-B8DF-4B1D-9599-32E6EEE4FD25}">
      <dsp:nvSpPr>
        <dsp:cNvPr id="0" name=""/>
        <dsp:cNvSpPr/>
      </dsp:nvSpPr>
      <dsp:spPr>
        <a:xfrm>
          <a:off x="8902042" y="2586087"/>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solidFill>
                <a:schemeClr val="bg1"/>
              </a:solidFill>
              <a:latin typeface="微软雅黑" panose="020B0503020204020204" pitchFamily="34" charset="-122"/>
              <a:ea typeface="微软雅黑" panose="020B0503020204020204" pitchFamily="34" charset="-122"/>
            </a:rPr>
            <a:t>退费补交清分</a:t>
          </a:r>
          <a:endParaRPr lang="zh-CN" altLang="en-US" sz="1300" kern="1200" dirty="0"/>
        </a:p>
      </dsp:txBody>
      <dsp:txXfrm>
        <a:off x="8902042" y="2586087"/>
        <a:ext cx="1720568" cy="524563"/>
      </dsp:txXfrm>
    </dsp:sp>
    <dsp:sp modelId="{BC793F61-83E4-4152-90C0-48C06AA51137}">
      <dsp:nvSpPr>
        <dsp:cNvPr id="0" name=""/>
        <dsp:cNvSpPr/>
      </dsp:nvSpPr>
      <dsp:spPr>
        <a:xfrm>
          <a:off x="8900011" y="3835760"/>
          <a:ext cx="1720568" cy="52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solidFill>
                <a:schemeClr val="bg1"/>
              </a:solidFill>
              <a:latin typeface="微软雅黑" panose="020B0503020204020204" pitchFamily="34" charset="-122"/>
              <a:ea typeface="微软雅黑" panose="020B0503020204020204" pitchFamily="34" charset="-122"/>
            </a:rPr>
            <a:t>资金结算</a:t>
          </a:r>
          <a:endParaRPr lang="zh-CN" altLang="en-US" sz="1300" kern="1200" dirty="0"/>
        </a:p>
      </dsp:txBody>
      <dsp:txXfrm>
        <a:off x="8900011" y="3835760"/>
        <a:ext cx="1720568" cy="524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58329-8F49-4385-9B03-6EC4B510A8BE}">
      <dsp:nvSpPr>
        <dsp:cNvPr id="0" name=""/>
        <dsp:cNvSpPr/>
      </dsp:nvSpPr>
      <dsp:spPr>
        <a:xfrm rot="5400000">
          <a:off x="-272490" y="273907"/>
          <a:ext cx="1816606" cy="12716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kern="1200" dirty="0">
              <a:solidFill>
                <a:schemeClr val="bg1"/>
              </a:solidFill>
              <a:latin typeface="宋体" panose="02010600030101010101" pitchFamily="2" charset="-122"/>
              <a:ea typeface="宋体" panose="02010600030101010101" pitchFamily="2" charset="-122"/>
            </a:rPr>
            <a:t>部联网中心</a:t>
          </a:r>
        </a:p>
      </dsp:txBody>
      <dsp:txXfrm rot="-5400000">
        <a:off x="1" y="637228"/>
        <a:ext cx="1271624" cy="544982"/>
      </dsp:txXfrm>
    </dsp:sp>
    <dsp:sp modelId="{477FBA64-AE64-4AC7-8839-CC70E6A5EC99}">
      <dsp:nvSpPr>
        <dsp:cNvPr id="0" name=""/>
        <dsp:cNvSpPr/>
      </dsp:nvSpPr>
      <dsp:spPr>
        <a:xfrm rot="5400000">
          <a:off x="4109415" y="-2836374"/>
          <a:ext cx="1180794" cy="6856375"/>
        </a:xfrm>
        <a:prstGeom prst="round2Same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收到经省中心确认的交易数据后，应即时将</a:t>
          </a:r>
          <a:r>
            <a:rPr lang="en" altLang="zh-CN" sz="1600" kern="1200" dirty="0">
              <a:solidFill>
                <a:schemeClr val="accent1">
                  <a:lumMod val="75000"/>
                </a:schemeClr>
              </a:solidFill>
              <a:latin typeface="微软雅黑" panose="020B0503020204020204" pitchFamily="34" charset="-122"/>
              <a:ea typeface="微软雅黑" panose="020B0503020204020204" pitchFamily="34" charset="-122"/>
            </a:rPr>
            <a:t>ETC</a:t>
          </a: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通行交易发布给发行服务机构记账</a:t>
          </a:r>
          <a:endParaRPr lang="zh-CN" altLang="en-US" sz="1600" kern="1200" dirty="0">
            <a:solidFill>
              <a:schemeClr val="accent1">
                <a:lumMod val="75000"/>
              </a:schemeClr>
            </a:solidFill>
          </a:endParaRPr>
        </a:p>
      </dsp:txBody>
      <dsp:txXfrm rot="-5400000">
        <a:off x="1271625" y="59058"/>
        <a:ext cx="6798733" cy="1065510"/>
      </dsp:txXfrm>
    </dsp:sp>
    <dsp:sp modelId="{A964C5D6-B0A0-41F2-AD4E-C16298D4EB0D}">
      <dsp:nvSpPr>
        <dsp:cNvPr id="0" name=""/>
        <dsp:cNvSpPr/>
      </dsp:nvSpPr>
      <dsp:spPr>
        <a:xfrm rot="5400000">
          <a:off x="-272490" y="1898526"/>
          <a:ext cx="1816606" cy="12716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kern="1200" dirty="0">
              <a:solidFill>
                <a:schemeClr val="bg1"/>
              </a:solidFill>
              <a:latin typeface="宋体" panose="02010600030101010101" pitchFamily="2" charset="-122"/>
              <a:ea typeface="宋体" panose="02010600030101010101" pitchFamily="2" charset="-122"/>
            </a:rPr>
            <a:t>发行服务机构</a:t>
          </a:r>
        </a:p>
      </dsp:txBody>
      <dsp:txXfrm rot="-5400000">
        <a:off x="1" y="2261847"/>
        <a:ext cx="1271624" cy="544982"/>
      </dsp:txXfrm>
    </dsp:sp>
    <dsp:sp modelId="{A89CC4AB-97F0-4B25-B2D0-0EF6FBAE30B9}">
      <dsp:nvSpPr>
        <dsp:cNvPr id="0" name=""/>
        <dsp:cNvSpPr/>
      </dsp:nvSpPr>
      <dsp:spPr>
        <a:xfrm rot="5400000">
          <a:off x="4109415" y="-1211754"/>
          <a:ext cx="1180794" cy="68563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应即时完成</a:t>
          </a:r>
          <a:r>
            <a:rPr lang="en" altLang="zh-CN" sz="1600" kern="1200" dirty="0">
              <a:solidFill>
                <a:schemeClr val="accent1">
                  <a:lumMod val="75000"/>
                </a:schemeClr>
              </a:solidFill>
              <a:latin typeface="微软雅黑" panose="020B0503020204020204" pitchFamily="34" charset="-122"/>
              <a:ea typeface="微软雅黑" panose="020B0503020204020204" pitchFamily="34" charset="-122"/>
            </a:rPr>
            <a:t>ETC</a:t>
          </a: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通行交易数据记账并返回结果，最晚不超过</a:t>
          </a:r>
          <a:r>
            <a:rPr lang="en-US" altLang="zh-CN" sz="1600" kern="1200" dirty="0">
              <a:solidFill>
                <a:schemeClr val="accent1">
                  <a:lumMod val="75000"/>
                </a:schemeClr>
              </a:solidFill>
              <a:latin typeface="微软雅黑" panose="020B0503020204020204" pitchFamily="34" charset="-122"/>
              <a:ea typeface="微软雅黑" panose="020B0503020204020204" pitchFamily="34" charset="-122"/>
            </a:rPr>
            <a:t>24</a:t>
          </a: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小时。</a:t>
          </a:r>
          <a:endParaRPr lang="zh-CN" altLang="en-US" sz="1600" kern="1200" dirty="0">
            <a:solidFill>
              <a:schemeClr val="accent1">
                <a:lumMod val="75000"/>
              </a:schemeClr>
            </a:solidFill>
          </a:endParaRPr>
        </a:p>
      </dsp:txBody>
      <dsp:txXfrm rot="-5400000">
        <a:off x="1271625" y="1683678"/>
        <a:ext cx="6798733" cy="1065510"/>
      </dsp:txXfrm>
    </dsp:sp>
    <dsp:sp modelId="{846DFD28-F8BB-4889-A5A3-FBAD5117265D}">
      <dsp:nvSpPr>
        <dsp:cNvPr id="0" name=""/>
        <dsp:cNvSpPr/>
      </dsp:nvSpPr>
      <dsp:spPr>
        <a:xfrm rot="5400000">
          <a:off x="-272490" y="3523146"/>
          <a:ext cx="1816606" cy="12716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发行服务机构</a:t>
          </a:r>
        </a:p>
      </dsp:txBody>
      <dsp:txXfrm rot="-5400000">
        <a:off x="1" y="3886467"/>
        <a:ext cx="1271624" cy="544982"/>
      </dsp:txXfrm>
    </dsp:sp>
    <dsp:sp modelId="{CC1FA7E5-9502-439D-8BDC-D12134E1C4E1}">
      <dsp:nvSpPr>
        <dsp:cNvPr id="0" name=""/>
        <dsp:cNvSpPr/>
      </dsp:nvSpPr>
      <dsp:spPr>
        <a:xfrm rot="5400000">
          <a:off x="4109415" y="412864"/>
          <a:ext cx="1180794" cy="68563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通行交易入出口数据在同一自然日的，发行服务机构应按完整行程扣款；</a:t>
          </a:r>
          <a:endParaRPr lang="zh-CN" altLang="en-US"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rPr>
            <a:t>不在同一自然日的，发行服务机构每自然日完成一次扣款。</a:t>
          </a:r>
          <a:endParaRPr lang="zh-CN" altLang="en-US" sz="1600" kern="1200" dirty="0">
            <a:solidFill>
              <a:schemeClr val="accent1">
                <a:lumMod val="75000"/>
              </a:schemeClr>
            </a:solidFill>
          </a:endParaRPr>
        </a:p>
      </dsp:txBody>
      <dsp:txXfrm rot="-5400000">
        <a:off x="1271625" y="3308296"/>
        <a:ext cx="6798733" cy="1065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8501-6946-4D0C-BBBA-CD7ACD63D5E6}">
      <dsp:nvSpPr>
        <dsp:cNvPr id="0" name=""/>
        <dsp:cNvSpPr/>
      </dsp:nvSpPr>
      <dsp:spPr>
        <a:xfrm>
          <a:off x="1355724" y="1415492"/>
          <a:ext cx="2539007" cy="16935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zh-CN" altLang="en-US" sz="2200" b="0" i="0" kern="1200" dirty="0">
              <a:solidFill>
                <a:schemeClr val="accent1">
                  <a:lumMod val="50000"/>
                </a:schemeClr>
              </a:solidFill>
            </a:rPr>
            <a:t>多省其他交易均由部联网中心拆分至各联网省份。</a:t>
          </a:r>
          <a:endParaRPr lang="zh-CN" altLang="en-US" sz="2200" kern="1200" dirty="0">
            <a:solidFill>
              <a:schemeClr val="accent1">
                <a:lumMod val="50000"/>
              </a:schemeClr>
            </a:solidFill>
          </a:endParaRPr>
        </a:p>
      </dsp:txBody>
      <dsp:txXfrm>
        <a:off x="1761966" y="1415492"/>
        <a:ext cx="2132766" cy="1693518"/>
      </dsp:txXfrm>
    </dsp:sp>
    <dsp:sp modelId="{A1677780-B363-4642-85FF-09553DFFB231}">
      <dsp:nvSpPr>
        <dsp:cNvPr id="0" name=""/>
        <dsp:cNvSpPr/>
      </dsp:nvSpPr>
      <dsp:spPr>
        <a:xfrm>
          <a:off x="1587" y="738423"/>
          <a:ext cx="1692671" cy="1692671"/>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t>部级</a:t>
          </a:r>
          <a:endParaRPr lang="en-US" altLang="zh-CN" sz="3300" kern="1200" dirty="0"/>
        </a:p>
        <a:p>
          <a:pPr marL="0" lvl="0" indent="0" algn="ctr" defTabSz="1466850">
            <a:lnSpc>
              <a:spcPct val="90000"/>
            </a:lnSpc>
            <a:spcBef>
              <a:spcPct val="0"/>
            </a:spcBef>
            <a:spcAft>
              <a:spcPct val="35000"/>
            </a:spcAft>
            <a:buNone/>
          </a:pPr>
          <a:r>
            <a:rPr lang="zh-CN" altLang="en-US" sz="3300" kern="1200" dirty="0"/>
            <a:t>拆分</a:t>
          </a:r>
        </a:p>
      </dsp:txBody>
      <dsp:txXfrm>
        <a:off x="249473" y="986309"/>
        <a:ext cx="1196899" cy="1196899"/>
      </dsp:txXfrm>
    </dsp:sp>
    <dsp:sp modelId="{505D1A55-8374-4B35-800A-DEB342A9D513}">
      <dsp:nvSpPr>
        <dsp:cNvPr id="0" name=""/>
        <dsp:cNvSpPr/>
      </dsp:nvSpPr>
      <dsp:spPr>
        <a:xfrm>
          <a:off x="5587404" y="1415492"/>
          <a:ext cx="2539007" cy="16935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zh-CN" altLang="en-US" sz="2200" b="0" i="0" kern="1200" dirty="0">
              <a:solidFill>
                <a:schemeClr val="accent1">
                  <a:lumMod val="50000"/>
                </a:schemeClr>
              </a:solidFill>
            </a:rPr>
            <a:t>省中心拆分至收费公路经营管理单位。</a:t>
          </a:r>
          <a:endParaRPr lang="zh-CN" altLang="en-US" sz="2200" kern="1200" dirty="0">
            <a:solidFill>
              <a:schemeClr val="accent1">
                <a:lumMod val="50000"/>
              </a:schemeClr>
            </a:solidFill>
          </a:endParaRPr>
        </a:p>
      </dsp:txBody>
      <dsp:txXfrm>
        <a:off x="5993645" y="1415492"/>
        <a:ext cx="2132766" cy="1693518"/>
      </dsp:txXfrm>
    </dsp:sp>
    <dsp:sp modelId="{1ABABF10-0230-41D5-AEF5-E88CF1AB98B4}">
      <dsp:nvSpPr>
        <dsp:cNvPr id="0" name=""/>
        <dsp:cNvSpPr/>
      </dsp:nvSpPr>
      <dsp:spPr>
        <a:xfrm>
          <a:off x="4233267" y="738423"/>
          <a:ext cx="1692671" cy="1692671"/>
        </a:xfrm>
        <a:prstGeom prst="ellips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t>省级拆分</a:t>
          </a:r>
        </a:p>
      </dsp:txBody>
      <dsp:txXfrm>
        <a:off x="4481153" y="986309"/>
        <a:ext cx="1196899" cy="1196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2E5F-8DAA-43D8-B5B5-251FDEDEB73B}">
      <dsp:nvSpPr>
        <dsp:cNvPr id="0" name=""/>
        <dsp:cNvSpPr/>
      </dsp:nvSpPr>
      <dsp:spPr>
        <a:xfrm>
          <a:off x="-5549836" y="-849669"/>
          <a:ext cx="6607881" cy="6607881"/>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89B0D-536F-6040-940B-A2D98B7781A9}">
      <dsp:nvSpPr>
        <dsp:cNvPr id="0" name=""/>
        <dsp:cNvSpPr/>
      </dsp:nvSpPr>
      <dsp:spPr>
        <a:xfrm>
          <a:off x="553878" y="377368"/>
          <a:ext cx="7505596" cy="7551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385"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在业务确认日（</a:t>
          </a:r>
          <a:r>
            <a:rPr lang="en-US" altLang="en-US" sz="1500" kern="1200" dirty="0"/>
            <a:t>R </a:t>
          </a:r>
          <a:r>
            <a:rPr lang="zh-CN" altLang="en-US" sz="1500" kern="1200" dirty="0"/>
            <a:t>日） </a:t>
          </a:r>
          <a:r>
            <a:rPr lang="en-US" altLang="en-US" sz="1500" kern="1200" dirty="0"/>
            <a:t>0:00:00-23:59:59</a:t>
          </a:r>
          <a:r>
            <a:rPr lang="zh-CN" altLang="en-US" sz="1500" kern="1200" dirty="0"/>
            <a:t>处理退费补交，生成退费补交文件，相关方下载退费文件、补交文件。</a:t>
          </a:r>
        </a:p>
      </dsp:txBody>
      <dsp:txXfrm>
        <a:off x="553878" y="377368"/>
        <a:ext cx="7505596" cy="755130"/>
      </dsp:txXfrm>
    </dsp:sp>
    <dsp:sp modelId="{01E8B069-58E0-0946-92BD-BEAD43AC36C6}">
      <dsp:nvSpPr>
        <dsp:cNvPr id="0" name=""/>
        <dsp:cNvSpPr/>
      </dsp:nvSpPr>
      <dsp:spPr>
        <a:xfrm>
          <a:off x="81921" y="282977"/>
          <a:ext cx="943912" cy="9439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66CE8-4FBF-BE44-AC28-9711644A3E27}">
      <dsp:nvSpPr>
        <dsp:cNvPr id="0" name=""/>
        <dsp:cNvSpPr/>
      </dsp:nvSpPr>
      <dsp:spPr>
        <a:xfrm>
          <a:off x="986811" y="1510260"/>
          <a:ext cx="7072663" cy="755130"/>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99385" tIns="38100" rIns="38100" bIns="38100" numCol="1" spcCol="1270" anchor="ctr" anchorCtr="0">
          <a:noAutofit/>
        </a:bodyPr>
        <a:lstStyle/>
        <a:p>
          <a:pPr marL="0" lvl="0" indent="0" algn="l" defTabSz="666750">
            <a:lnSpc>
              <a:spcPct val="90000"/>
            </a:lnSpc>
            <a:spcBef>
              <a:spcPct val="0"/>
            </a:spcBef>
            <a:spcAft>
              <a:spcPct val="35000"/>
            </a:spcAft>
            <a:buNone/>
          </a:pPr>
          <a:r>
            <a:rPr lang="en-US" altLang="en-US" sz="1500" kern="1200" dirty="0"/>
            <a:t>R+1 </a:t>
          </a:r>
          <a:r>
            <a:rPr lang="zh-CN" altLang="en-US" sz="1500" kern="1200" dirty="0"/>
            <a:t>日 </a:t>
          </a:r>
          <a:r>
            <a:rPr lang="en-US" altLang="en-US" sz="1500" kern="1200" dirty="0"/>
            <a:t>10:00 </a:t>
          </a:r>
          <a:r>
            <a:rPr lang="zh-CN" altLang="en-US" sz="1500" kern="1200" dirty="0"/>
            <a:t>前向相关参与方下发退费补交清分通知书。</a:t>
          </a:r>
        </a:p>
      </dsp:txBody>
      <dsp:txXfrm>
        <a:off x="986811" y="1510260"/>
        <a:ext cx="7072663" cy="755130"/>
      </dsp:txXfrm>
    </dsp:sp>
    <dsp:sp modelId="{7BCC4C20-9357-4778-8D04-F1B2AB159959}">
      <dsp:nvSpPr>
        <dsp:cNvPr id="0" name=""/>
        <dsp:cNvSpPr/>
      </dsp:nvSpPr>
      <dsp:spPr>
        <a:xfrm>
          <a:off x="514855" y="1415869"/>
          <a:ext cx="943912" cy="9439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111E7E-753F-424B-8E85-97718CF5A93A}">
      <dsp:nvSpPr>
        <dsp:cNvPr id="0" name=""/>
        <dsp:cNvSpPr/>
      </dsp:nvSpPr>
      <dsp:spPr>
        <a:xfrm>
          <a:off x="986811" y="2643152"/>
          <a:ext cx="7072663" cy="7551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385"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t>相关参与方于 </a:t>
          </a:r>
          <a:r>
            <a:rPr lang="en-US" altLang="en-US" sz="1500" kern="1200" dirty="0"/>
            <a:t>R+1 </a:t>
          </a:r>
          <a:r>
            <a:rPr lang="zh-CN" altLang="en-US" sz="1500" kern="1200" dirty="0"/>
            <a:t>日 </a:t>
          </a:r>
          <a:r>
            <a:rPr lang="en-US" altLang="en-US" sz="1500" kern="1200" dirty="0"/>
            <a:t>16:00 </a:t>
          </a:r>
          <a:r>
            <a:rPr lang="zh-CN" altLang="en-US" sz="1500" kern="1200" dirty="0"/>
            <a:t>前，完成清分结果核实并确认，部联网中心进行封账；若因异常原因导致无法按时确认的参与方应于</a:t>
          </a:r>
          <a:r>
            <a:rPr lang="en-US" altLang="en-US" sz="1500" kern="1200" dirty="0"/>
            <a:t>16:00 </a:t>
          </a:r>
          <a:r>
            <a:rPr lang="zh-CN" altLang="en-US" sz="1500" kern="1200" dirty="0"/>
            <a:t>前告知部联网中心。</a:t>
          </a:r>
        </a:p>
      </dsp:txBody>
      <dsp:txXfrm>
        <a:off x="986811" y="2643152"/>
        <a:ext cx="7072663" cy="755130"/>
      </dsp:txXfrm>
    </dsp:sp>
    <dsp:sp modelId="{D0D4D07B-D96F-43A8-A32C-E839763692DB}">
      <dsp:nvSpPr>
        <dsp:cNvPr id="0" name=""/>
        <dsp:cNvSpPr/>
      </dsp:nvSpPr>
      <dsp:spPr>
        <a:xfrm>
          <a:off x="514855" y="2548760"/>
          <a:ext cx="943912" cy="9439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98233-8CBE-E647-A5ED-504B9AF60B72}">
      <dsp:nvSpPr>
        <dsp:cNvPr id="0" name=""/>
        <dsp:cNvSpPr/>
      </dsp:nvSpPr>
      <dsp:spPr>
        <a:xfrm>
          <a:off x="553878" y="3776043"/>
          <a:ext cx="7505596" cy="75513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599385" tIns="38100" rIns="38100" bIns="38100" numCol="1" spcCol="1270" anchor="ctr" anchorCtr="0">
          <a:noAutofit/>
        </a:bodyPr>
        <a:lstStyle/>
        <a:p>
          <a:pPr marL="0" lvl="0" indent="0" algn="l" defTabSz="666750">
            <a:lnSpc>
              <a:spcPct val="90000"/>
            </a:lnSpc>
            <a:spcBef>
              <a:spcPct val="0"/>
            </a:spcBef>
            <a:spcAft>
              <a:spcPct val="35000"/>
            </a:spcAft>
            <a:buNone/>
          </a:pPr>
          <a:r>
            <a:rPr lang="zh-CN" altLang="en-US" sz="1500" kern="1200" dirty="0"/>
            <a:t>退费交易应与原交易记录匹配，补交交易应与补收数据匹配。</a:t>
          </a:r>
        </a:p>
      </dsp:txBody>
      <dsp:txXfrm>
        <a:off x="553878" y="3776043"/>
        <a:ext cx="7505596" cy="755130"/>
      </dsp:txXfrm>
    </dsp:sp>
    <dsp:sp modelId="{8BB7042B-2E1C-4537-84CF-CD49263299B1}">
      <dsp:nvSpPr>
        <dsp:cNvPr id="0" name=""/>
        <dsp:cNvSpPr/>
      </dsp:nvSpPr>
      <dsp:spPr>
        <a:xfrm>
          <a:off x="81921" y="3681652"/>
          <a:ext cx="943912" cy="9439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C1E0-A50A-4B9B-9F7E-BDD037436227}">
      <dsp:nvSpPr>
        <dsp:cNvPr id="0" name=""/>
        <dsp:cNvSpPr/>
      </dsp:nvSpPr>
      <dsp:spPr>
        <a:xfrm>
          <a:off x="5538552" y="3663018"/>
          <a:ext cx="2860585" cy="167966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solidFill>
                <a:schemeClr val="accent1">
                  <a:lumMod val="50000"/>
                </a:schemeClr>
              </a:solidFill>
            </a:rPr>
            <a:t>应付款于 </a:t>
          </a:r>
          <a:r>
            <a:rPr lang="en-US" altLang="en-US" sz="1400" kern="1200" dirty="0">
              <a:solidFill>
                <a:schemeClr val="accent1">
                  <a:lumMod val="50000"/>
                </a:schemeClr>
              </a:solidFill>
            </a:rPr>
            <a:t>T</a:t>
          </a:r>
          <a:r>
            <a:rPr lang="zh-CN" altLang="en-US" sz="1400" kern="1200" dirty="0">
              <a:solidFill>
                <a:schemeClr val="accent1">
                  <a:lumMod val="50000"/>
                </a:schemeClr>
              </a:solidFill>
            </a:rPr>
            <a:t>（</a:t>
          </a:r>
          <a:r>
            <a:rPr lang="en-US" altLang="en-US" sz="1400" kern="1200" dirty="0">
              <a:solidFill>
                <a:schemeClr val="accent1">
                  <a:lumMod val="50000"/>
                </a:schemeClr>
              </a:solidFill>
            </a:rPr>
            <a:t>S/R/t</a:t>
          </a:r>
          <a:r>
            <a:rPr lang="zh-CN" altLang="en-US" sz="1400" kern="1200" dirty="0">
              <a:solidFill>
                <a:schemeClr val="accent1">
                  <a:lumMod val="50000"/>
                </a:schemeClr>
              </a:solidFill>
            </a:rPr>
            <a:t>）</a:t>
          </a:r>
          <a:r>
            <a:rPr lang="en-US" altLang="en-US" sz="1400" kern="1200" dirty="0">
              <a:solidFill>
                <a:schemeClr val="accent1">
                  <a:lumMod val="50000"/>
                </a:schemeClr>
              </a:solidFill>
            </a:rPr>
            <a:t>+2 </a:t>
          </a:r>
          <a:r>
            <a:rPr lang="zh-CN" altLang="en-US" sz="1400" kern="1200" dirty="0">
              <a:solidFill>
                <a:schemeClr val="accent1">
                  <a:lumMod val="50000"/>
                </a:schemeClr>
              </a:solidFill>
            </a:rPr>
            <a:t>日</a:t>
          </a:r>
          <a:r>
            <a:rPr lang="en-US" altLang="en-US" sz="1400" kern="1200" dirty="0">
              <a:solidFill>
                <a:schemeClr val="accent1">
                  <a:lumMod val="50000"/>
                </a:schemeClr>
              </a:solidFill>
            </a:rPr>
            <a:t>15:00 </a:t>
          </a:r>
          <a:r>
            <a:rPr lang="zh-CN" altLang="en-US" sz="1400" kern="1200" dirty="0">
              <a:solidFill>
                <a:schemeClr val="accent1">
                  <a:lumMod val="50000"/>
                </a:schemeClr>
              </a:solidFill>
            </a:rPr>
            <a:t>前划拨，结算银行将所有款项归集至部联网中心结算账户</a:t>
          </a:r>
        </a:p>
      </dsp:txBody>
      <dsp:txXfrm>
        <a:off x="6433624" y="4119832"/>
        <a:ext cx="1928615" cy="1185955"/>
      </dsp:txXfrm>
    </dsp:sp>
    <dsp:sp modelId="{0B295172-DA91-4522-9688-9BC0D5D647A2}">
      <dsp:nvSpPr>
        <dsp:cNvPr id="0" name=""/>
        <dsp:cNvSpPr/>
      </dsp:nvSpPr>
      <dsp:spPr>
        <a:xfrm>
          <a:off x="911736" y="3639714"/>
          <a:ext cx="2676821" cy="17339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将资金从部中心结算账户划拨至应收款的指定结算账户</a:t>
          </a:r>
        </a:p>
      </dsp:txBody>
      <dsp:txXfrm>
        <a:off x="949826" y="4111297"/>
        <a:ext cx="1797595" cy="1224300"/>
      </dsp:txXfrm>
    </dsp:sp>
    <dsp:sp modelId="{3A8EA8AD-F5E7-4D01-BDD5-869C665E5E07}">
      <dsp:nvSpPr>
        <dsp:cNvPr id="0" name=""/>
        <dsp:cNvSpPr/>
      </dsp:nvSpPr>
      <dsp:spPr>
        <a:xfrm>
          <a:off x="5357532" y="34037"/>
          <a:ext cx="2676821" cy="17339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相关参与方于 </a:t>
          </a:r>
          <a:r>
            <a:rPr lang="en-US" altLang="en-US" sz="1600" kern="1200" dirty="0">
              <a:solidFill>
                <a:schemeClr val="accent1">
                  <a:lumMod val="50000"/>
                </a:schemeClr>
              </a:solidFill>
            </a:rPr>
            <a:t>T</a:t>
          </a:r>
          <a:r>
            <a:rPr lang="zh-CN" altLang="en-US" sz="1600" kern="1200" dirty="0">
              <a:solidFill>
                <a:schemeClr val="accent1">
                  <a:lumMod val="50000"/>
                </a:schemeClr>
              </a:solidFill>
            </a:rPr>
            <a:t>（</a:t>
          </a:r>
          <a:r>
            <a:rPr lang="en-US" altLang="en-US" sz="1600" kern="1200" dirty="0">
              <a:solidFill>
                <a:schemeClr val="accent1">
                  <a:lumMod val="50000"/>
                </a:schemeClr>
              </a:solidFill>
            </a:rPr>
            <a:t>S/R/t</a:t>
          </a:r>
          <a:r>
            <a:rPr lang="zh-CN" altLang="en-US" sz="1600" kern="1200" dirty="0">
              <a:solidFill>
                <a:schemeClr val="accent1">
                  <a:lumMod val="50000"/>
                </a:schemeClr>
              </a:solidFill>
            </a:rPr>
            <a:t>）</a:t>
          </a:r>
          <a:r>
            <a:rPr lang="en-US" altLang="en-US" sz="1600" kern="1200" dirty="0">
              <a:solidFill>
                <a:schemeClr val="accent1">
                  <a:lumMod val="50000"/>
                </a:schemeClr>
              </a:solidFill>
            </a:rPr>
            <a:t>+1 </a:t>
          </a:r>
          <a:r>
            <a:rPr lang="zh-CN" altLang="en-US" sz="1600" kern="1200" dirty="0">
              <a:solidFill>
                <a:schemeClr val="accent1">
                  <a:lumMod val="50000"/>
                </a:schemeClr>
              </a:solidFill>
            </a:rPr>
            <a:t>日 </a:t>
          </a:r>
          <a:r>
            <a:rPr lang="en-US" altLang="en-US" sz="1600" kern="1200" dirty="0">
              <a:solidFill>
                <a:schemeClr val="accent1">
                  <a:lumMod val="50000"/>
                </a:schemeClr>
              </a:solidFill>
            </a:rPr>
            <a:t>16:00 </a:t>
          </a:r>
          <a:r>
            <a:rPr lang="zh-CN" altLang="en-US" sz="1600" kern="1200" dirty="0">
              <a:solidFill>
                <a:schemeClr val="accent1">
                  <a:lumMod val="50000"/>
                </a:schemeClr>
              </a:solidFill>
            </a:rPr>
            <a:t>前，完成结算结果核实并确认，部联网中心进行封账。</a:t>
          </a:r>
        </a:p>
      </dsp:txBody>
      <dsp:txXfrm>
        <a:off x="6198668" y="72127"/>
        <a:ext cx="1797595" cy="1224300"/>
      </dsp:txXfrm>
    </dsp:sp>
    <dsp:sp modelId="{079B564F-3590-4E1D-A40E-D2515E6FB7E9}">
      <dsp:nvSpPr>
        <dsp:cNvPr id="0" name=""/>
        <dsp:cNvSpPr/>
      </dsp:nvSpPr>
      <dsp:spPr>
        <a:xfrm>
          <a:off x="501004" y="0"/>
          <a:ext cx="2676821" cy="17339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b="0" kern="1200" dirty="0">
              <a:solidFill>
                <a:schemeClr val="accent1">
                  <a:lumMod val="50000"/>
                </a:schemeClr>
              </a:solidFill>
            </a:rPr>
            <a:t>部联网中心于 </a:t>
          </a:r>
          <a:r>
            <a:rPr lang="en-US" altLang="en-US" sz="1800" b="0" kern="1200" dirty="0">
              <a:solidFill>
                <a:schemeClr val="accent1">
                  <a:lumMod val="50000"/>
                </a:schemeClr>
              </a:solidFill>
            </a:rPr>
            <a:t>T</a:t>
          </a:r>
          <a:r>
            <a:rPr lang="zh-CN" altLang="en-US" sz="1800" b="0" kern="1200" dirty="0">
              <a:solidFill>
                <a:schemeClr val="accent1">
                  <a:lumMod val="50000"/>
                </a:schemeClr>
              </a:solidFill>
            </a:rPr>
            <a:t>（</a:t>
          </a:r>
          <a:r>
            <a:rPr lang="en-US" altLang="en-US" sz="1800" b="0" kern="1200" dirty="0">
              <a:solidFill>
                <a:schemeClr val="accent1">
                  <a:lumMod val="50000"/>
                </a:schemeClr>
              </a:solidFill>
            </a:rPr>
            <a:t>S/R/t</a:t>
          </a:r>
          <a:r>
            <a:rPr lang="zh-CN" altLang="en-US" sz="1800" b="0" kern="1200" dirty="0">
              <a:solidFill>
                <a:schemeClr val="accent1">
                  <a:lumMod val="50000"/>
                </a:schemeClr>
              </a:solidFill>
            </a:rPr>
            <a:t>） </a:t>
          </a:r>
          <a:r>
            <a:rPr lang="en-US" altLang="en-US" sz="1800" b="0" kern="1200" dirty="0">
              <a:solidFill>
                <a:schemeClr val="accent1">
                  <a:lumMod val="50000"/>
                </a:schemeClr>
              </a:solidFill>
            </a:rPr>
            <a:t>+1 </a:t>
          </a:r>
          <a:r>
            <a:rPr lang="zh-CN" altLang="en-US" sz="1800" b="0" kern="1200" dirty="0">
              <a:solidFill>
                <a:schemeClr val="accent1">
                  <a:lumMod val="50000"/>
                </a:schemeClr>
              </a:solidFill>
            </a:rPr>
            <a:t>日</a:t>
          </a:r>
          <a:r>
            <a:rPr lang="en-US" altLang="en-US" sz="1800" b="0" kern="1200" dirty="0">
              <a:solidFill>
                <a:schemeClr val="accent1">
                  <a:lumMod val="50000"/>
                </a:schemeClr>
              </a:solidFill>
            </a:rPr>
            <a:t>10:00 </a:t>
          </a:r>
          <a:r>
            <a:rPr lang="zh-CN" altLang="en-US" sz="1800" b="0" kern="1200" dirty="0">
              <a:solidFill>
                <a:schemeClr val="accent1">
                  <a:lumMod val="50000"/>
                </a:schemeClr>
              </a:solidFill>
            </a:rPr>
            <a:t>前下发轧差结算通知书</a:t>
          </a:r>
        </a:p>
      </dsp:txBody>
      <dsp:txXfrm>
        <a:off x="539094" y="38090"/>
        <a:ext cx="1797595" cy="1224300"/>
      </dsp:txXfrm>
    </dsp:sp>
    <dsp:sp modelId="{F8A99107-0A1B-49D2-AEB3-695F95B01E6C}">
      <dsp:nvSpPr>
        <dsp:cNvPr id="0" name=""/>
        <dsp:cNvSpPr/>
      </dsp:nvSpPr>
      <dsp:spPr>
        <a:xfrm>
          <a:off x="2034370" y="308864"/>
          <a:ext cx="2346282" cy="2346282"/>
        </a:xfrm>
        <a:prstGeom prst="pieWedg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T+1</a:t>
          </a:r>
          <a:r>
            <a:rPr lang="zh-CN" altLang="en-US" sz="1800" kern="1200" dirty="0"/>
            <a:t>日</a:t>
          </a:r>
          <a:r>
            <a:rPr lang="en-US" altLang="en-US" sz="1800" kern="1200" dirty="0"/>
            <a:t>10:00</a:t>
          </a:r>
          <a:r>
            <a:rPr lang="zh-CN" altLang="en-US" sz="1800" kern="1200" dirty="0"/>
            <a:t>前，部联网中心生成轧差结算通知书</a:t>
          </a:r>
        </a:p>
      </dsp:txBody>
      <dsp:txXfrm>
        <a:off x="2721580" y="996074"/>
        <a:ext cx="1659072" cy="1659072"/>
      </dsp:txXfrm>
    </dsp:sp>
    <dsp:sp modelId="{92445E26-2296-462B-A66A-97CF91DAEC18}">
      <dsp:nvSpPr>
        <dsp:cNvPr id="0" name=""/>
        <dsp:cNvSpPr/>
      </dsp:nvSpPr>
      <dsp:spPr>
        <a:xfrm rot="5400000">
          <a:off x="4489026" y="308864"/>
          <a:ext cx="2346282" cy="2346282"/>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T+1</a:t>
          </a:r>
          <a:r>
            <a:rPr lang="zh-CN" altLang="en-US" sz="1800" kern="1200" dirty="0"/>
            <a:t>日</a:t>
          </a:r>
          <a:r>
            <a:rPr lang="en-US" altLang="en-US" sz="1800" kern="1200" dirty="0"/>
            <a:t>16:00</a:t>
          </a:r>
          <a:r>
            <a:rPr lang="zh-CN" altLang="en-US" sz="1800" kern="1200" dirty="0"/>
            <a:t>前，相关参与方完成确认</a:t>
          </a:r>
        </a:p>
      </dsp:txBody>
      <dsp:txXfrm rot="-5400000">
        <a:off x="4489026" y="996074"/>
        <a:ext cx="1659072" cy="1659072"/>
      </dsp:txXfrm>
    </dsp:sp>
    <dsp:sp modelId="{E3FDFFAA-8912-4513-986D-6873295831EB}">
      <dsp:nvSpPr>
        <dsp:cNvPr id="0" name=""/>
        <dsp:cNvSpPr/>
      </dsp:nvSpPr>
      <dsp:spPr>
        <a:xfrm rot="10800000">
          <a:off x="4489026" y="2763520"/>
          <a:ext cx="2346282" cy="2346282"/>
        </a:xfrm>
        <a:prstGeom prst="pieWedg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T+2</a:t>
          </a:r>
          <a:r>
            <a:rPr lang="zh-CN" altLang="en-US" sz="1800" kern="1200" dirty="0"/>
            <a:t>日</a:t>
          </a:r>
          <a:r>
            <a:rPr lang="en-US" altLang="en-US" sz="1800" kern="1200" dirty="0"/>
            <a:t>10:00 </a:t>
          </a:r>
          <a:r>
            <a:rPr lang="zh-CN" altLang="en-US" sz="1800" kern="1200" dirty="0"/>
            <a:t>前，部联网中心向结算银行下发资金归集指令</a:t>
          </a:r>
        </a:p>
      </dsp:txBody>
      <dsp:txXfrm rot="10800000">
        <a:off x="4489026" y="2763520"/>
        <a:ext cx="1659072" cy="1659072"/>
      </dsp:txXfrm>
    </dsp:sp>
    <dsp:sp modelId="{BED5C533-9B8C-447A-918B-A959430067EF}">
      <dsp:nvSpPr>
        <dsp:cNvPr id="0" name=""/>
        <dsp:cNvSpPr/>
      </dsp:nvSpPr>
      <dsp:spPr>
        <a:xfrm rot="16200000">
          <a:off x="2034370" y="2763520"/>
          <a:ext cx="2346282" cy="2346282"/>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T+3</a:t>
          </a:r>
          <a:r>
            <a:rPr lang="zh-CN" altLang="en-US" sz="1800" kern="1200" dirty="0"/>
            <a:t>日</a:t>
          </a:r>
          <a:r>
            <a:rPr lang="en-US" altLang="en-US" sz="1800" kern="1200" dirty="0"/>
            <a:t>10:00 </a:t>
          </a:r>
          <a:r>
            <a:rPr lang="zh-CN" altLang="en-US" sz="1800" kern="1200" dirty="0"/>
            <a:t>前，部联网中心向结算银行下发资金划拨指令</a:t>
          </a:r>
        </a:p>
      </dsp:txBody>
      <dsp:txXfrm rot="5400000">
        <a:off x="2721580" y="2763520"/>
        <a:ext cx="1659072" cy="1659072"/>
      </dsp:txXfrm>
    </dsp:sp>
    <dsp:sp modelId="{E9AECBA1-6F4A-4D5D-9BCD-B3BB3907C1D3}">
      <dsp:nvSpPr>
        <dsp:cNvPr id="0" name=""/>
        <dsp:cNvSpPr/>
      </dsp:nvSpPr>
      <dsp:spPr>
        <a:xfrm>
          <a:off x="4029794" y="2221653"/>
          <a:ext cx="810090" cy="70442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0BD5837D-E1F0-41FA-8BC9-7E863DA78EE6}">
      <dsp:nvSpPr>
        <dsp:cNvPr id="0" name=""/>
        <dsp:cNvSpPr/>
      </dsp:nvSpPr>
      <dsp:spPr>
        <a:xfrm rot="10800000">
          <a:off x="4029794" y="2492586"/>
          <a:ext cx="810090" cy="70442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26B62-9306-43E2-83DB-0DB05BF91815}">
      <dsp:nvSpPr>
        <dsp:cNvPr id="0" name=""/>
        <dsp:cNvSpPr/>
      </dsp:nvSpPr>
      <dsp:spPr>
        <a:xfrm rot="5400000">
          <a:off x="5358996" y="-2061149"/>
          <a:ext cx="1176535" cy="55974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省中心将门架合计数与当日门架上传的交易汇总数进行比对，排查是否存在数据未及时上传情况，并由省中心协调处理。</a:t>
          </a:r>
        </a:p>
      </dsp:txBody>
      <dsp:txXfrm rot="-5400000">
        <a:off x="3148551" y="206730"/>
        <a:ext cx="5539991" cy="1061667"/>
      </dsp:txXfrm>
    </dsp:sp>
    <dsp:sp modelId="{314DE5C5-E208-4148-ABF6-A8590A5C6036}">
      <dsp:nvSpPr>
        <dsp:cNvPr id="0" name=""/>
        <dsp:cNvSpPr/>
      </dsp:nvSpPr>
      <dsp:spPr>
        <a:xfrm>
          <a:off x="0" y="2228"/>
          <a:ext cx="3148551" cy="1470669"/>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solidFill>
                <a:schemeClr val="bg1"/>
              </a:solidFill>
              <a:latin typeface="微软雅黑" panose="020B0503020204020204" pitchFamily="34" charset="-122"/>
              <a:ea typeface="微软雅黑" panose="020B0503020204020204" pitchFamily="34" charset="-122"/>
            </a:rPr>
            <a:t>ETC</a:t>
          </a:r>
          <a:r>
            <a:rPr lang="zh-CN" altLang="en-US" sz="2500" kern="1200" dirty="0">
              <a:solidFill>
                <a:schemeClr val="bg1"/>
              </a:solidFill>
              <a:latin typeface="微软雅黑" panose="020B0503020204020204" pitchFamily="34" charset="-122"/>
              <a:ea typeface="微软雅黑" panose="020B0503020204020204" pitchFamily="34" charset="-122"/>
            </a:rPr>
            <a:t>门架交易</a:t>
          </a:r>
          <a:endParaRPr lang="en-US" altLang="zh-CN" sz="2500" kern="1200" dirty="0">
            <a:solidFill>
              <a:schemeClr val="bg1"/>
            </a:solidFill>
            <a:latin typeface="微软雅黑" panose="020B0503020204020204" pitchFamily="34" charset="-122"/>
            <a:ea typeface="微软雅黑" panose="020B0503020204020204" pitchFamily="34" charset="-122"/>
          </a:endParaRPr>
        </a:p>
        <a:p>
          <a:pPr marL="0" lvl="0" indent="0" algn="ctr" defTabSz="1111250">
            <a:lnSpc>
              <a:spcPct val="90000"/>
            </a:lnSpc>
            <a:spcBef>
              <a:spcPct val="0"/>
            </a:spcBef>
            <a:spcAft>
              <a:spcPct val="35000"/>
            </a:spcAft>
            <a:buNone/>
          </a:pPr>
          <a:r>
            <a:rPr lang="zh-CN" altLang="en-US" sz="2500" kern="1200" dirty="0">
              <a:solidFill>
                <a:schemeClr val="bg1"/>
              </a:solidFill>
              <a:latin typeface="微软雅黑" panose="020B0503020204020204" pitchFamily="34" charset="-122"/>
              <a:ea typeface="微软雅黑" panose="020B0503020204020204" pitchFamily="34" charset="-122"/>
            </a:rPr>
            <a:t>数据</a:t>
          </a:r>
          <a:endParaRPr lang="zh-CN" altLang="en-US" sz="2500" kern="1200" dirty="0">
            <a:solidFill>
              <a:schemeClr val="bg1"/>
            </a:solidFill>
          </a:endParaRPr>
        </a:p>
      </dsp:txBody>
      <dsp:txXfrm>
        <a:off x="71792" y="74020"/>
        <a:ext cx="3004967" cy="1327085"/>
      </dsp:txXfrm>
    </dsp:sp>
    <dsp:sp modelId="{3454F20E-8D8A-403A-9CC1-5A9EAE0394FB}">
      <dsp:nvSpPr>
        <dsp:cNvPr id="0" name=""/>
        <dsp:cNvSpPr/>
      </dsp:nvSpPr>
      <dsp:spPr>
        <a:xfrm rot="5400000">
          <a:off x="5358996" y="-516946"/>
          <a:ext cx="1176535" cy="55974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latin typeface="微软雅黑" panose="020B0503020204020204" pitchFamily="34" charset="-122"/>
              <a:ea typeface="微软雅黑" panose="020B0503020204020204" pitchFamily="34" charset="-122"/>
            </a:rPr>
            <a:t>中心可将各收费站站级交易汇总数、实收数与当日省中心收到的交易数据进行对账。如存在对账结果不一致，收费公路经营管理单位应配合省中心排查是否存在数据滞留或丢失情况。</a:t>
          </a:r>
          <a:endParaRPr lang="zh-CN" altLang="en-US" sz="1600" kern="1200" dirty="0">
            <a:solidFill>
              <a:schemeClr val="accent1">
                <a:lumMod val="50000"/>
              </a:schemeClr>
            </a:solidFill>
          </a:endParaRPr>
        </a:p>
      </dsp:txBody>
      <dsp:txXfrm rot="-5400000">
        <a:off x="3148551" y="1750933"/>
        <a:ext cx="5539991" cy="1061667"/>
      </dsp:txXfrm>
    </dsp:sp>
    <dsp:sp modelId="{8393FB04-F74E-4845-A596-000E1B2A2AD6}">
      <dsp:nvSpPr>
        <dsp:cNvPr id="0" name=""/>
        <dsp:cNvSpPr/>
      </dsp:nvSpPr>
      <dsp:spPr>
        <a:xfrm>
          <a:off x="0" y="1546431"/>
          <a:ext cx="3148551" cy="14706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solidFill>
                <a:schemeClr val="bg1"/>
              </a:solidFill>
              <a:latin typeface="微软雅黑" panose="020B0503020204020204" pitchFamily="34" charset="-122"/>
              <a:ea typeface="微软雅黑" panose="020B0503020204020204" pitchFamily="34" charset="-122"/>
            </a:rPr>
            <a:t>持</a:t>
          </a:r>
          <a:r>
            <a:rPr lang="en" altLang="zh-CN" sz="2500" kern="1200" dirty="0">
              <a:solidFill>
                <a:schemeClr val="bg1"/>
              </a:solidFill>
              <a:latin typeface="微软雅黑" panose="020B0503020204020204" pitchFamily="34" charset="-122"/>
              <a:ea typeface="微软雅黑" panose="020B0503020204020204" pitchFamily="34" charset="-122"/>
            </a:rPr>
            <a:t>CPC</a:t>
          </a:r>
          <a:r>
            <a:rPr lang="zh-CN" altLang="en-US" sz="2500" kern="1200" dirty="0">
              <a:solidFill>
                <a:schemeClr val="bg1"/>
              </a:solidFill>
              <a:latin typeface="微软雅黑" panose="020B0503020204020204" pitchFamily="34" charset="-122"/>
              <a:ea typeface="微软雅黑" panose="020B0503020204020204" pitchFamily="34" charset="-122"/>
            </a:rPr>
            <a:t>卡交易</a:t>
          </a:r>
          <a:endParaRPr lang="en-US" altLang="zh-CN" sz="2500" kern="1200" dirty="0">
            <a:solidFill>
              <a:schemeClr val="bg1"/>
            </a:solidFill>
            <a:latin typeface="微软雅黑" panose="020B0503020204020204" pitchFamily="34" charset="-122"/>
            <a:ea typeface="微软雅黑" panose="020B0503020204020204" pitchFamily="34" charset="-122"/>
          </a:endParaRPr>
        </a:p>
        <a:p>
          <a:pPr marL="0" lvl="0" indent="0" algn="ctr" defTabSz="1111250">
            <a:lnSpc>
              <a:spcPct val="90000"/>
            </a:lnSpc>
            <a:spcBef>
              <a:spcPct val="0"/>
            </a:spcBef>
            <a:spcAft>
              <a:spcPct val="35000"/>
            </a:spcAft>
            <a:buNone/>
          </a:pPr>
          <a:r>
            <a:rPr lang="zh-CN" altLang="en-US" sz="2500" kern="1200" dirty="0">
              <a:solidFill>
                <a:schemeClr val="bg1"/>
              </a:solidFill>
              <a:latin typeface="微软雅黑" panose="020B0503020204020204" pitchFamily="34" charset="-122"/>
              <a:ea typeface="微软雅黑" panose="020B0503020204020204" pitchFamily="34" charset="-122"/>
            </a:rPr>
            <a:t>数据</a:t>
          </a:r>
          <a:endParaRPr lang="zh-CN" altLang="en-US" sz="2500" kern="1200" dirty="0">
            <a:solidFill>
              <a:schemeClr val="bg1"/>
            </a:solidFill>
          </a:endParaRPr>
        </a:p>
      </dsp:txBody>
      <dsp:txXfrm>
        <a:off x="71792" y="1618223"/>
        <a:ext cx="3004967" cy="1327085"/>
      </dsp:txXfrm>
    </dsp:sp>
    <dsp:sp modelId="{B2DB3158-E66B-4B22-87E2-18C526FF904C}">
      <dsp:nvSpPr>
        <dsp:cNvPr id="0" name=""/>
        <dsp:cNvSpPr/>
      </dsp:nvSpPr>
      <dsp:spPr>
        <a:xfrm rot="5400000">
          <a:off x="5358996" y="1027257"/>
          <a:ext cx="1176535" cy="55974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latin typeface="微软雅黑" panose="020B0503020204020204" pitchFamily="34" charset="-122"/>
              <a:ea typeface="微软雅黑" panose="020B0503020204020204" pitchFamily="34" charset="-122"/>
            </a:rPr>
            <a:t>省中心根据部联网中心发布的的本省拆分数据与本省</a:t>
          </a:r>
          <a:r>
            <a:rPr lang="en" altLang="zh-CN" sz="1600" kern="1200" dirty="0">
              <a:solidFill>
                <a:schemeClr val="accent1">
                  <a:lumMod val="50000"/>
                </a:schemeClr>
              </a:solidFill>
              <a:latin typeface="微软雅黑" panose="020B0503020204020204" pitchFamily="34" charset="-122"/>
              <a:ea typeface="微软雅黑" panose="020B0503020204020204" pitchFamily="34" charset="-122"/>
            </a:rPr>
            <a:t>ETC</a:t>
          </a:r>
          <a:r>
            <a:rPr lang="zh-CN" altLang="en-US" sz="1600" kern="1200" dirty="0">
              <a:solidFill>
                <a:schemeClr val="accent1">
                  <a:lumMod val="50000"/>
                </a:schemeClr>
              </a:solidFill>
              <a:latin typeface="微软雅黑" panose="020B0503020204020204" pitchFamily="34" charset="-122"/>
              <a:ea typeface="微软雅黑" panose="020B0503020204020204" pitchFamily="34" charset="-122"/>
            </a:rPr>
            <a:t>门架、车道系统通行记录情况进行比对；省中心可将部级对账结果作为参考依据协助对账。</a:t>
          </a:r>
          <a:endParaRPr lang="zh-CN" altLang="en-US" sz="1600" kern="1200" dirty="0">
            <a:solidFill>
              <a:schemeClr val="accent1">
                <a:lumMod val="50000"/>
              </a:schemeClr>
            </a:solidFill>
          </a:endParaRPr>
        </a:p>
      </dsp:txBody>
      <dsp:txXfrm rot="-5400000">
        <a:off x="3148551" y="3295136"/>
        <a:ext cx="5539991" cy="1061667"/>
      </dsp:txXfrm>
    </dsp:sp>
    <dsp:sp modelId="{8E315761-4CF5-442B-B400-A0C923029F8B}">
      <dsp:nvSpPr>
        <dsp:cNvPr id="0" name=""/>
        <dsp:cNvSpPr/>
      </dsp:nvSpPr>
      <dsp:spPr>
        <a:xfrm>
          <a:off x="0" y="3090634"/>
          <a:ext cx="3148551" cy="147066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solidFill>
                <a:schemeClr val="bg1"/>
              </a:solidFill>
              <a:latin typeface="微软雅黑" panose="020B0503020204020204" pitchFamily="34" charset="-122"/>
              <a:ea typeface="微软雅黑" panose="020B0503020204020204" pitchFamily="34" charset="-122"/>
            </a:rPr>
            <a:t>多省</a:t>
          </a:r>
          <a:r>
            <a:rPr lang="en" altLang="zh-CN" sz="2500" kern="1200" dirty="0">
              <a:solidFill>
                <a:schemeClr val="bg1"/>
              </a:solidFill>
              <a:latin typeface="微软雅黑" panose="020B0503020204020204" pitchFamily="34" charset="-122"/>
              <a:ea typeface="微软雅黑" panose="020B0503020204020204" pitchFamily="34" charset="-122"/>
            </a:rPr>
            <a:t>ETC</a:t>
          </a:r>
          <a:r>
            <a:rPr lang="zh-CN" altLang="en-US" sz="2500" kern="1200" dirty="0">
              <a:solidFill>
                <a:schemeClr val="bg1"/>
              </a:solidFill>
              <a:latin typeface="微软雅黑" panose="020B0503020204020204" pitchFamily="34" charset="-122"/>
              <a:ea typeface="微软雅黑" panose="020B0503020204020204" pitchFamily="34" charset="-122"/>
            </a:rPr>
            <a:t>交易和多省其他交易</a:t>
          </a:r>
          <a:endParaRPr lang="zh-CN" altLang="en-US" sz="2500" kern="1200" dirty="0">
            <a:solidFill>
              <a:schemeClr val="bg1"/>
            </a:solidFill>
          </a:endParaRPr>
        </a:p>
      </dsp:txBody>
      <dsp:txXfrm>
        <a:off x="71792" y="3162426"/>
        <a:ext cx="3004967" cy="13270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913AB-EE28-4C6C-BA94-C88AD19230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180E7-47F3-4F5B-9EDB-0FA462B78F5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收费车道</a:t>
            </a:r>
            <a:endParaRPr lang="en-US" altLang="zh-CN" sz="12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对于收费车辆的收费业务应收未收、长短款等情况，由收费方负责。对于免费车辆应免未免收取通行费的，由收费方负责处理。</a:t>
            </a:r>
            <a:endParaRPr lang="en-US" altLang="zh-CN" sz="12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CPC </a:t>
            </a:r>
            <a:r>
              <a:rPr lang="zh-CN" altLang="zh-CN" sz="1200" kern="1200" dirty="0">
                <a:solidFill>
                  <a:schemeClr val="tx1"/>
                </a:solidFill>
                <a:effectLst/>
                <a:latin typeface="+mn-lt"/>
                <a:ea typeface="+mn-ea"/>
                <a:cs typeface="+mn-cs"/>
              </a:rPr>
              <a:t>卡采购管理</a:t>
            </a:r>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 省中心组织</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卡采购工作；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卡生产供货前，省中心通过通行介质管理平台向部联网中心提出</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卡号段申请；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 部联网中心分配</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卡号段和对应的箱号；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 省中心根据分配的</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卡号段组织供应商生产供货；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 到货后，采购方核对到货清单，确保与部联网中心分配清单一致，并组织到货抽检，抽检数量应不低于采购量的</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、发行管理和入库管</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CPC </a:t>
            </a:r>
            <a:r>
              <a:rPr lang="zh-CN" altLang="zh-CN" sz="1200" kern="1200" dirty="0">
                <a:solidFill>
                  <a:schemeClr val="tx1"/>
                </a:solidFill>
                <a:effectLst/>
                <a:latin typeface="+mn-lt"/>
                <a:ea typeface="+mn-ea"/>
                <a:cs typeface="+mn-cs"/>
              </a:rPr>
              <a:t>卡发行管理</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省中心负责组织</a:t>
            </a:r>
            <a:r>
              <a:rPr lang="en-US" altLang="zh-CN" sz="1200" kern="1200" dirty="0">
                <a:solidFill>
                  <a:schemeClr val="tx1"/>
                </a:solidFill>
                <a:effectLst/>
                <a:latin typeface="+mn-lt"/>
                <a:ea typeface="+mn-ea"/>
                <a:cs typeface="+mn-cs"/>
              </a:rPr>
              <a:t>CPC</a:t>
            </a:r>
            <a:r>
              <a:rPr lang="zh-CN" altLang="zh-CN" sz="1200" kern="1200" dirty="0">
                <a:solidFill>
                  <a:schemeClr val="tx1"/>
                </a:solidFill>
                <a:effectLst/>
                <a:latin typeface="+mn-lt"/>
                <a:ea typeface="+mn-ea"/>
                <a:cs typeface="+mn-cs"/>
              </a:rPr>
              <a:t>卡发行工作。</a:t>
            </a:r>
            <a:r>
              <a:rPr lang="zh-CN" altLang="en-US" sz="1200" kern="1200" dirty="0">
                <a:solidFill>
                  <a:schemeClr val="tx1"/>
                </a:solidFill>
                <a:effectLst/>
                <a:latin typeface="+mn-lt"/>
                <a:ea typeface="+mn-ea"/>
                <a:cs typeface="+mn-cs"/>
              </a:rPr>
              <a:t>发行时应确保</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卡的表面序号和卡内逻辑序号一致、发行文件正确。逐箱发行原则，将发行完毕的</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卡放回原箱进行封箱。</a:t>
            </a:r>
            <a:endParaRPr lang="zh-CN"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入库管理：</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 省中心组织检查厂家到货清单格式是否正确；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 省中心将到货清单导入通行介质管理平台，完成入库。</a:t>
            </a:r>
            <a:endParaRPr lang="zh-CN"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车道使用流程</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 入口收费员上班前领用</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卡，并在</a:t>
            </a:r>
            <a:r>
              <a:rPr lang="en-US" altLang="zh-CN" sz="1200" kern="1200" dirty="0">
                <a:solidFill>
                  <a:schemeClr val="tx1"/>
                </a:solidFill>
                <a:effectLst/>
                <a:latin typeface="+mn-lt"/>
                <a:ea typeface="+mn-ea"/>
                <a:cs typeface="+mn-cs"/>
              </a:rPr>
              <a:t> ETC/MTC </a:t>
            </a:r>
            <a:r>
              <a:rPr lang="zh-CN" altLang="zh-CN" sz="1200" kern="1200" dirty="0">
                <a:solidFill>
                  <a:schemeClr val="tx1"/>
                </a:solidFill>
                <a:effectLst/>
                <a:latin typeface="+mn-lt"/>
                <a:ea typeface="+mn-ea"/>
                <a:cs typeface="+mn-cs"/>
              </a:rPr>
              <a:t>混合入口车道发放，</a:t>
            </a:r>
            <a:r>
              <a:rPr lang="en-US" altLang="zh-CN" sz="1200" kern="1200" dirty="0">
                <a:solidFill>
                  <a:schemeClr val="tx1"/>
                </a:solidFill>
                <a:effectLst/>
                <a:latin typeface="+mn-lt"/>
                <a:ea typeface="+mn-ea"/>
                <a:cs typeface="+mn-cs"/>
              </a:rPr>
              <a:t>ETC/MTC </a:t>
            </a:r>
            <a:r>
              <a:rPr lang="zh-CN" altLang="zh-CN" sz="1200" kern="1200" dirty="0">
                <a:solidFill>
                  <a:schemeClr val="tx1"/>
                </a:solidFill>
                <a:effectLst/>
                <a:latin typeface="+mn-lt"/>
                <a:ea typeface="+mn-ea"/>
                <a:cs typeface="+mn-cs"/>
              </a:rPr>
              <a:t>混合出口车道回收，发放时严格遵循“一车一卡”原则及收费业务要求；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 入口收费员下班时将剩余未发放的</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卡归还管理人员；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 出口收费员下班时将回收的不可读卡、损坏卡、长卡上交；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 收费工班交接时，本班结存的</a:t>
            </a:r>
            <a:r>
              <a:rPr lang="en-US" altLang="zh-CN" sz="1200" kern="1200" dirty="0">
                <a:solidFill>
                  <a:schemeClr val="tx1"/>
                </a:solidFill>
                <a:effectLst/>
                <a:latin typeface="+mn-lt"/>
                <a:ea typeface="+mn-ea"/>
                <a:cs typeface="+mn-cs"/>
              </a:rPr>
              <a:t> CPC </a:t>
            </a:r>
            <a:r>
              <a:rPr lang="zh-CN" altLang="zh-CN" sz="1200" kern="1200" dirty="0">
                <a:solidFill>
                  <a:schemeClr val="tx1"/>
                </a:solidFill>
                <a:effectLst/>
                <a:latin typeface="+mn-lt"/>
                <a:ea typeface="+mn-ea"/>
                <a:cs typeface="+mn-cs"/>
              </a:rPr>
              <a:t>卡应转交给下班次，并做好交接记录。</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跨省调拨基本流程 </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 缺卡省中心向部联网中心提交调入申请；</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 部联网中心进行审核，并下达调拨指令；</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 调出方省中心执行调拨指令，确定交接省界仓库、交接时间、交接联系人和联系方法等；</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 接收方省中心执行调拨指令，安排接收人员开展卡片交接工作；</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 双方人员在交接现场清点待调拨的卡箱，确认无误后完成交接；</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 接收方省中心收到卡片后，核对数量入库。</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卡片入库发生于</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卡发行、调入、盘盈、追回、出口回收等库存增加的业务。</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仓库整理各级卡管理机构可对仓库内的</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卡进行装箱、拆箱、合箱、分拆箱、倒箱操作。</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卡片出库发生于</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卡调出、坏卡送修、核销、盘亏、入口发放等库存减少的业务。</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坏卡：</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 车道发现坏卡，收费员上交收费站，由收费站进行初步检测；</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 收费站对卡片进行检测，若卡片正常，可重新投入流通。若确认为坏卡，将坏卡登记并上交至收费公路经营管理单位；</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 收费公路经营管理单位收集坏卡并上交至省中心；</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 省中心按采购方对坏卡进行分拣、存放，并及时处理由本省采购的坏卡；</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入口车道处理流程：车辆驶入车道，车道系统自动判断</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车辆是否可以通过。判断通过的，正常放行。</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）判断通过内容包括</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在有效期内，</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未拆卸、</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卡在有效期内、</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卡发行属地一致、</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卡车牌号码一致、不在状态名单或信用黑名单内、双片式</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车辆的</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卡正常插入、储值卡余额大于零。</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）判断不通过的，车道系统进行拦截，现场按特情车辆等相关流程处理。</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、如为货车，车道系统判断是否进行入口称重检测，判断已进行入口称重检测且准予通行的，允许驶入；判断未进行入口称重检测的自动拦截。</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dirty="0">
                <a:solidFill>
                  <a:srgbClr val="F6C412"/>
                </a:solidFill>
                <a:latin typeface="微软雅黑" panose="020B0503020204020204" pitchFamily="34" charset="-122"/>
                <a:ea typeface="微软雅黑" panose="020B0503020204020204" pitchFamily="34" charset="-122"/>
              </a:rPr>
              <a:t>ETC/MTC</a:t>
            </a:r>
            <a:r>
              <a:rPr lang="zh-CN" altLang="en-US" sz="1200" dirty="0">
                <a:solidFill>
                  <a:srgbClr val="F6C412"/>
                </a:solidFill>
                <a:latin typeface="微软雅黑" panose="020B0503020204020204" pitchFamily="34" charset="-122"/>
                <a:ea typeface="微软雅黑" panose="020B0503020204020204" pitchFamily="34" charset="-122"/>
              </a:rPr>
              <a:t>混合入口车道处理流程</a:t>
            </a:r>
            <a:endParaRPr lang="zh-CN" altLang="en-US" sz="1200" dirty="0">
              <a:solidFill>
                <a:srgbClr val="F6C412"/>
              </a:solidFill>
              <a:latin typeface="微软雅黑" panose="020B0503020204020204" pitchFamily="34" charset="-122"/>
              <a:ea typeface="微软雅黑" panose="020B0503020204020204" pitchFamily="34" charset="-122"/>
            </a:endParaRPr>
          </a:p>
          <a:p>
            <a:r>
              <a:rPr lang="zh-CN" altLang="en-US" sz="1200" kern="1200" dirty="0">
                <a:solidFill>
                  <a:schemeClr val="tx1"/>
                </a:solidFill>
                <a:effectLst/>
                <a:latin typeface="+mn-lt"/>
                <a:ea typeface="+mn-ea"/>
                <a:cs typeface="+mn-cs"/>
              </a:rPr>
              <a:t>非</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车辆或者</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设备无法正常使用的车辆按以下流程处理：</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、系统自动识别车牌号码、车牌颜色。</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、收费员准确核实车牌、车型信息，将实际车牌、车型及入口信息等写入</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卡内（货车还应写入轴数、车货总重信息）。</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、收费员将</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卡发给客户，抬杆放行。</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、如为货车，同上</a:t>
            </a:r>
            <a:endParaRPr lang="en-US" altLang="zh-CN" sz="1200" kern="1200" dirty="0">
              <a:solidFill>
                <a:schemeClr val="tx1"/>
              </a:solidFill>
              <a:effectLst/>
              <a:latin typeface="+mn-lt"/>
              <a:ea typeface="+mn-ea"/>
              <a:cs typeface="+mn-cs"/>
            </a:endParaRPr>
          </a:p>
          <a:p>
            <a:r>
              <a:rPr lang="en-GB" altLang="zh-CN" sz="1200" kern="1200" dirty="0">
                <a:solidFill>
                  <a:schemeClr val="accent2"/>
                </a:solidFill>
                <a:effectLst/>
                <a:latin typeface="+mn-lt"/>
                <a:ea typeface="+mn-ea"/>
                <a:cs typeface="+mn-cs"/>
              </a:rPr>
              <a:t>ETC</a:t>
            </a:r>
            <a:r>
              <a:rPr lang="zh-CN" altLang="en-US" sz="1200" kern="1200" dirty="0">
                <a:solidFill>
                  <a:schemeClr val="accent2"/>
                </a:solidFill>
                <a:effectLst/>
                <a:latin typeface="+mn-lt"/>
                <a:ea typeface="+mn-ea"/>
                <a:cs typeface="+mn-cs"/>
              </a:rPr>
              <a:t>车辆经过</a:t>
            </a:r>
            <a:r>
              <a:rPr lang="en-GB" altLang="zh-CN" sz="1200" kern="1200" dirty="0">
                <a:solidFill>
                  <a:schemeClr val="accent2"/>
                </a:solidFill>
                <a:effectLst/>
                <a:latin typeface="+mn-lt"/>
                <a:ea typeface="+mn-ea"/>
                <a:cs typeface="+mn-cs"/>
              </a:rPr>
              <a:t>ETC</a:t>
            </a:r>
            <a:r>
              <a:rPr lang="zh-CN" altLang="en-US" sz="1200" kern="1200" dirty="0">
                <a:solidFill>
                  <a:schemeClr val="accent2"/>
                </a:solidFill>
                <a:effectLst/>
                <a:latin typeface="+mn-lt"/>
                <a:ea typeface="+mn-ea"/>
                <a:cs typeface="+mn-cs"/>
              </a:rPr>
              <a:t>门架时，</a:t>
            </a:r>
            <a:r>
              <a:rPr lang="zh-CN" altLang="en-US" sz="1200" kern="1200" dirty="0">
                <a:solidFill>
                  <a:schemeClr val="tx1"/>
                </a:solidFill>
                <a:effectLst/>
                <a:latin typeface="+mn-lt"/>
                <a:ea typeface="+mn-ea"/>
                <a:cs typeface="+mn-cs"/>
              </a:rPr>
              <a:t>门架系统完成本段计费并生成交易流水数据（或通行凭证数据）和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通行记录数据。</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持</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卡车辆经过</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门架时，门架系统完成本省计费合计，写入计费信息文件，形成</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卡通行记录数据实时上传</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对于无入口信息的持</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卡或安装</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的车辆，门架系统不进行计费或扣费，读取车辆信息形成通行记录，上传。</a:t>
            </a:r>
            <a:endParaRPr lang="zh-CN" altLang="en-US" sz="1200" kern="1200" dirty="0">
              <a:solidFill>
                <a:schemeClr val="tx1"/>
              </a:solidFill>
              <a:effectLst/>
              <a:latin typeface="+mn-lt"/>
              <a:ea typeface="+mn-ea"/>
              <a:cs typeface="+mn-cs"/>
            </a:endParaRPr>
          </a:p>
          <a:p>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出口车道流程</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车辆驶入车道，车道系统自动判断</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车辆是否可以通过。</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、判断通过的内容包含有入口信息、</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拆卸状态正常、不在信用黑名单内、双片式</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车辆的</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卡正常插入、</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卡发行属地一致、</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卡车牌号码一致。</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、判断不通过的，车道系统进行拦截，现场按特情车辆等相关流程处理。</a:t>
            </a:r>
            <a:endParaRPr lang="zh-CN" altLang="en-US" sz="1200" kern="1200" dirty="0">
              <a:solidFill>
                <a:schemeClr val="tx1"/>
              </a:solidFill>
              <a:effectLst/>
              <a:latin typeface="+mn-lt"/>
              <a:ea typeface="+mn-ea"/>
              <a:cs typeface="+mn-cs"/>
            </a:endParaRPr>
          </a:p>
          <a:p>
            <a:r>
              <a:rPr lang="en-GB" altLang="zh-CN" sz="1200" kern="1200" dirty="0">
                <a:solidFill>
                  <a:schemeClr val="tx1"/>
                </a:solidFill>
                <a:effectLst/>
                <a:latin typeface="+mn-lt"/>
                <a:ea typeface="+mn-ea"/>
                <a:cs typeface="+mn-cs"/>
              </a:rPr>
              <a:t>ETC/MTC</a:t>
            </a:r>
            <a:r>
              <a:rPr lang="zh-CN" altLang="en-US" sz="1200" kern="1200" dirty="0">
                <a:solidFill>
                  <a:schemeClr val="tx1"/>
                </a:solidFill>
                <a:effectLst/>
                <a:latin typeface="+mn-lt"/>
                <a:ea typeface="+mn-ea"/>
                <a:cs typeface="+mn-cs"/>
              </a:rPr>
              <a:t>混合出口车道流程</a:t>
            </a:r>
            <a:endParaRPr lang="zh-CN" altLang="en-US" sz="1200" kern="1200" dirty="0">
              <a:solidFill>
                <a:schemeClr val="tx1"/>
              </a:solidFill>
              <a:effectLst/>
              <a:latin typeface="+mn-lt"/>
              <a:ea typeface="+mn-ea"/>
              <a:cs typeface="+mn-cs"/>
            </a:endParaRPr>
          </a:p>
          <a:p>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车辆，按</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出口车道处理流程处理。</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非</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车辆通行时，按以下流程处理：</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、收费员刷卡读取</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卡内信息，系统进行</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卡有效性判断，判断通过的情况包括发行属地有效、有入口信息、入口站编码有效，判断不通过的，按特情车辆相关流程处理。</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收费员核对实际车牌、车型信息与卡内车牌、车型信息是否一致，核对一致的，收费员输入车种并在车道系统发起计费请求，根据获取到的计费信息进行收费，打印收费凭证，抬杆放行。核对不一致的，按特情车辆相关流程处理</a:t>
            </a:r>
            <a:endParaRPr lang="zh-CN" altLang="en-US"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货车列车</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入口操作</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、车道系统通过入口称重检测系统推送的信息生成车牌、车型、轴数、车货总重、车种（如有名单）信息。</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、对于单片式</a:t>
            </a:r>
            <a:r>
              <a:rPr lang="en-GB" altLang="zh-CN" sz="1200" kern="1200" dirty="0">
                <a:solidFill>
                  <a:schemeClr val="tx1"/>
                </a:solidFill>
                <a:effectLst/>
                <a:latin typeface="+mn-lt"/>
                <a:ea typeface="+mn-ea"/>
                <a:cs typeface="+mn-cs"/>
              </a:rPr>
              <a:t>OBU</a:t>
            </a:r>
            <a:r>
              <a:rPr lang="zh-CN" altLang="en-GB"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车道系统将车型、车牌、轴数、车货总重、车种（大件运输车）信息写入</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出口信息文件；对于双片式</a:t>
            </a:r>
            <a:r>
              <a:rPr lang="en-GB" altLang="zh-CN" sz="1200" kern="1200" dirty="0">
                <a:solidFill>
                  <a:schemeClr val="tx1"/>
                </a:solidFill>
                <a:effectLst/>
                <a:latin typeface="+mn-lt"/>
                <a:ea typeface="+mn-ea"/>
                <a:cs typeface="+mn-cs"/>
              </a:rPr>
              <a:t>OBU</a:t>
            </a:r>
            <a:r>
              <a:rPr lang="zh-CN" altLang="en-GB"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车道系统将车型、车牌、轴数、车货总重、车种（如有名单）信息写入</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出口信息文件，抬杆放行。</a:t>
            </a:r>
            <a:endParaRPr lang="zh-CN" altLang="en-US" sz="1200" kern="1200" dirty="0">
              <a:solidFill>
                <a:schemeClr val="tx1"/>
              </a:solidFill>
              <a:effectLst/>
              <a:latin typeface="+mn-lt"/>
              <a:ea typeface="+mn-ea"/>
              <a:cs typeface="+mn-cs"/>
            </a:endParaRPr>
          </a:p>
          <a:p>
            <a:endParaRPr lang="en-GB" altLang="zh-CN" sz="1200" b="1" kern="1200" dirty="0">
              <a:solidFill>
                <a:schemeClr val="tx1"/>
              </a:solidFill>
              <a:effectLst/>
              <a:latin typeface="+mn-lt"/>
              <a:ea typeface="+mn-ea"/>
              <a:cs typeface="+mn-cs"/>
            </a:endParaRPr>
          </a:p>
          <a:p>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门架</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对于单片式</a:t>
            </a:r>
            <a:r>
              <a:rPr lang="en-GB" altLang="zh-CN" sz="1200" kern="1200" dirty="0">
                <a:solidFill>
                  <a:schemeClr val="tx1"/>
                </a:solidFill>
                <a:effectLst/>
                <a:latin typeface="+mn-lt"/>
                <a:ea typeface="+mn-ea"/>
                <a:cs typeface="+mn-cs"/>
              </a:rPr>
              <a:t>OBU</a:t>
            </a:r>
            <a:r>
              <a:rPr lang="zh-CN" altLang="en-GB"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根据</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出口信息文件内的车型、轴数计费；对于双片式</a:t>
            </a:r>
            <a:r>
              <a:rPr lang="en-GB" altLang="zh-CN" sz="1200" kern="1200" dirty="0">
                <a:solidFill>
                  <a:schemeClr val="tx1"/>
                </a:solidFill>
                <a:effectLst/>
                <a:latin typeface="+mn-lt"/>
                <a:ea typeface="+mn-ea"/>
                <a:cs typeface="+mn-cs"/>
              </a:rPr>
              <a:t>OBU</a:t>
            </a:r>
            <a:r>
              <a:rPr lang="zh-CN" altLang="en-GB"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根据</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出口信息文件内的车型、轴数计费。</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出口按</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车辆收费流程操作。</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鲜活农产品运输车辆</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出口操作</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、在出口车道按正常</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车辆通行；</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、客户主动到收费站设置的鲜活农产品运输车辆检查站申请查验；</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、查验内容包括是否整车合法装载（车货总重和外廓尺寸均未超过国家规定的最大限值，且所载鲜活农产品应占车辆核定载质量或者车厢容积的</a:t>
            </a:r>
            <a:r>
              <a:rPr lang="en-US" altLang="zh-CN" sz="1200" kern="1200" dirty="0">
                <a:solidFill>
                  <a:schemeClr val="tx1"/>
                </a:solidFill>
                <a:effectLst/>
                <a:latin typeface="+mn-lt"/>
                <a:ea typeface="+mn-ea"/>
                <a:cs typeface="+mn-cs"/>
              </a:rPr>
              <a:t>80%</a:t>
            </a:r>
            <a:r>
              <a:rPr lang="zh-CN" altLang="en-US" sz="1200" kern="1200" dirty="0">
                <a:solidFill>
                  <a:schemeClr val="tx1"/>
                </a:solidFill>
                <a:effectLst/>
                <a:latin typeface="+mn-lt"/>
                <a:ea typeface="+mn-ea"/>
                <a:cs typeface="+mn-cs"/>
              </a:rPr>
              <a:t>以上、没有与非鲜活农产品等</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F46D4C"/>
                </a:solidFill>
                <a:latin typeface="微软雅黑" panose="020B0503020204020204" pitchFamily="34" charset="-122"/>
                <a:ea typeface="微软雅黑" panose="020B0503020204020204" pitchFamily="34" charset="-122"/>
              </a:rPr>
              <a:t>运输联合收割机（包括插秧机）车辆同鲜活农产品运输车辆</a:t>
            </a:r>
            <a:endParaRPr lang="zh-CN" altLang="en-US"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mn-lt"/>
                <a:ea typeface="+mn-ea"/>
                <a:cs typeface="+mn-cs"/>
              </a:rPr>
              <a:t>ETC</a:t>
            </a:r>
            <a:r>
              <a:rPr lang="zh-CN" altLang="en-GB" sz="1200" kern="1200" dirty="0">
                <a:solidFill>
                  <a:schemeClr val="tx1"/>
                </a:solidFill>
                <a:effectLst/>
                <a:latin typeface="+mn-lt"/>
                <a:ea typeface="+mn-ea"/>
                <a:cs typeface="+mn-cs"/>
              </a:rPr>
              <a:t>有效性</a:t>
            </a:r>
            <a:r>
              <a:rPr lang="zh-CN" altLang="en-US" sz="1200" kern="1200" dirty="0">
                <a:solidFill>
                  <a:schemeClr val="tx1"/>
                </a:solidFill>
                <a:effectLst/>
                <a:latin typeface="+mn-lt"/>
                <a:ea typeface="+mn-ea"/>
                <a:cs typeface="+mn-cs"/>
              </a:rPr>
              <a:t>不通过：</a:t>
            </a:r>
            <a:endParaRPr lang="en-GB"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卡发行属地一致、</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和</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卡车牌号码一致</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未生成交易验证码（</a:t>
            </a:r>
            <a:r>
              <a:rPr lang="en-GB" altLang="zh-CN" sz="1200" kern="1200" dirty="0">
                <a:solidFill>
                  <a:schemeClr val="tx1"/>
                </a:solidFill>
                <a:effectLst/>
                <a:latin typeface="+mn-lt"/>
                <a:ea typeface="+mn-ea"/>
                <a:cs typeface="+mn-cs"/>
              </a:rPr>
              <a:t>TAC</a:t>
            </a:r>
            <a:r>
              <a:rPr lang="zh-CN" altLang="en-GB"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车辆，将其</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中的车牌号码、车牌颜色及车型等关键信息，辅以匹配成功的车牌图像识别信息，形成</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通行记录</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未匹配通行记录的车辆，将其车牌图像识别信息记录特情，与图片信息一并上传</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门架系统对于储值卡余额不足的车辆先扣余额，余额为</a:t>
            </a:r>
            <a:r>
              <a:rPr lang="en-US" altLang="zh-CN" sz="1200" kern="1200" dirty="0">
                <a:solidFill>
                  <a:schemeClr val="tx1"/>
                </a:solidFill>
                <a:effectLst/>
                <a:latin typeface="+mn-lt"/>
                <a:ea typeface="+mn-ea"/>
                <a:cs typeface="+mn-cs"/>
              </a:rPr>
              <a:t>0</a:t>
            </a:r>
            <a:r>
              <a:rPr lang="zh-CN" altLang="en-US" sz="1200" kern="1200" dirty="0">
                <a:solidFill>
                  <a:schemeClr val="tx1"/>
                </a:solidFill>
                <a:effectLst/>
                <a:latin typeface="+mn-lt"/>
                <a:ea typeface="+mn-ea"/>
                <a:cs typeface="+mn-cs"/>
              </a:rPr>
              <a:t>元且入口信息有效的，用</a:t>
            </a:r>
            <a:r>
              <a:rPr lang="en-US" altLang="zh-CN" sz="1200" kern="1200" dirty="0">
                <a:solidFill>
                  <a:schemeClr val="tx1"/>
                </a:solidFill>
                <a:effectLst/>
                <a:latin typeface="+mn-lt"/>
                <a:ea typeface="+mn-ea"/>
                <a:cs typeface="+mn-cs"/>
              </a:rPr>
              <a:t>0</a:t>
            </a:r>
            <a:r>
              <a:rPr lang="zh-CN" altLang="en-US" sz="1200" kern="1200" dirty="0">
                <a:solidFill>
                  <a:schemeClr val="tx1"/>
                </a:solidFill>
                <a:effectLst/>
                <a:latin typeface="+mn-lt"/>
                <a:ea typeface="+mn-ea"/>
                <a:cs typeface="+mn-cs"/>
              </a:rPr>
              <a:t>元作为实扣金额进行扣费</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门架系统对于无入口信息、卡签信息不匹配的</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车辆，不计费，读取车辆信息形成通行记录</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dk1"/>
                </a:solidFill>
                <a:effectLst/>
                <a:latin typeface="+mn-lt"/>
                <a:ea typeface="+mn-ea"/>
                <a:cs typeface="+mn-cs"/>
              </a:rPr>
              <a:t>双片式</a:t>
            </a:r>
            <a:r>
              <a:rPr lang="en-GB" altLang="zh-CN" sz="1200" kern="1200" dirty="0">
                <a:solidFill>
                  <a:schemeClr val="dk1"/>
                </a:solidFill>
                <a:effectLst/>
                <a:latin typeface="+mn-lt"/>
                <a:ea typeface="+mn-ea"/>
                <a:cs typeface="+mn-cs"/>
              </a:rPr>
              <a:t>OBU</a:t>
            </a:r>
            <a:r>
              <a:rPr lang="zh-CN" altLang="en-US" sz="1200" kern="1200" dirty="0">
                <a:solidFill>
                  <a:schemeClr val="dk1"/>
                </a:solidFill>
                <a:effectLst/>
                <a:latin typeface="+mn-lt"/>
                <a:ea typeface="+mn-ea"/>
                <a:cs typeface="+mn-cs"/>
              </a:rPr>
              <a:t>未插卡</a:t>
            </a:r>
            <a:r>
              <a:rPr kumimoji="1" lang="zh-CN" altLang="en-US" sz="1200" kern="1200" dirty="0">
                <a:solidFill>
                  <a:schemeClr val="dk1"/>
                </a:solidFill>
                <a:effectLst/>
                <a:latin typeface="+mn-lt"/>
                <a:ea typeface="+mn-ea"/>
                <a:cs typeface="+mn-cs"/>
              </a:rPr>
              <a:t>：插卡交易成功放行，</a:t>
            </a:r>
            <a:r>
              <a:rPr lang="zh-CN" altLang="en-US" sz="1200" kern="1200" dirty="0">
                <a:solidFill>
                  <a:schemeClr val="dk1"/>
                </a:solidFill>
                <a:effectLst/>
                <a:latin typeface="+mn-lt"/>
                <a:ea typeface="+mn-ea"/>
                <a:cs typeface="+mn-cs"/>
              </a:rPr>
              <a:t>交易失败，刷卡确认是否存在入口信息，存在入口信息的，清除入口信息后放行</a:t>
            </a:r>
            <a:endParaRPr lang="zh-CN" alt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dk1"/>
                </a:solidFill>
                <a:effectLst/>
                <a:latin typeface="+mn-lt"/>
                <a:ea typeface="+mn-ea"/>
                <a:cs typeface="+mn-cs"/>
              </a:rPr>
              <a:t>ETC</a:t>
            </a:r>
            <a:r>
              <a:rPr lang="zh-CN" altLang="en-US" sz="1200" kern="1200" dirty="0">
                <a:solidFill>
                  <a:schemeClr val="dk1"/>
                </a:solidFill>
                <a:effectLst/>
                <a:latin typeface="+mn-lt"/>
                <a:ea typeface="+mn-ea"/>
                <a:cs typeface="+mn-cs"/>
              </a:rPr>
              <a:t>卡坏卡</a:t>
            </a:r>
            <a:r>
              <a:rPr lang="en-US" altLang="zh-CN" sz="1200" kern="1200" dirty="0">
                <a:solidFill>
                  <a:schemeClr val="dk1"/>
                </a:solidFill>
                <a:effectLst/>
                <a:latin typeface="+mn-lt"/>
                <a:ea typeface="+mn-ea"/>
                <a:cs typeface="+mn-cs"/>
              </a:rPr>
              <a:t>/</a:t>
            </a:r>
            <a:r>
              <a:rPr lang="en-GB" altLang="zh-CN" sz="1200" kern="1200" dirty="0">
                <a:solidFill>
                  <a:schemeClr val="dk1"/>
                </a:solidFill>
                <a:effectLst/>
                <a:latin typeface="+mn-lt"/>
                <a:ea typeface="+mn-ea"/>
                <a:cs typeface="+mn-cs"/>
              </a:rPr>
              <a:t>OBU</a:t>
            </a:r>
            <a:r>
              <a:rPr lang="zh-CN" altLang="en-US" sz="1200" kern="1200" dirty="0">
                <a:solidFill>
                  <a:schemeClr val="dk1"/>
                </a:solidFill>
                <a:effectLst/>
                <a:latin typeface="+mn-lt"/>
                <a:ea typeface="+mn-ea"/>
                <a:cs typeface="+mn-cs"/>
              </a:rPr>
              <a:t>损坏，</a:t>
            </a:r>
            <a:r>
              <a:rPr lang="zh-CN" altLang="en-US" sz="1200" kern="1200" dirty="0">
                <a:solidFill>
                  <a:schemeClr val="tx1"/>
                </a:solidFill>
                <a:effectLst/>
                <a:latin typeface="+mn-lt"/>
                <a:ea typeface="+mn-ea"/>
                <a:cs typeface="+mn-cs"/>
              </a:rPr>
              <a:t>根据实际车牌，在车道系统发起入口信息查询请求</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讲解流水具体上传类型、打包发送发行方</a:t>
            </a:r>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合并：</a:t>
            </a:r>
            <a:endParaRPr kumimoji="1" lang="en-US" altLang="zh-CN" dirty="0"/>
          </a:p>
          <a:p>
            <a:r>
              <a:rPr kumimoji="1" lang="zh-CN" altLang="en-US" dirty="0"/>
              <a:t>出口流水：根据出口的车辆、入出口信息，将该车辆的在该行程中的确认记账门架流水全部合并成一条</a:t>
            </a:r>
            <a:endParaRPr kumimoji="1" lang="en-US" altLang="zh-CN" dirty="0"/>
          </a:p>
          <a:p>
            <a:r>
              <a:rPr kumimoji="1" lang="zh-CN" altLang="en-US" dirty="0"/>
              <a:t>无出口流水：自然日对车辆单次通行的流水合并成一条进行扣款</a:t>
            </a:r>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CPC</a:t>
            </a:r>
            <a:r>
              <a:rPr kumimoji="1" lang="zh-CN" altLang="en-US" dirty="0"/>
              <a:t>卡的省域流水。</a:t>
            </a:r>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退费补交流程描述</a:t>
            </a:r>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交易对账包括部级对账服务工作和省级对账工作，对账范围涵盖所有</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通行交易和其他交易。</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kern="1200" dirty="0">
                <a:solidFill>
                  <a:schemeClr val="tx1"/>
                </a:solidFill>
                <a:effectLst/>
                <a:latin typeface="+mn-lt"/>
                <a:ea typeface="+mn-ea"/>
                <a:cs typeface="+mn-cs"/>
              </a:rPr>
              <a:t>部级</a:t>
            </a:r>
            <a:r>
              <a:rPr lang="zh-CN" altLang="en-US" sz="1200" kern="1200" dirty="0">
                <a:solidFill>
                  <a:schemeClr val="tx1"/>
                </a:solidFill>
                <a:effectLst/>
                <a:latin typeface="+mn-lt"/>
                <a:ea typeface="+mn-ea"/>
                <a:cs typeface="+mn-cs"/>
              </a:rPr>
              <a:t>对全网多省</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刷卡交易和多省其他交易数据中有入无出情况进行筛查，将筛查结果发布至各通行省中心，供各省中心对账时参考。</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kern="1200" dirty="0">
                <a:solidFill>
                  <a:schemeClr val="tx1"/>
                </a:solidFill>
                <a:effectLst/>
                <a:latin typeface="+mn-lt"/>
                <a:ea typeface="+mn-ea"/>
                <a:cs typeface="+mn-cs"/>
              </a:rPr>
              <a:t>数据筛选范围：</a:t>
            </a:r>
            <a:endParaRPr kumimoji="1"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）持</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卡经省界驶入其他省（区、市）、且</a:t>
            </a:r>
            <a:r>
              <a:rPr lang="en-US" altLang="zh-CN" sz="1200" kern="1200" dirty="0">
                <a:solidFill>
                  <a:schemeClr val="tx1"/>
                </a:solidFill>
                <a:effectLst/>
                <a:latin typeface="+mn-lt"/>
                <a:ea typeface="+mn-ea"/>
                <a:cs typeface="+mn-cs"/>
              </a:rPr>
              <a:t>7</a:t>
            </a:r>
            <a:r>
              <a:rPr lang="zh-CN" altLang="en-US" sz="1200" kern="1200" dirty="0">
                <a:solidFill>
                  <a:schemeClr val="tx1"/>
                </a:solidFill>
                <a:effectLst/>
                <a:latin typeface="+mn-lt"/>
                <a:ea typeface="+mn-ea"/>
                <a:cs typeface="+mn-cs"/>
              </a:rPr>
              <a:t>天后未收到出口流水的车辆。</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持</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卡的同一号牌的车辆存在</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次入口信息，且第二次驶入口路网</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天后仍未收到第一次出口流水的车辆。</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）同一</a:t>
            </a:r>
            <a:r>
              <a:rPr lang="en-GB"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卡存在</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次入口信息，且第二次驶入路网</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天后仍未收到第一次出口流水，则第一次入口信息所对应的车辆为排查对象。</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省级：</a:t>
            </a:r>
            <a:r>
              <a:rPr lang="en-US"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门架交易、持</a:t>
            </a:r>
            <a:r>
              <a:rPr lang="en-US" altLang="zh-CN" sz="1200" kern="1200" dirty="0">
                <a:solidFill>
                  <a:schemeClr val="tx1"/>
                </a:solidFill>
                <a:effectLst/>
                <a:latin typeface="+mn-lt"/>
                <a:ea typeface="+mn-ea"/>
                <a:cs typeface="+mn-cs"/>
              </a:rPr>
              <a:t>CPC</a:t>
            </a:r>
            <a:r>
              <a:rPr lang="zh-CN" altLang="en-US" sz="1200" kern="1200" dirty="0">
                <a:solidFill>
                  <a:schemeClr val="tx1"/>
                </a:solidFill>
                <a:effectLst/>
                <a:latin typeface="+mn-lt"/>
                <a:ea typeface="+mn-ea"/>
                <a:cs typeface="+mn-cs"/>
              </a:rPr>
              <a:t>卡交易数据、多省</a:t>
            </a:r>
            <a:r>
              <a:rPr lang="en-US"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交易和多省其他交易</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全网稽核业务主要针对人为原因造成的少交、未交、拒交通行费行为，包括收费人员不规范操作、收费运营管理单位管理漏洞、发行服务机构违规发行、车辆驾驶人员恶意闯关等。</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内部稽核采用部省两级模式，部联网中心、省级稽核管理单位、发行服务机构与收费公路经营管理单位等部门共同参与。</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部联网中心和省级稽核管理单位定期开展内部稽核，发布稽核结果，下发整改工单，评定各省稽核管理单位及发行服务机构质量</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发行稽核：用户首次通行图片与发行信息进行全量比对，重点核查大车小标、货车客标、非法安装等违规行为。准确性、时效性</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收费行为稽核：收费人员在车牌、车型录入、通行费收取、通行交易信息记录等业务操作的准确性；优免车辆处理、特情处理、追缴黑名单处理、通行费补费等业务操作流程的规范性。</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运营管理稽核包括对收费政策执行和收费公路设施封闭式管理等情况开展的稽核。</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外部稽核是指各参与方按职责分工对因客户原因少交、未交、拒交通行费的车辆，通过数据分析、现场查处等方式追缴车辆通行费的行为。</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发行方责任认定：各省发行方负责每条追缴信息中自身发行的责任认定。（如大车小标、货车客标、违规办理等）</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改变车型（车种）逃费行为稽核 </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判定依据：发行系统、</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卡及</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设备中写入的车型（车种）与车辆有效证件或公安交管信息登记的实际车型（车种）不符。</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改变缴费路径逃费稽核 </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判定依据：路径缺失严重，入出口收费站、虚拟站、计费门架数据丢失，现场检查中发现的干扰收费设施等行为。</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逃废类型：屏蔽计费设备逃费，有入口无出口逃费，闯关逃费，高速公路私开道口逃费，换（倒）卡逃费，</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利用优免政策逃费行为稽核 </a:t>
            </a:r>
            <a:endParaRPr lang="zh-CN" alt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判定依据：假冒成绿色通道、抢险救灾、进行跨区作业的领有号牌和行驶证的联合收割机（包括插秧机）及其专用的运输车辆等通行费优免车辆；收费从业人员内外勾结将应交费车辆判定为免费车辆。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其它因客户原因未交、少交、拒交通行费行为稽核：</a:t>
            </a:r>
            <a:r>
              <a:rPr lang="en-GB" altLang="zh-CN" sz="1200" kern="1200" dirty="0">
                <a:solidFill>
                  <a:schemeClr val="tx1"/>
                </a:solidFill>
                <a:effectLst/>
                <a:latin typeface="+mn-lt"/>
                <a:ea typeface="+mn-ea"/>
                <a:cs typeface="+mn-cs"/>
              </a:rPr>
              <a:t>U/J</a:t>
            </a:r>
            <a:r>
              <a:rPr lang="zh-CN" altLang="en-US" sz="1200" kern="1200" dirty="0">
                <a:solidFill>
                  <a:schemeClr val="tx1"/>
                </a:solidFill>
                <a:effectLst/>
                <a:latin typeface="+mn-lt"/>
                <a:ea typeface="+mn-ea"/>
                <a:cs typeface="+mn-cs"/>
              </a:rPr>
              <a:t>形行驶，车牌不符，不可达（不合理）路径，一车多签（卡），遮挡、套用号牌</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录入追缴黑名单的车辆应提供信息包括车辆基本信息、原始交易流水、稽核确认的通行记录（逃费时间、入出口站、路径信息、责任主体、已交通行费、应交通行费、逃交通行费、费率计算版本号）、</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卡及</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信息（</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客户）、逃费类型、其他证据信息、验证享受优免情况等。</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异议处理</a:t>
            </a:r>
            <a:r>
              <a:rPr kumimoji="1" lang="zh-CN" altLang="en-US" sz="1200" kern="1200" dirty="0">
                <a:solidFill>
                  <a:schemeClr val="tx1"/>
                </a:solidFill>
                <a:effectLst/>
                <a:latin typeface="+mn-lt"/>
                <a:ea typeface="+mn-ea"/>
                <a:cs typeface="+mn-cs"/>
              </a:rPr>
              <a:t>：在部级中心发起异议处理工单，相关参与方协调处理</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收费公路联网收费运营和服务规程（试运行）</a:t>
            </a:r>
            <a:r>
              <a:rPr kumimoji="1" lang="en-US" altLang="zh-CN" dirty="0"/>
              <a:t>》</a:t>
            </a:r>
            <a:endParaRPr kumimoji="1" lang="en-US" altLang="zh-CN" dirty="0"/>
          </a:p>
          <a:p>
            <a:r>
              <a:rPr kumimoji="1" lang="en-US" altLang="zh-CN" dirty="0"/>
              <a:t>2018</a:t>
            </a:r>
            <a:r>
              <a:rPr kumimoji="1" lang="zh-CN" altLang="en-US" dirty="0"/>
              <a:t>，</a:t>
            </a:r>
            <a:r>
              <a:rPr kumimoji="1" lang="en-US" altLang="zh-CN" dirty="0"/>
              <a:t>2093</a:t>
            </a:r>
            <a:r>
              <a:rPr kumimoji="1" lang="zh-CN" altLang="en-US" dirty="0"/>
              <a:t>号文：交通运输部办公厅关于印发</a:t>
            </a:r>
            <a:r>
              <a:rPr kumimoji="1" lang="en-US" altLang="zh-CN" dirty="0"/>
              <a:t>《</a:t>
            </a:r>
            <a:r>
              <a:rPr kumimoji="1" lang="zh-CN" altLang="en-US" dirty="0"/>
              <a:t>收费公路联网收费运营和服务</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2F180E7-47F3-4F5B-9EDB-0FA462B78F59}"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a:solidFill>
                  <a:schemeClr val="accent1">
                    <a:lumMod val="75000"/>
                  </a:schemeClr>
                </a:solidFill>
                <a:latin typeface="微软雅黑" panose="020B0503020204020204" pitchFamily="34" charset="-122"/>
                <a:ea typeface="微软雅黑" panose="020B0503020204020204" pitchFamily="34" charset="-122"/>
              </a:rPr>
              <a:t>合并扣款：</a:t>
            </a:r>
            <a:endParaRPr lang="en-US" altLang="zh-CN" dirty="0">
              <a:solidFill>
                <a:schemeClr val="accent1">
                  <a:lumMod val="75000"/>
                </a:schemeClr>
              </a:solidFill>
              <a:latin typeface="微软雅黑" panose="020B0503020204020204" pitchFamily="34" charset="-122"/>
              <a:ea typeface="微软雅黑" panose="020B0503020204020204" pitchFamily="34" charset="-122"/>
            </a:endParaRPr>
          </a:p>
          <a:p>
            <a:pPr lvl="0"/>
            <a:r>
              <a:rPr lang="zh-CN" altLang="en-US" dirty="0">
                <a:solidFill>
                  <a:schemeClr val="accent1">
                    <a:lumMod val="75000"/>
                  </a:schemeClr>
                </a:solidFill>
                <a:latin typeface="微软雅黑" panose="020B0503020204020204" pitchFamily="34" charset="-122"/>
                <a:ea typeface="微软雅黑" panose="020B0503020204020204" pitchFamily="34" charset="-122"/>
              </a:rPr>
              <a:t>通行交易入出口数据在同一自然日的，发行服务机构应按完整行程扣款；</a:t>
            </a:r>
            <a:endParaRPr lang="zh-CN" altLang="en-US" dirty="0">
              <a:solidFill>
                <a:schemeClr val="accent1">
                  <a:lumMod val="75000"/>
                </a:schemeClr>
              </a:solidFill>
            </a:endParaRPr>
          </a:p>
          <a:p>
            <a:pPr lvl="0"/>
            <a:r>
              <a:rPr lang="zh-CN" altLang="en-US" dirty="0">
                <a:solidFill>
                  <a:schemeClr val="accent1">
                    <a:lumMod val="75000"/>
                  </a:schemeClr>
                </a:solidFill>
                <a:latin typeface="微软雅黑" panose="020B0503020204020204" pitchFamily="34" charset="-122"/>
                <a:ea typeface="微软雅黑" panose="020B0503020204020204" pitchFamily="34" charset="-122"/>
              </a:rPr>
              <a:t>不在同一自然日的，发行服务机构每自然日完成一次扣款</a:t>
            </a:r>
            <a:endParaRPr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dirty="0">
                <a:solidFill>
                  <a:schemeClr val="bg1"/>
                </a:solidFill>
                <a:latin typeface="微软雅黑" panose="020B0503020204020204" pitchFamily="34" charset="-122"/>
                <a:ea typeface="微软雅黑" panose="020B0503020204020204" pitchFamily="34" charset="-122"/>
              </a:rPr>
              <a:t>逾期超过设定值：</a:t>
            </a: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天 </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收费方应</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省中心：</a:t>
            </a:r>
            <a:r>
              <a:rPr lang="en-US" altLang="zh-CN" sz="1200" dirty="0">
                <a:solidFill>
                  <a:schemeClr val="bg1"/>
                </a:solidFill>
                <a:latin typeface="微软雅黑" panose="020B0503020204020204" pitchFamily="34" charset="-122"/>
                <a:ea typeface="微软雅黑" panose="020B0503020204020204" pitchFamily="34" charset="-122"/>
              </a:rPr>
              <a:t>2 </a:t>
            </a:r>
            <a:r>
              <a:rPr lang="zh-CN" altLang="en-US" sz="1200" dirty="0">
                <a:solidFill>
                  <a:schemeClr val="bg1"/>
                </a:solidFill>
                <a:latin typeface="微软雅黑" panose="020B0503020204020204" pitchFamily="34" charset="-122"/>
                <a:ea typeface="微软雅黑" panose="020B0503020204020204" pitchFamily="34" charset="-122"/>
              </a:rPr>
              <a:t>个自然日；</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     省中心</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部联网中心， </a:t>
            </a:r>
            <a:r>
              <a:rPr lang="en-US" altLang="zh-CN" sz="1200" dirty="0">
                <a:solidFill>
                  <a:schemeClr val="bg1"/>
                </a:solidFill>
                <a:latin typeface="微软雅黑" panose="020B0503020204020204" pitchFamily="34" charset="-122"/>
                <a:ea typeface="微软雅黑" panose="020B0503020204020204" pitchFamily="34" charset="-122"/>
              </a:rPr>
              <a:t>1 </a:t>
            </a:r>
            <a:r>
              <a:rPr lang="zh-CN" altLang="en-US" sz="1200" dirty="0">
                <a:solidFill>
                  <a:schemeClr val="bg1"/>
                </a:solidFill>
                <a:latin typeface="微软雅黑" panose="020B0503020204020204" pitchFamily="34" charset="-122"/>
                <a:ea typeface="微软雅黑" panose="020B0503020204020204" pitchFamily="34" charset="-122"/>
              </a:rPr>
              <a:t>个自然日</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     部联网中心应实时生成记账文件，</a:t>
            </a:r>
            <a:r>
              <a:rPr lang="en-US" altLang="zh-CN" sz="1200" dirty="0">
                <a:solidFill>
                  <a:schemeClr val="bg1"/>
                </a:solidFill>
                <a:latin typeface="微软雅黑" panose="020B0503020204020204" pitchFamily="34" charset="-122"/>
                <a:ea typeface="微软雅黑" panose="020B0503020204020204" pitchFamily="34" charset="-122"/>
              </a:rPr>
              <a:t>1 </a:t>
            </a:r>
            <a:r>
              <a:rPr lang="zh-CN" altLang="en-US" sz="1200" dirty="0">
                <a:solidFill>
                  <a:schemeClr val="bg1"/>
                </a:solidFill>
                <a:latin typeface="微软雅黑" panose="020B0503020204020204" pitchFamily="34" charset="-122"/>
                <a:ea typeface="微软雅黑" panose="020B0503020204020204" pitchFamily="34" charset="-122"/>
              </a:rPr>
              <a:t>个自然日；</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     省中心记账：</a:t>
            </a:r>
            <a:r>
              <a:rPr lang="en-US" altLang="zh-CN" sz="1200" dirty="0">
                <a:solidFill>
                  <a:schemeClr val="bg1"/>
                </a:solidFill>
                <a:latin typeface="微软雅黑" panose="020B0503020204020204" pitchFamily="34" charset="-122"/>
                <a:ea typeface="微软雅黑" panose="020B0503020204020204" pitchFamily="34" charset="-122"/>
              </a:rPr>
              <a:t>1 </a:t>
            </a:r>
            <a:r>
              <a:rPr lang="zh-CN" altLang="en-US" sz="1200" dirty="0">
                <a:solidFill>
                  <a:schemeClr val="bg1"/>
                </a:solidFill>
                <a:latin typeface="微软雅黑" panose="020B0503020204020204" pitchFamily="34" charset="-122"/>
                <a:ea typeface="微软雅黑" panose="020B0503020204020204" pitchFamily="34" charset="-122"/>
              </a:rPr>
              <a:t>个自然日。</a:t>
            </a:r>
            <a:endParaRPr lang="en-US" altLang="zh-CN" sz="1200"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dirty="0">
                <a:solidFill>
                  <a:schemeClr val="bg1"/>
                </a:solidFill>
                <a:latin typeface="微软雅黑" panose="020B0503020204020204" pitchFamily="34" charset="-122"/>
                <a:ea typeface="微软雅黑" panose="020B0503020204020204" pitchFamily="34" charset="-122"/>
              </a:rPr>
              <a:t>流水重复：</a:t>
            </a:r>
            <a:endParaRPr lang="en-US" altLang="zh-CN" sz="1200"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kern="1200" dirty="0">
                <a:solidFill>
                  <a:schemeClr val="tx1"/>
                </a:solidFill>
                <a:effectLst/>
                <a:latin typeface="+mn-lt"/>
                <a:ea typeface="+mn-ea"/>
                <a:cs typeface="+mn-cs"/>
              </a:rPr>
              <a:t>一类：卡号</a:t>
            </a:r>
            <a:r>
              <a:rPr lang="en-US" altLang="zh-CN" sz="1200" kern="1200" dirty="0">
                <a:solidFill>
                  <a:schemeClr val="tx1"/>
                </a:solidFill>
                <a:effectLst/>
                <a:latin typeface="+mn-lt"/>
                <a:ea typeface="+mn-ea"/>
                <a:cs typeface="+mn-cs"/>
              </a:rPr>
              <a:t>+</a:t>
            </a:r>
            <a:r>
              <a:rPr lang="en-GB" altLang="zh-CN" sz="1200" kern="1200" dirty="0">
                <a:solidFill>
                  <a:schemeClr val="tx1"/>
                </a:solidFill>
                <a:effectLst/>
                <a:latin typeface="+mn-lt"/>
                <a:ea typeface="+mn-ea"/>
                <a:cs typeface="+mn-cs"/>
              </a:rPr>
              <a:t>TAC</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收费单元编号</a:t>
            </a:r>
            <a:r>
              <a:rPr lang="en-US" altLang="zh-CN" sz="1200" kern="1200" dirty="0">
                <a:solidFill>
                  <a:schemeClr val="tx1"/>
                </a:solidFill>
                <a:effectLst/>
                <a:latin typeface="+mn-lt"/>
                <a:ea typeface="+mn-ea"/>
                <a:cs typeface="+mn-cs"/>
              </a:rPr>
              <a:t>+</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编号，二三类通行时间</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交易金额</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收费单元编号</a:t>
            </a:r>
            <a:r>
              <a:rPr lang="en-US" altLang="zh-CN" sz="1200" kern="1200" dirty="0">
                <a:solidFill>
                  <a:schemeClr val="tx1"/>
                </a:solidFill>
                <a:effectLst/>
                <a:latin typeface="+mn-lt"/>
                <a:ea typeface="+mn-ea"/>
                <a:cs typeface="+mn-cs"/>
              </a:rPr>
              <a:t>+</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编号</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车牌识别流水号等信息；</a:t>
            </a:r>
            <a:endParaRPr lang="en-US" altLang="zh-CN" sz="1200"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dirty="0">
                <a:solidFill>
                  <a:schemeClr val="bg1"/>
                </a:solidFill>
                <a:latin typeface="微软雅黑" panose="020B0503020204020204" pitchFamily="34" charset="-122"/>
                <a:ea typeface="微软雅黑" panose="020B0503020204020204" pitchFamily="34" charset="-122"/>
              </a:rPr>
              <a:t>一二三类相互做比较：</a:t>
            </a:r>
            <a:endParaRPr lang="en-US" altLang="zh-CN" sz="1200"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kern="1200" dirty="0">
                <a:solidFill>
                  <a:schemeClr val="tx1"/>
                </a:solidFill>
                <a:effectLst/>
                <a:latin typeface="+mn-lt"/>
                <a:ea typeface="+mn-ea"/>
                <a:cs typeface="+mn-cs"/>
              </a:rPr>
              <a:t>车牌识别流水号在</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门架交易流水与通行记录中不能出现≥</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次；</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kern="1200" dirty="0">
                <a:solidFill>
                  <a:schemeClr val="tx1"/>
                </a:solidFill>
                <a:effectLst/>
                <a:latin typeface="+mn-lt"/>
                <a:ea typeface="+mn-ea"/>
                <a:cs typeface="+mn-cs"/>
              </a:rPr>
              <a:t>同车牌的通行时间与其他流水的交易时间前后间隔各不大于</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分钟。</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kern="1200" dirty="0">
                <a:solidFill>
                  <a:schemeClr val="tx1"/>
                </a:solidFill>
                <a:effectLst/>
                <a:latin typeface="+mn-lt"/>
                <a:ea typeface="+mn-ea"/>
                <a:cs typeface="+mn-cs"/>
              </a:rPr>
              <a:t>四类和一二三类做比较：</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kern="1200" dirty="0">
                <a:solidFill>
                  <a:schemeClr val="tx1"/>
                </a:solidFill>
                <a:effectLst/>
                <a:latin typeface="+mn-lt"/>
                <a:ea typeface="+mn-ea"/>
                <a:cs typeface="+mn-cs"/>
              </a:rPr>
              <a:t>在上下游时间段内带该收费单元编码</a:t>
            </a:r>
            <a:r>
              <a:rPr lang="en-US" altLang="zh-CN" sz="1200" kern="1200" dirty="0">
                <a:solidFill>
                  <a:schemeClr val="tx1"/>
                </a:solidFill>
                <a:effectLst/>
                <a:latin typeface="+mn-lt"/>
                <a:ea typeface="+mn-ea"/>
                <a:cs typeface="+mn-cs"/>
              </a:rPr>
              <a:t>+</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编号的流水不能在一二三四类交易之间出现≥</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次。通行时间</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交易金额</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收费单元编号</a:t>
            </a:r>
            <a:r>
              <a:rPr lang="en-US" altLang="zh-CN" sz="1200" kern="1200" dirty="0">
                <a:solidFill>
                  <a:schemeClr val="tx1"/>
                </a:solidFill>
                <a:effectLst/>
                <a:latin typeface="+mn-lt"/>
                <a:ea typeface="+mn-ea"/>
                <a:cs typeface="+mn-cs"/>
              </a:rPr>
              <a:t>+</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编号判重</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ct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ct val="0"/>
              </a:spcBef>
              <a:spcAft>
                <a:spcPts val="0"/>
              </a:spcAft>
              <a:buClrTx/>
              <a:buSzTx/>
              <a:buFontTx/>
              <a:buNone/>
              <a:defRPr/>
            </a:pPr>
            <a:r>
              <a:rPr lang="zh-CN" altLang="en-US" sz="1200" dirty="0">
                <a:solidFill>
                  <a:schemeClr val="bg1"/>
                </a:solidFill>
                <a:latin typeface="微软雅黑" panose="020B0503020204020204" pitchFamily="34" charset="-122"/>
                <a:ea typeface="微软雅黑" panose="020B0503020204020204" pitchFamily="34" charset="-122"/>
              </a:rPr>
              <a:t>状态名单：</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新版：</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发行服务机构</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省中心：</a:t>
            </a:r>
            <a:r>
              <a:rPr lang="en-US" altLang="zh-CN" sz="1200" dirty="0">
                <a:solidFill>
                  <a:schemeClr val="bg1"/>
                </a:solidFill>
                <a:latin typeface="微软雅黑" panose="020B0503020204020204" pitchFamily="34" charset="-122"/>
                <a:ea typeface="微软雅黑" panose="020B0503020204020204" pitchFamily="34" charset="-122"/>
              </a:rPr>
              <a:t>30 </a:t>
            </a:r>
            <a:r>
              <a:rPr lang="zh-CN" altLang="en-US" sz="1200" dirty="0">
                <a:solidFill>
                  <a:schemeClr val="bg1"/>
                </a:solidFill>
                <a:latin typeface="微软雅黑" panose="020B0503020204020204" pitchFamily="34" charset="-122"/>
                <a:ea typeface="微软雅黑" panose="020B0503020204020204" pitchFamily="34" charset="-122"/>
              </a:rPr>
              <a:t>分钟</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省级中心</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部级中心： </a:t>
            </a:r>
            <a:r>
              <a:rPr lang="en-US" altLang="zh-CN" sz="1200" dirty="0">
                <a:solidFill>
                  <a:schemeClr val="bg1"/>
                </a:solidFill>
                <a:latin typeface="微软雅黑" panose="020B0503020204020204" pitchFamily="34" charset="-122"/>
                <a:ea typeface="微软雅黑" panose="020B0503020204020204" pitchFamily="34" charset="-122"/>
              </a:rPr>
              <a:t>30 </a:t>
            </a:r>
            <a:r>
              <a:rPr lang="zh-CN" altLang="en-US" sz="1200" dirty="0">
                <a:solidFill>
                  <a:schemeClr val="bg1"/>
                </a:solidFill>
                <a:latin typeface="微软雅黑" panose="020B0503020204020204" pitchFamily="34" charset="-122"/>
                <a:ea typeface="微软雅黑" panose="020B0503020204020204" pitchFamily="34" charset="-122"/>
              </a:rPr>
              <a:t>分钟</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部级中心</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全网：</a:t>
            </a:r>
            <a:r>
              <a:rPr lang="en-US" altLang="zh-CN" sz="1200" dirty="0">
                <a:solidFill>
                  <a:schemeClr val="bg1"/>
                </a:solidFill>
                <a:latin typeface="微软雅黑" panose="020B0503020204020204" pitchFamily="34" charset="-122"/>
                <a:ea typeface="微软雅黑" panose="020B0503020204020204" pitchFamily="34" charset="-122"/>
              </a:rPr>
              <a:t>30 </a:t>
            </a:r>
            <a:r>
              <a:rPr lang="zh-CN" altLang="en-US" sz="1200" dirty="0">
                <a:solidFill>
                  <a:schemeClr val="bg1"/>
                </a:solidFill>
                <a:latin typeface="微软雅黑" panose="020B0503020204020204" pitchFamily="34" charset="-122"/>
                <a:ea typeface="微软雅黑" panose="020B0503020204020204" pitchFamily="34" charset="-122"/>
              </a:rPr>
              <a:t>分钟</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省中心</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路段中心： </a:t>
            </a:r>
            <a:r>
              <a:rPr lang="en-US" altLang="zh-CN" sz="1200" dirty="0">
                <a:solidFill>
                  <a:schemeClr val="bg1"/>
                </a:solidFill>
                <a:latin typeface="微软雅黑" panose="020B0503020204020204" pitchFamily="34" charset="-122"/>
                <a:ea typeface="微软雅黑" panose="020B0503020204020204" pitchFamily="34" charset="-122"/>
              </a:rPr>
              <a:t>30 </a:t>
            </a:r>
            <a:r>
              <a:rPr lang="zh-CN" altLang="en-US" sz="1200" dirty="0">
                <a:solidFill>
                  <a:schemeClr val="bg1"/>
                </a:solidFill>
                <a:latin typeface="微软雅黑" panose="020B0503020204020204" pitchFamily="34" charset="-122"/>
                <a:ea typeface="微软雅黑" panose="020B0503020204020204" pitchFamily="34" charset="-122"/>
              </a:rPr>
              <a:t>分钟</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路段中心</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车道： </a:t>
            </a:r>
            <a:r>
              <a:rPr lang="en-US" altLang="zh-CN" sz="1200" dirty="0">
                <a:solidFill>
                  <a:schemeClr val="bg1"/>
                </a:solidFill>
                <a:latin typeface="微软雅黑" panose="020B0503020204020204" pitchFamily="34" charset="-122"/>
                <a:ea typeface="微软雅黑" panose="020B0503020204020204" pitchFamily="34" charset="-122"/>
              </a:rPr>
              <a:t>2 </a:t>
            </a:r>
            <a:r>
              <a:rPr lang="zh-CN" altLang="en-US" sz="1200" dirty="0">
                <a:solidFill>
                  <a:schemeClr val="bg1"/>
                </a:solidFill>
                <a:latin typeface="微软雅黑" panose="020B0503020204020204" pitchFamily="34" charset="-122"/>
                <a:ea typeface="微软雅黑" panose="020B0503020204020204" pitchFamily="34" charset="-122"/>
              </a:rPr>
              <a:t>小时</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rPr>
              <a:t>旧版：生效时间</a:t>
            </a:r>
            <a:r>
              <a:rPr lang="en-US" altLang="zh-CN" sz="1200" dirty="0">
                <a:solidFill>
                  <a:schemeClr val="bg1"/>
                </a:solidFill>
                <a:latin typeface="微软雅黑" panose="020B0503020204020204" pitchFamily="34" charset="-122"/>
                <a:ea typeface="微软雅黑" panose="020B0503020204020204" pitchFamily="34" charset="-122"/>
              </a:rPr>
              <a:t>16</a:t>
            </a:r>
            <a:r>
              <a:rPr lang="zh-CN" altLang="en-US" sz="1200" dirty="0">
                <a:solidFill>
                  <a:schemeClr val="bg1"/>
                </a:solidFill>
                <a:latin typeface="微软雅黑" panose="020B0503020204020204" pitchFamily="34" charset="-122"/>
                <a:ea typeface="微软雅黑" panose="020B0503020204020204" pitchFamily="34" charset="-122"/>
              </a:rPr>
              <a:t>小时。其中省中心从部联网中心下载并下发至车道不得超过</a:t>
            </a:r>
            <a:r>
              <a:rPr lang="en-US" altLang="zh-CN" sz="1200" dirty="0">
                <a:solidFill>
                  <a:schemeClr val="bg1"/>
                </a:solidFill>
                <a:latin typeface="微软雅黑" panose="020B0503020204020204" pitchFamily="34" charset="-122"/>
                <a:ea typeface="微软雅黑" panose="020B0503020204020204" pitchFamily="34" charset="-122"/>
              </a:rPr>
              <a:t>12</a:t>
            </a:r>
            <a:r>
              <a:rPr lang="zh-CN" altLang="en-US" sz="1200" dirty="0">
                <a:solidFill>
                  <a:schemeClr val="bg1"/>
                </a:solidFill>
                <a:latin typeface="微软雅黑" panose="020B0503020204020204" pitchFamily="34" charset="-122"/>
                <a:ea typeface="微软雅黑" panose="020B0503020204020204" pitchFamily="34" charset="-122"/>
              </a:rPr>
              <a:t>小时</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2F180E7-47F3-4F5B-9EDB-0FA462B78F5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服务对象：</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）开户人：是指在发行服务机构注册用户账号的个人或单位。</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）车辆所有人：是指机动车行驶证中“所有人”栏标明的个人或单位。</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）经办人：是指受开户人或车辆所有人委托，代理经办</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业务的个人。</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提供储值卡、记账卡、</a:t>
            </a:r>
            <a:r>
              <a:rPr lang="en-US"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的新办、售后、应用服务等内容。</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）开户人通过验证手机号、</a:t>
            </a:r>
            <a:r>
              <a:rPr lang="en-GB" altLang="zh-CN" sz="1200" kern="1200" dirty="0">
                <a:solidFill>
                  <a:schemeClr val="tx1"/>
                </a:solidFill>
                <a:effectLst/>
                <a:latin typeface="+mn-lt"/>
                <a:ea typeface="+mn-ea"/>
                <a:cs typeface="+mn-cs"/>
              </a:rPr>
              <a:t>OCR</a:t>
            </a:r>
            <a:r>
              <a:rPr lang="zh-CN" altLang="en-US" sz="1200" kern="1200" dirty="0">
                <a:solidFill>
                  <a:schemeClr val="tx1"/>
                </a:solidFill>
                <a:effectLst/>
                <a:latin typeface="+mn-lt"/>
                <a:ea typeface="+mn-ea"/>
                <a:cs typeface="+mn-cs"/>
              </a:rPr>
              <a:t>识别开户人证件、视频活体认证等方式进行实名认证。</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）开户人签署电子客户协议，完成开户。</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）开户人选择支付渠道，完成支付账户签约。</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）开户人录入车辆车牌信息，进行车牌唯一性验证。</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）开户人选择发行业务</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）开户人通过</a:t>
            </a:r>
            <a:r>
              <a:rPr lang="en-GB" altLang="zh-CN" sz="1200" kern="1200" dirty="0">
                <a:solidFill>
                  <a:schemeClr val="tx1"/>
                </a:solidFill>
                <a:effectLst/>
                <a:latin typeface="+mn-lt"/>
                <a:ea typeface="+mn-ea"/>
                <a:cs typeface="+mn-cs"/>
              </a:rPr>
              <a:t>OCR</a:t>
            </a:r>
            <a:r>
              <a:rPr lang="zh-CN" altLang="en-US" sz="1200" kern="1200" dirty="0">
                <a:solidFill>
                  <a:schemeClr val="tx1"/>
                </a:solidFill>
                <a:effectLst/>
                <a:latin typeface="+mn-lt"/>
                <a:ea typeface="+mn-ea"/>
                <a:cs typeface="+mn-cs"/>
              </a:rPr>
              <a:t>识别车辆行驶证进行车辆信息验证。</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7</a:t>
            </a:r>
            <a:r>
              <a:rPr lang="zh-CN" altLang="en-US" sz="1200" kern="1200" dirty="0">
                <a:solidFill>
                  <a:schemeClr val="tx1"/>
                </a:solidFill>
                <a:effectLst/>
                <a:latin typeface="+mn-lt"/>
                <a:ea typeface="+mn-ea"/>
                <a:cs typeface="+mn-cs"/>
              </a:rPr>
              <a:t>）如车辆所有人和开户人不一致的，需通过</a:t>
            </a:r>
            <a:r>
              <a:rPr lang="en-GB" altLang="zh-CN" sz="1200" kern="1200" dirty="0">
                <a:solidFill>
                  <a:schemeClr val="tx1"/>
                </a:solidFill>
                <a:effectLst/>
                <a:latin typeface="+mn-lt"/>
                <a:ea typeface="+mn-ea"/>
                <a:cs typeface="+mn-cs"/>
              </a:rPr>
              <a:t>OCR</a:t>
            </a:r>
            <a:r>
              <a:rPr lang="zh-CN" altLang="en-US" sz="1200" kern="1200" dirty="0">
                <a:solidFill>
                  <a:schemeClr val="tx1"/>
                </a:solidFill>
                <a:effectLst/>
                <a:latin typeface="+mn-lt"/>
                <a:ea typeface="+mn-ea"/>
                <a:cs typeface="+mn-cs"/>
              </a:rPr>
              <a:t>识别录入车辆所有人信息。</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8</a:t>
            </a:r>
            <a:r>
              <a:rPr lang="zh-CN" altLang="en-US" sz="1200" kern="1200" dirty="0">
                <a:solidFill>
                  <a:schemeClr val="tx1"/>
                </a:solidFill>
                <a:effectLst/>
                <a:latin typeface="+mn-lt"/>
                <a:ea typeface="+mn-ea"/>
                <a:cs typeface="+mn-cs"/>
              </a:rPr>
              <a:t>）发行服务机构审核并进行卡签发行。</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9</a:t>
            </a:r>
            <a:r>
              <a:rPr lang="zh-CN" altLang="en-US" sz="1200" kern="1200" dirty="0">
                <a:solidFill>
                  <a:schemeClr val="tx1"/>
                </a:solidFill>
                <a:effectLst/>
                <a:latin typeface="+mn-lt"/>
                <a:ea typeface="+mn-ea"/>
                <a:cs typeface="+mn-cs"/>
              </a:rPr>
              <a:t>）安装激活。</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讲解总对总发行流程</a:t>
            </a:r>
            <a:endParaRPr kumimoji="1" lang="en-US" altLang="zh-CN" dirty="0"/>
          </a:p>
          <a:p>
            <a:r>
              <a:rPr kumimoji="1" lang="zh-CN" altLang="en-US" dirty="0"/>
              <a:t>线上订单：</a:t>
            </a:r>
            <a:endParaRPr kumimoji="1" lang="en-US" altLang="zh-CN" dirty="0"/>
          </a:p>
          <a:p>
            <a:r>
              <a:rPr lang="en-US" altLang="zh-CN" sz="1200" b="1" kern="1200" dirty="0">
                <a:solidFill>
                  <a:schemeClr val="tx1"/>
                </a:solidFill>
                <a:effectLst/>
                <a:latin typeface="+mn-lt"/>
                <a:ea typeface="+mn-ea"/>
                <a:cs typeface="+mn-cs"/>
              </a:rPr>
              <a:t>2.3.8 </a:t>
            </a:r>
            <a:r>
              <a:rPr lang="zh-CN" altLang="en-US" sz="1200" kern="1200" dirty="0">
                <a:solidFill>
                  <a:schemeClr val="tx1"/>
                </a:solidFill>
                <a:effectLst/>
                <a:latin typeface="+mn-lt"/>
                <a:ea typeface="+mn-ea"/>
                <a:cs typeface="+mn-cs"/>
              </a:rPr>
              <a:t>取消订单</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）订单尚未发货，开户人可申请取消订单。</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）取消订单生效，立即解除车户绑定，如已收取押金，应退还开户人。</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）解除车牌唯一性验证限制。</a:t>
            </a:r>
            <a:endParaRPr lang="zh-CN" altLang="en-US"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2.3.9 </a:t>
            </a:r>
            <a:r>
              <a:rPr lang="zh-CN" altLang="en-US" sz="1200" kern="1200" dirty="0">
                <a:solidFill>
                  <a:schemeClr val="tx1"/>
                </a:solidFill>
                <a:effectLst/>
                <a:latin typeface="+mn-lt"/>
                <a:ea typeface="+mn-ea"/>
                <a:cs typeface="+mn-cs"/>
              </a:rPr>
              <a:t>退货</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）订单已发货但尚未激活，开户人在七个自然日内可申请退货。</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）退货申请通过，开户人将卡签邮寄退还发行服务机构，并在线填写快递信息。</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）退货生效后解除车户绑定，如已收取押金，应退还开户人。</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）解除车牌唯一性验证限制。</a:t>
            </a:r>
            <a:endParaRPr lang="zh-CN" altLang="en-US" sz="1200" kern="1200" dirty="0">
              <a:solidFill>
                <a:schemeClr val="tx1"/>
              </a:solidFill>
              <a:effectLst/>
              <a:latin typeface="+mn-lt"/>
              <a:ea typeface="+mn-ea"/>
              <a:cs typeface="+mn-cs"/>
            </a:endParaRPr>
          </a:p>
          <a:p>
            <a:r>
              <a:rPr kumimoji="1" lang="zh-CN" altLang="en-US" dirty="0"/>
              <a:t>车道发行：</a:t>
            </a:r>
            <a:endParaRPr kumimoji="1" lang="en-US" altLang="zh-CN" dirty="0"/>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）查验车辆行驶证，录入车辆信息进行车牌唯一性验证。</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）录入客户手机号。</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）完成卡签安装激活，系统下发状态名单。</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）开户人通过验证手机号、</a:t>
            </a:r>
            <a:r>
              <a:rPr lang="en-GB" altLang="zh-CN" sz="1200" kern="1200" dirty="0">
                <a:solidFill>
                  <a:schemeClr val="tx1"/>
                </a:solidFill>
                <a:effectLst/>
                <a:latin typeface="+mn-lt"/>
                <a:ea typeface="+mn-ea"/>
                <a:cs typeface="+mn-cs"/>
              </a:rPr>
              <a:t>OCR</a:t>
            </a:r>
            <a:r>
              <a:rPr lang="zh-CN" altLang="en-US" sz="1200" kern="1200" dirty="0">
                <a:solidFill>
                  <a:schemeClr val="tx1"/>
                </a:solidFill>
                <a:effectLst/>
                <a:latin typeface="+mn-lt"/>
                <a:ea typeface="+mn-ea"/>
                <a:cs typeface="+mn-cs"/>
              </a:rPr>
              <a:t>识别开户人证件、视频活体认证等方式进行实名认证。</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）开户人签署电子客户协议，完成开户。</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）开户人选择支付渠道，完成支付账户签约。</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7</a:t>
            </a:r>
            <a:r>
              <a:rPr lang="zh-CN" altLang="en-US" sz="1200" kern="1200" dirty="0">
                <a:solidFill>
                  <a:schemeClr val="tx1"/>
                </a:solidFill>
                <a:effectLst/>
                <a:latin typeface="+mn-lt"/>
                <a:ea typeface="+mn-ea"/>
                <a:cs typeface="+mn-cs"/>
              </a:rPr>
              <a:t>）开户人通过</a:t>
            </a:r>
            <a:r>
              <a:rPr lang="en-GB" altLang="zh-CN" sz="1200" kern="1200" dirty="0">
                <a:solidFill>
                  <a:schemeClr val="tx1"/>
                </a:solidFill>
                <a:effectLst/>
                <a:latin typeface="+mn-lt"/>
                <a:ea typeface="+mn-ea"/>
                <a:cs typeface="+mn-cs"/>
              </a:rPr>
              <a:t>OCR</a:t>
            </a:r>
            <a:r>
              <a:rPr lang="zh-CN" altLang="en-US" sz="1200" kern="1200" dirty="0">
                <a:solidFill>
                  <a:schemeClr val="tx1"/>
                </a:solidFill>
                <a:effectLst/>
                <a:latin typeface="+mn-lt"/>
                <a:ea typeface="+mn-ea"/>
                <a:cs typeface="+mn-cs"/>
              </a:rPr>
              <a:t>识别车辆行驶证进行车辆信息验证，完成车户绑定，系统删除状态名单。</a:t>
            </a:r>
            <a:endParaRPr lang="zh-CN" altLang="en-US"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ETC</a:t>
            </a:r>
            <a:r>
              <a:rPr kumimoji="1" lang="zh-CN" altLang="en-US" dirty="0"/>
              <a:t>账户解约：</a:t>
            </a:r>
            <a:endParaRPr kumimoji="1" lang="en-US" altLang="zh-CN" dirty="0"/>
          </a:p>
          <a:p>
            <a:r>
              <a:rPr lang="zh-CN" altLang="en-US" sz="1200" kern="1200" dirty="0">
                <a:solidFill>
                  <a:schemeClr val="tx1"/>
                </a:solidFill>
                <a:effectLst/>
                <a:latin typeface="+mn-lt"/>
                <a:ea typeface="+mn-ea"/>
                <a:cs typeface="+mn-cs"/>
              </a:rPr>
              <a:t>系统校验解约渠道是否绑定代扣车辆，校验通过跳转打开签约渠道</a:t>
            </a:r>
            <a:r>
              <a:rPr lang="en-GB" altLang="zh-CN" sz="1200" kern="1200" dirty="0">
                <a:solidFill>
                  <a:schemeClr val="tx1"/>
                </a:solidFill>
                <a:effectLst/>
                <a:latin typeface="+mn-lt"/>
                <a:ea typeface="+mn-ea"/>
                <a:cs typeface="+mn-cs"/>
              </a:rPr>
              <a:t>APP</a:t>
            </a:r>
            <a:r>
              <a:rPr lang="zh-CN" altLang="en-US" sz="1200" kern="1200" dirty="0">
                <a:solidFill>
                  <a:schemeClr val="tx1"/>
                </a:solidFill>
                <a:effectLst/>
                <a:latin typeface="+mn-lt"/>
                <a:ea typeface="+mn-ea"/>
                <a:cs typeface="+mn-cs"/>
              </a:rPr>
              <a:t>或页面。</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）客户登陆签约渠道验证，同意接受服务条款并签署用户解约协议，输入支付密码。</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）签约渠道进行支付验证，完成解约。</a:t>
            </a:r>
            <a:endParaRPr lang="zh-CN" altLang="en-US"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①基本信息查询：包括客户信息查询、客户账户信息查询、客户发行信息查询、锁定车牌查询、</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卡信息查询、</a:t>
            </a:r>
            <a:r>
              <a:rPr lang="en-GB" altLang="zh-CN" sz="1200" kern="1200" dirty="0">
                <a:solidFill>
                  <a:schemeClr val="tx1"/>
                </a:solidFill>
                <a:effectLst/>
                <a:latin typeface="+mn-lt"/>
                <a:ea typeface="+mn-ea"/>
                <a:cs typeface="+mn-cs"/>
              </a:rPr>
              <a:t>OBU</a:t>
            </a:r>
            <a:r>
              <a:rPr lang="zh-CN" altLang="en-US" sz="1200" kern="1200" dirty="0">
                <a:solidFill>
                  <a:schemeClr val="tx1"/>
                </a:solidFill>
                <a:effectLst/>
                <a:latin typeface="+mn-lt"/>
                <a:ea typeface="+mn-ea"/>
                <a:cs typeface="+mn-cs"/>
              </a:rPr>
              <a:t>信息查询等。</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②充值消费查询：包括</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卡充值圈存查询、</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卡交易记录查询、</a:t>
            </a:r>
            <a:r>
              <a:rPr lang="en-GB" altLang="zh-CN" sz="1200" kern="1200" dirty="0">
                <a:solidFill>
                  <a:schemeClr val="tx1"/>
                </a:solidFill>
                <a:effectLst/>
                <a:latin typeface="+mn-lt"/>
                <a:ea typeface="+mn-ea"/>
                <a:cs typeface="+mn-cs"/>
              </a:rPr>
              <a:t>ETC</a:t>
            </a:r>
            <a:r>
              <a:rPr lang="zh-CN" altLang="en-US" sz="1200" kern="1200" dirty="0">
                <a:solidFill>
                  <a:schemeClr val="tx1"/>
                </a:solidFill>
                <a:effectLst/>
                <a:latin typeface="+mn-lt"/>
                <a:ea typeface="+mn-ea"/>
                <a:cs typeface="+mn-cs"/>
              </a:rPr>
              <a:t>卡补交记录查询等。</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③业务办理查询：挂失</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解挂查询、补办查询、信息变更查询、产品状态名单查询等。</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客户敏感信息应做脱敏处理，信息显示内容应区分为公开部分和内部管理部分。</a:t>
            </a:r>
            <a:endParaRPr kumimoji="1"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kern="1200" dirty="0">
                <a:solidFill>
                  <a:schemeClr val="tx1"/>
                </a:solidFill>
                <a:effectLst/>
                <a:latin typeface="+mn-lt"/>
                <a:ea typeface="+mn-ea"/>
                <a:cs typeface="+mn-cs"/>
              </a:rPr>
              <a:t>咨询：</a:t>
            </a:r>
            <a:endParaRPr kumimoji="1"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）发行服务机构应提供自助咨询和人工咨询服务。</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）客户能够通过在线聊天的形式与客服人员进行沟通交流，在线主要是通过文本、图片、文件、语音等多媒体的方式向客服人员咨询问题。</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）人工服务可通过关联客户的相关信息，及时了解客户之前的历史服务记录。</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退费补交：</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）因客户原因（如虚假资料导致大车小标、状态名单、储值卡余额不足等）造成。产生少交欠交通行费的，可通过补交业务进行补交。</a:t>
            </a:r>
            <a:endParaRPr lang="zh-CN" alt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）发行服务机构应提供便捷的补交渠道。</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投诉业务</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客户咨询投诉实行“首问负责制”原则，被投诉方为投诉主体，相关参与方协助处理。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投诉自受理产生工单后，一般</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个自然日内完成处理</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2F180E7-47F3-4F5B-9EDB-0FA462B78F5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5.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5.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5.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5.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5.xml"/><Relationship Id="rId2" Type="http://schemas.openxmlformats.org/officeDocument/2006/relationships/image" Target="../media/image12.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4.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3.pn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4.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4.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4.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4.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5.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notesSlide" Target="../notesSlides/notesSlide20.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46.xml"/><Relationship Id="rId7" Type="http://schemas.openxmlformats.org/officeDocument/2006/relationships/tags" Target="../tags/tag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0" Type="http://schemas.openxmlformats.org/officeDocument/2006/relationships/notesSlide" Target="../notesSlides/notesSlide21.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5.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microsoft.com/office/2007/relationships/diagramDrawing" Target="../diagrams/drawing4.xml"/><Relationship Id="rId7" Type="http://schemas.openxmlformats.org/officeDocument/2006/relationships/diagramColors" Target="../diagrams/colors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3" Type="http://schemas.openxmlformats.org/officeDocument/2006/relationships/tags" Target="../tags/tag50.xml"/><Relationship Id="rId2" Type="http://schemas.openxmlformats.org/officeDocument/2006/relationships/tags" Target="../tags/tag49.xml"/><Relationship Id="rId10" Type="http://schemas.openxmlformats.org/officeDocument/2006/relationships/notesSlide" Target="../notesSlides/notesSlide23.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microsoft.com/office/2007/relationships/diagramDrawing" Target="../diagrams/drawing5.xml"/><Relationship Id="rId7" Type="http://schemas.openxmlformats.org/officeDocument/2006/relationships/diagramColors" Target="../diagrams/colors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notesSlide" Target="../notesSlides/notesSlide24.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microsoft.com/office/2007/relationships/diagramDrawing" Target="../diagrams/drawing6.xml"/><Relationship Id="rId7" Type="http://schemas.openxmlformats.org/officeDocument/2006/relationships/diagramColors" Target="../diagrams/colors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3" Type="http://schemas.openxmlformats.org/officeDocument/2006/relationships/tags" Target="../tags/tag54.xml"/><Relationship Id="rId2" Type="http://schemas.openxmlformats.org/officeDocument/2006/relationships/tags" Target="../tags/tag53.xml"/><Relationship Id="rId10" Type="http://schemas.openxmlformats.org/officeDocument/2006/relationships/notesSlide" Target="../notesSlides/notesSlide25.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5.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4.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4.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4.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18.jpe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18.jpeg"/><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6.xml"/><Relationship Id="rId2" Type="http://schemas.openxmlformats.org/officeDocument/2006/relationships/image" Target="../media/image18.jpe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6.xml"/><Relationship Id="rId2" Type="http://schemas.openxmlformats.org/officeDocument/2006/relationships/image" Target="../media/image18.jpeg"/><Relationship Id="rId1" Type="http://schemas.openxmlformats.org/officeDocument/2006/relationships/image" Target="../media/image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6.xml"/><Relationship Id="rId2" Type="http://schemas.openxmlformats.org/officeDocument/2006/relationships/image" Target="../media/image18.jpeg"/><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5" Type="http://schemas.openxmlformats.org/officeDocument/2006/relationships/notesSlide" Target="../notesSlides/notesSlide4.xml"/><Relationship Id="rId14" Type="http://schemas.openxmlformats.org/officeDocument/2006/relationships/slideLayout" Target="../slideLayouts/slideLayout14.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31976"/>
            <a:ext cx="12191999" cy="4594048"/>
          </a:xfrm>
          <a:prstGeom prst="rect">
            <a:avLst/>
          </a:prstGeom>
          <a:solidFill>
            <a:schemeClr val="tx1">
              <a:alpha val="32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endParaRPr>
          </a:p>
        </p:txBody>
      </p:sp>
      <p:sp>
        <p:nvSpPr>
          <p:cNvPr id="11" name="副标题 2"/>
          <p:cNvSpPr>
            <a:spLocks noChangeArrowheads="1"/>
          </p:cNvSpPr>
          <p:nvPr/>
        </p:nvSpPr>
        <p:spPr bwMode="auto">
          <a:xfrm>
            <a:off x="3701986" y="5394052"/>
            <a:ext cx="4788025" cy="3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7" rIns="91410" bIns="45707"/>
          <a:lstStyle/>
          <a:p>
            <a:pPr marL="342900" indent="-342900" algn="ctr">
              <a:spcBef>
                <a:spcPct val="20000"/>
              </a:spcBef>
            </a:pPr>
            <a:endParaRPr lang="en-US" sz="2800" b="1" dirty="0">
              <a:solidFill>
                <a:srgbClr val="FFC000"/>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6" name="矩形 25"/>
          <p:cNvSpPr>
            <a:spLocks noChangeArrowheads="1"/>
          </p:cNvSpPr>
          <p:nvPr/>
        </p:nvSpPr>
        <p:spPr bwMode="auto">
          <a:xfrm>
            <a:off x="4402322" y="4647420"/>
            <a:ext cx="4278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600" b="1" dirty="0">
                <a:solidFill>
                  <a:srgbClr val="00B0F0"/>
                </a:solidFill>
                <a:latin typeface="微软雅黑" panose="020B0503020204020204" pitchFamily="34" charset="-122"/>
                <a:ea typeface="微软雅黑" panose="020B0503020204020204" pitchFamily="34" charset="-122"/>
                <a:sym typeface="Times New Roman" panose="02020603050405020304" pitchFamily="18" charset="0"/>
              </a:rPr>
              <a:t>2019</a:t>
            </a:r>
            <a:r>
              <a:rPr lang="zh-CN" altLang="en-US" sz="3600" b="1" dirty="0">
                <a:solidFill>
                  <a:srgbClr val="00B0F0"/>
                </a:solidFill>
                <a:latin typeface="微软雅黑" panose="020B0503020204020204" pitchFamily="34" charset="-122"/>
                <a:ea typeface="微软雅黑" panose="020B0503020204020204" pitchFamily="34" charset="-122"/>
                <a:sym typeface="Times New Roman" panose="02020603050405020304" pitchFamily="18" charset="0"/>
              </a:rPr>
              <a:t>年</a:t>
            </a:r>
            <a:r>
              <a:rPr lang="en-US" altLang="zh-CN" sz="3600" b="1" dirty="0">
                <a:solidFill>
                  <a:srgbClr val="00B0F0"/>
                </a:solidFill>
                <a:latin typeface="微软雅黑" panose="020B0503020204020204" pitchFamily="34" charset="-122"/>
                <a:ea typeface="微软雅黑" panose="020B0503020204020204" pitchFamily="34" charset="-122"/>
                <a:sym typeface="Times New Roman" panose="02020603050405020304" pitchFamily="18" charset="0"/>
              </a:rPr>
              <a:t>10</a:t>
            </a:r>
            <a:r>
              <a:rPr lang="zh-CN" altLang="en-US" sz="3600" b="1" dirty="0">
                <a:solidFill>
                  <a:srgbClr val="00B0F0"/>
                </a:solidFill>
                <a:latin typeface="微软雅黑" panose="020B0503020204020204" pitchFamily="34" charset="-122"/>
                <a:ea typeface="微软雅黑" panose="020B0503020204020204" pitchFamily="34" charset="-122"/>
                <a:sym typeface="Times New Roman" panose="02020603050405020304" pitchFamily="18" charset="0"/>
              </a:rPr>
              <a:t>月</a:t>
            </a:r>
            <a:endParaRPr lang="zh-CN" altLang="en-US" sz="3600" b="1"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3768090" y="1949754"/>
            <a:ext cx="46495" cy="1807391"/>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extBox 1062"/>
          <p:cNvSpPr txBox="1"/>
          <p:nvPr/>
        </p:nvSpPr>
        <p:spPr>
          <a:xfrm>
            <a:off x="3814585" y="2093511"/>
            <a:ext cx="7949498" cy="1507014"/>
          </a:xfrm>
          <a:prstGeom prst="rect">
            <a:avLst/>
          </a:prstGeom>
          <a:noFill/>
        </p:spPr>
        <p:txBody>
          <a:bodyPr wrap="square" lIns="91438" tIns="45719" rIns="91438" bIns="45719" rtlCol="0">
            <a:spAutoFit/>
          </a:bodyPr>
          <a:lstStyle/>
          <a:p>
            <a:pPr algn="ctr">
              <a:lnSpc>
                <a:spcPct val="120000"/>
              </a:lnSpc>
            </a:pPr>
            <a:r>
              <a:rPr lang="zh-CN" altLang="en-US" sz="40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收费公路联网收费运营和服务规程业务研讨</a:t>
            </a:r>
            <a:endParaRPr lang="en-US" altLang="zh-CN" sz="40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4103" y="1447346"/>
            <a:ext cx="2721274" cy="2500851"/>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客户服务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20" name="ïṡľîdè"/>
          <p:cNvSpPr txBox="1"/>
          <p:nvPr/>
        </p:nvSpPr>
        <p:spPr bwMode="auto">
          <a:xfrm>
            <a:off x="4286849" y="3511743"/>
            <a:ext cx="2809401" cy="433025"/>
          </a:xfrm>
          <a:prstGeom prst="roundRect">
            <a:avLst/>
          </a:prstGeom>
          <a:solidFill>
            <a:srgbClr val="92D05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应用服务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ïṥlîdè"/>
          <p:cNvSpPr txBox="1"/>
          <p:nvPr/>
        </p:nvSpPr>
        <p:spPr bwMode="auto">
          <a:xfrm>
            <a:off x="4286849" y="1778087"/>
            <a:ext cx="2809401" cy="433025"/>
          </a:xfrm>
          <a:prstGeom prst="roundRect">
            <a:avLst/>
          </a:prstGeom>
          <a:solidFill>
            <a:srgbClr val="FFC000"/>
          </a:solidFill>
          <a:ln w="9525">
            <a:noFill/>
            <a:miter lim="800000"/>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新办业务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2" name="iś1iḑê"/>
          <p:cNvSpPr txBox="1"/>
          <p:nvPr/>
        </p:nvSpPr>
        <p:spPr bwMode="auto">
          <a:xfrm>
            <a:off x="4286849" y="2644915"/>
            <a:ext cx="2809401" cy="433025"/>
          </a:xfrm>
          <a:prstGeom prst="roundRect">
            <a:avLst/>
          </a:prstGeom>
          <a:solidFill>
            <a:srgbClr val="00B0F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售后业务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567713" y="128271"/>
            <a:ext cx="350613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客户服务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2241514" y="3606181"/>
            <a:ext cx="1353650"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32" name="椭圆 31"/>
          <p:cNvSpPr/>
          <p:nvPr/>
        </p:nvSpPr>
        <p:spPr>
          <a:xfrm>
            <a:off x="582700" y="2900858"/>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33" name="椭圆 32"/>
          <p:cNvSpPr/>
          <p:nvPr/>
        </p:nvSpPr>
        <p:spPr>
          <a:xfrm>
            <a:off x="3610666" y="2901713"/>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36" name="矩形 35"/>
          <p:cNvSpPr/>
          <p:nvPr/>
        </p:nvSpPr>
        <p:spPr>
          <a:xfrm>
            <a:off x="3788284" y="3284126"/>
            <a:ext cx="1326177" cy="707886"/>
          </a:xfrm>
          <a:prstGeom prst="rect">
            <a:avLst/>
          </a:prstGeom>
        </p:spPr>
        <p:txBody>
          <a:bodyPr wrap="square">
            <a:spAutoFit/>
          </a:bodyPr>
          <a:lstStyle/>
          <a:p>
            <a:pPr algn="ctr"/>
            <a:r>
              <a:rPr lang="en-GB" altLang="zh-CN" sz="2000" b="1" dirty="0">
                <a:solidFill>
                  <a:prstClr val="white"/>
                </a:solidFill>
                <a:latin typeface="微软雅黑" panose="020B0503020204020204" pitchFamily="34" charset="-122"/>
                <a:ea typeface="微软雅黑" panose="020B0503020204020204" pitchFamily="34" charset="-122"/>
              </a:rPr>
              <a:t>ETC</a:t>
            </a:r>
            <a:r>
              <a:rPr lang="zh-CN" altLang="en-US" sz="2000" b="1" dirty="0">
                <a:solidFill>
                  <a:prstClr val="white"/>
                </a:solidFill>
                <a:latin typeface="微软雅黑" panose="020B0503020204020204" pitchFamily="34" charset="-122"/>
                <a:ea typeface="微软雅黑" panose="020B0503020204020204" pitchFamily="34" charset="-122"/>
              </a:rPr>
              <a:t>账户签约</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660263" y="2922542"/>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6906927" y="3506495"/>
            <a:ext cx="1201713" cy="400110"/>
          </a:xfrm>
          <a:prstGeom prst="rect">
            <a:avLst/>
          </a:prstGeom>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车辆发行</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60" name="椭圆 59"/>
          <p:cNvSpPr/>
          <p:nvPr/>
        </p:nvSpPr>
        <p:spPr>
          <a:xfrm>
            <a:off x="9302211" y="3002458"/>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64" name="矩形 63"/>
          <p:cNvSpPr/>
          <p:nvPr/>
        </p:nvSpPr>
        <p:spPr>
          <a:xfrm>
            <a:off x="5299938" y="3630626"/>
            <a:ext cx="1338693" cy="269643"/>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65" name="矩形 64"/>
          <p:cNvSpPr/>
          <p:nvPr/>
        </p:nvSpPr>
        <p:spPr>
          <a:xfrm>
            <a:off x="8317795" y="3580855"/>
            <a:ext cx="958798"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75" name="矩形 74"/>
          <p:cNvSpPr/>
          <p:nvPr/>
        </p:nvSpPr>
        <p:spPr>
          <a:xfrm>
            <a:off x="723900" y="3306708"/>
            <a:ext cx="1308459"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用户注册（开户）</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78" name="MH_SubTitle_2"/>
          <p:cNvSpPr/>
          <p:nvPr>
            <p:custDataLst>
              <p:tags r:id="rId2"/>
            </p:custDataLst>
          </p:nvPr>
        </p:nvSpPr>
        <p:spPr>
          <a:xfrm>
            <a:off x="338555" y="881363"/>
            <a:ext cx="1321979"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新办业务</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79"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80" name="矩形 79"/>
          <p:cNvSpPr/>
          <p:nvPr/>
        </p:nvSpPr>
        <p:spPr>
          <a:xfrm>
            <a:off x="9292095" y="3509003"/>
            <a:ext cx="1601324" cy="707886"/>
          </a:xfrm>
          <a:prstGeom prst="rect">
            <a:avLst/>
          </a:prstGeom>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扣款账户关联</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 name="矩形 1"/>
          <p:cNvSpPr/>
          <p:nvPr/>
        </p:nvSpPr>
        <p:spPr>
          <a:xfrm>
            <a:off x="5906" y="4993430"/>
            <a:ext cx="2658917" cy="923330"/>
          </a:xfrm>
          <a:prstGeom prst="rect">
            <a:avLst/>
          </a:prstGeom>
        </p:spPr>
        <p:txBody>
          <a:bodyPr wrap="square">
            <a:spAutoFit/>
          </a:bodyPr>
          <a:lstStyle/>
          <a:p>
            <a:pPr marL="285750" indent="-285750">
              <a:buFont typeface="Arial" panose="020B0604020202020204" pitchFamily="34" charset="0"/>
              <a:buChar char="•"/>
            </a:pPr>
            <a:r>
              <a:rPr lang="zh-CN" altLang="en-US" dirty="0">
                <a:solidFill>
                  <a:schemeClr val="bg1"/>
                </a:solidFill>
              </a:rPr>
              <a:t>首次办理</a:t>
            </a:r>
            <a:r>
              <a:rPr lang="en-GB" altLang="zh-CN" dirty="0">
                <a:solidFill>
                  <a:schemeClr val="bg1"/>
                </a:solidFill>
              </a:rPr>
              <a:t>ETC</a:t>
            </a:r>
            <a:r>
              <a:rPr lang="zh-CN" altLang="en-US" dirty="0">
                <a:solidFill>
                  <a:schemeClr val="bg1"/>
                </a:solidFill>
              </a:rPr>
              <a:t>业务时，发行服务机构为客户开立</a:t>
            </a:r>
            <a:r>
              <a:rPr lang="en-GB" altLang="zh-CN" dirty="0">
                <a:solidFill>
                  <a:schemeClr val="bg1"/>
                </a:solidFill>
              </a:rPr>
              <a:t>ETC</a:t>
            </a:r>
            <a:r>
              <a:rPr lang="zh-CN" altLang="en-US" dirty="0">
                <a:solidFill>
                  <a:schemeClr val="bg1"/>
                </a:solidFill>
              </a:rPr>
              <a:t>账户</a:t>
            </a:r>
            <a:endParaRPr lang="zh-CN" altLang="en-US" dirty="0">
              <a:solidFill>
                <a:schemeClr val="bg1"/>
              </a:solidFill>
            </a:endParaRPr>
          </a:p>
        </p:txBody>
      </p:sp>
      <p:sp>
        <p:nvSpPr>
          <p:cNvPr id="21" name="矩形 20"/>
          <p:cNvSpPr/>
          <p:nvPr/>
        </p:nvSpPr>
        <p:spPr>
          <a:xfrm>
            <a:off x="2925064" y="5009984"/>
            <a:ext cx="3429625" cy="1200329"/>
          </a:xfrm>
          <a:prstGeom prst="rect">
            <a:avLst/>
          </a:prstGeom>
        </p:spPr>
        <p:txBody>
          <a:bodyPr wrap="square">
            <a:spAutoFit/>
          </a:bodyPr>
          <a:lstStyle/>
          <a:p>
            <a:pPr marL="285750" indent="-285750">
              <a:buFont typeface="Arial" panose="020B0604020202020204" pitchFamily="34" charset="0"/>
              <a:buChar char="•"/>
            </a:pPr>
            <a:r>
              <a:rPr lang="zh-CN" altLang="en-US" dirty="0">
                <a:solidFill>
                  <a:schemeClr val="bg1"/>
                </a:solidFill>
              </a:rPr>
              <a:t>客户在</a:t>
            </a:r>
            <a:r>
              <a:rPr lang="en-GB" altLang="zh-CN" dirty="0">
                <a:solidFill>
                  <a:schemeClr val="bg1"/>
                </a:solidFill>
              </a:rPr>
              <a:t>ETC</a:t>
            </a:r>
            <a:r>
              <a:rPr lang="zh-CN" altLang="en-US" dirty="0">
                <a:solidFill>
                  <a:schemeClr val="bg1"/>
                </a:solidFill>
              </a:rPr>
              <a:t>账户下绑定银行账户、第三方支付（微信、支付宝等）等扣款账户用于支付通行费。</a:t>
            </a:r>
            <a:endParaRPr lang="zh-CN" altLang="en-US" dirty="0">
              <a:solidFill>
                <a:schemeClr val="bg1"/>
              </a:solidFill>
            </a:endParaRPr>
          </a:p>
        </p:txBody>
      </p:sp>
      <p:sp>
        <p:nvSpPr>
          <p:cNvPr id="3" name="矩形 2"/>
          <p:cNvSpPr/>
          <p:nvPr/>
        </p:nvSpPr>
        <p:spPr>
          <a:xfrm>
            <a:off x="6354689" y="4993430"/>
            <a:ext cx="3203948" cy="923330"/>
          </a:xfrm>
          <a:prstGeom prst="rect">
            <a:avLst/>
          </a:prstGeom>
        </p:spPr>
        <p:txBody>
          <a:bodyPr wrap="square">
            <a:spAutoFit/>
          </a:bodyPr>
          <a:lstStyle/>
          <a:p>
            <a:pPr marL="285750" indent="-285750">
              <a:buFont typeface="Arial" panose="020B0604020202020204" pitchFamily="34" charset="0"/>
              <a:buChar char="•"/>
            </a:pPr>
            <a:r>
              <a:rPr lang="zh-CN" altLang="en-US" dirty="0">
                <a:solidFill>
                  <a:schemeClr val="bg1"/>
                </a:solidFill>
              </a:rPr>
              <a:t>将录入车辆的相关信息，为写入</a:t>
            </a:r>
            <a:r>
              <a:rPr lang="en-GB" altLang="zh-CN" dirty="0">
                <a:solidFill>
                  <a:schemeClr val="bg1"/>
                </a:solidFill>
              </a:rPr>
              <a:t>ETC</a:t>
            </a:r>
            <a:r>
              <a:rPr lang="zh-CN" altLang="en-US" dirty="0">
                <a:solidFill>
                  <a:schemeClr val="bg1"/>
                </a:solidFill>
              </a:rPr>
              <a:t>卡</a:t>
            </a:r>
            <a:r>
              <a:rPr lang="en-US" altLang="zh-CN" dirty="0">
                <a:solidFill>
                  <a:schemeClr val="bg1"/>
                </a:solidFill>
              </a:rPr>
              <a:t>/</a:t>
            </a:r>
            <a:r>
              <a:rPr lang="en-GB" altLang="zh-CN" dirty="0">
                <a:solidFill>
                  <a:schemeClr val="bg1"/>
                </a:solidFill>
              </a:rPr>
              <a:t>OBU</a:t>
            </a:r>
            <a:r>
              <a:rPr lang="zh-CN" altLang="en-US" dirty="0">
                <a:solidFill>
                  <a:schemeClr val="bg1"/>
                </a:solidFill>
              </a:rPr>
              <a:t>并发行的服务作准备</a:t>
            </a:r>
            <a:endParaRPr lang="zh-CN" altLang="en-US" dirty="0">
              <a:solidFill>
                <a:schemeClr val="bg1"/>
              </a:solidFill>
            </a:endParaRPr>
          </a:p>
        </p:txBody>
      </p:sp>
      <p:sp>
        <p:nvSpPr>
          <p:cNvPr id="24" name="矩形 23"/>
          <p:cNvSpPr/>
          <p:nvPr/>
        </p:nvSpPr>
        <p:spPr>
          <a:xfrm>
            <a:off x="9558637" y="5052586"/>
            <a:ext cx="3203948" cy="369332"/>
          </a:xfrm>
          <a:prstGeom prst="rect">
            <a:avLst/>
          </a:prstGeom>
        </p:spPr>
        <p:txBody>
          <a:bodyPr wrap="square">
            <a:spAutoFit/>
          </a:bodyPr>
          <a:lstStyle/>
          <a:p>
            <a:pPr marL="285750" indent="-285750">
              <a:buFont typeface="Arial" panose="020B0604020202020204" pitchFamily="34" charset="0"/>
              <a:buChar char="•"/>
            </a:pPr>
            <a:r>
              <a:rPr lang="zh-CN" altLang="en-US" dirty="0">
                <a:solidFill>
                  <a:schemeClr val="bg1"/>
                </a:solidFill>
              </a:rPr>
              <a:t>将车辆绑定扣款账户</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567713" y="128271"/>
            <a:ext cx="350613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客户服务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78" name="MH_SubTitle_2"/>
          <p:cNvSpPr/>
          <p:nvPr>
            <p:custDataLst>
              <p:tags r:id="rId2"/>
            </p:custDataLst>
          </p:nvPr>
        </p:nvSpPr>
        <p:spPr>
          <a:xfrm>
            <a:off x="338555" y="881363"/>
            <a:ext cx="1321979"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新办业务</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79"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661043" y="2305266"/>
          <a:ext cx="9536604" cy="3937000"/>
        </p:xfrm>
        <a:graphic>
          <a:graphicData uri="http://schemas.openxmlformats.org/drawingml/2006/table">
            <a:tbl>
              <a:tblPr firstRow="1" bandRow="1">
                <a:tableStyleId>{5C22544A-7EE6-4342-B048-85BDC9FD1C3A}</a:tableStyleId>
              </a:tblPr>
              <a:tblGrid>
                <a:gridCol w="1332404"/>
                <a:gridCol w="1409700"/>
                <a:gridCol w="4410349"/>
                <a:gridCol w="2384151"/>
              </a:tblGrid>
              <a:tr h="370840">
                <a:tc>
                  <a:txBody>
                    <a:bodyPr/>
                    <a:lstStyle/>
                    <a:p>
                      <a:r>
                        <a:rPr lang="zh-CN" altLang="en-US" dirty="0"/>
                        <a:t>渠道</a:t>
                      </a:r>
                      <a:endParaRPr lang="zh-CN" altLang="en-US" dirty="0"/>
                    </a:p>
                  </a:txBody>
                  <a:tcPr/>
                </a:tc>
                <a:tc>
                  <a:txBody>
                    <a:bodyPr/>
                    <a:lstStyle/>
                    <a:p>
                      <a:r>
                        <a:rPr lang="zh-CN" altLang="en-US" dirty="0"/>
                        <a:t>客户类型</a:t>
                      </a:r>
                      <a:endParaRPr lang="zh-CN" altLang="en-US" dirty="0"/>
                    </a:p>
                  </a:txBody>
                  <a:tcPr/>
                </a:tc>
                <a:tc>
                  <a:txBody>
                    <a:bodyPr/>
                    <a:lstStyle/>
                    <a:p>
                      <a:r>
                        <a:rPr lang="zh-CN" altLang="en-US" dirty="0"/>
                        <a:t>业务资料</a:t>
                      </a:r>
                      <a:endParaRPr lang="zh-CN" altLang="en-US" dirty="0"/>
                    </a:p>
                  </a:txBody>
                  <a:tcPr/>
                </a:tc>
                <a:tc>
                  <a:txBody>
                    <a:bodyPr/>
                    <a:lstStyle/>
                    <a:p>
                      <a:r>
                        <a:rPr lang="zh-CN" altLang="en-US" dirty="0"/>
                        <a:t>备注</a:t>
                      </a:r>
                      <a:endParaRPr lang="zh-CN" altLang="en-US" dirty="0"/>
                    </a:p>
                  </a:txBody>
                  <a:tcPr/>
                </a:tc>
              </a:tr>
              <a:tr h="370840">
                <a:tc>
                  <a:txBody>
                    <a:bodyPr/>
                    <a:lstStyle/>
                    <a:p>
                      <a:r>
                        <a:rPr lang="zh-CN" altLang="en-US" dirty="0"/>
                        <a:t>线上渠道</a:t>
                      </a:r>
                      <a:endParaRPr lang="zh-CN" altLang="en-US" dirty="0"/>
                    </a:p>
                  </a:txBody>
                  <a:tcPr/>
                </a:tc>
                <a:tc>
                  <a:txBody>
                    <a:bodyPr/>
                    <a:lstStyle/>
                    <a:p>
                      <a:r>
                        <a:rPr lang="zh-CN" altLang="en-US" dirty="0"/>
                        <a:t>个人客户</a:t>
                      </a:r>
                      <a:endParaRPr lang="zh-CN" altLang="en-US" dirty="0"/>
                    </a:p>
                  </a:txBody>
                  <a:tcPr/>
                </a:tc>
                <a:tc>
                  <a:txBody>
                    <a:bodyPr/>
                    <a:lstStyle/>
                    <a:p>
                      <a:r>
                        <a:rPr lang="zh-CN" altLang="en-US" dirty="0"/>
                        <a:t>客户本人持效证件、车辆行驶证进行办理。</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服务网站、移动终端应用（</a:t>
                      </a:r>
                      <a:r>
                        <a:rPr lang="en-GB" altLang="zh-CN" sz="1800" kern="1200" dirty="0">
                          <a:solidFill>
                            <a:schemeClr val="dk1"/>
                          </a:solidFill>
                          <a:effectLst/>
                          <a:latin typeface="+mn-lt"/>
                          <a:ea typeface="+mn-ea"/>
                          <a:cs typeface="+mn-cs"/>
                        </a:rPr>
                        <a:t>APP</a:t>
                      </a:r>
                      <a:r>
                        <a:rPr lang="zh-CN" altLang="en-GB" sz="1800" kern="1200" dirty="0">
                          <a:solidFill>
                            <a:schemeClr val="dk1"/>
                          </a:solidFill>
                          <a:effectLst/>
                          <a:latin typeface="+mn-lt"/>
                          <a:ea typeface="+mn-ea"/>
                          <a:cs typeface="+mn-cs"/>
                        </a:rPr>
                        <a:t>、</a:t>
                      </a:r>
                      <a:r>
                        <a:rPr lang="zh-CN" altLang="en-US" sz="1800" kern="1200" dirty="0">
                          <a:solidFill>
                            <a:schemeClr val="dk1"/>
                          </a:solidFill>
                          <a:effectLst/>
                          <a:latin typeface="+mn-lt"/>
                          <a:ea typeface="+mn-ea"/>
                          <a:cs typeface="+mn-cs"/>
                        </a:rPr>
                        <a:t>小程序、公众号）等</a:t>
                      </a:r>
                      <a:endParaRPr lang="zh-CN" altLang="en-US" sz="1800" kern="1200" dirty="0">
                        <a:solidFill>
                          <a:schemeClr val="dk1"/>
                        </a:solidFill>
                        <a:effectLst/>
                        <a:latin typeface="+mn-lt"/>
                        <a:ea typeface="+mn-ea"/>
                        <a:cs typeface="+mn-cs"/>
                      </a:endParaRPr>
                    </a:p>
                    <a:p>
                      <a:endParaRPr lang="zh-CN" altLang="en-US" dirty="0"/>
                    </a:p>
                  </a:txBody>
                  <a:tcPr/>
                </a:tc>
              </a:tr>
              <a:tr h="370840">
                <a:tc rowSpan="2">
                  <a:txBody>
                    <a:bodyPr/>
                    <a:lstStyle/>
                    <a:p>
                      <a:r>
                        <a:rPr lang="zh-CN" altLang="en-US" dirty="0"/>
                        <a:t>线下渠道</a:t>
                      </a:r>
                      <a:endParaRPr lang="zh-CN" altLang="en-US" dirty="0"/>
                    </a:p>
                  </a:txBody>
                  <a:tcPr/>
                </a:tc>
                <a:tc>
                  <a:txBody>
                    <a:bodyPr/>
                    <a:lstStyle/>
                    <a:p>
                      <a:r>
                        <a:rPr lang="zh-CN" altLang="en-US" dirty="0"/>
                        <a:t>个人客户</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本人持有效证件办理，如需代办，需提供委托书、开户人有效证件、经办人有效证件、银行卡、车辆行驶证等资料。</a:t>
                      </a:r>
                      <a:endParaRPr lang="zh-CN" altLang="en-US" sz="1800" kern="1200" dirty="0">
                        <a:solidFill>
                          <a:schemeClr val="dk1"/>
                        </a:solidFill>
                        <a:effectLst/>
                        <a:latin typeface="+mn-lt"/>
                        <a:ea typeface="+mn-ea"/>
                        <a:cs typeface="+mn-cs"/>
                      </a:endParaRPr>
                    </a:p>
                  </a:txBody>
                  <a:tcPr/>
                </a:tc>
                <a:tc rowSpan="2">
                  <a:txBody>
                    <a:bodyPr/>
                    <a:lstStyle/>
                    <a:p>
                      <a:r>
                        <a:rPr lang="zh-CN" altLang="en-US" dirty="0"/>
                        <a:t>发行机构</a:t>
                      </a:r>
                      <a:endParaRPr lang="en-US" altLang="zh-CN" dirty="0"/>
                    </a:p>
                    <a:p>
                      <a:r>
                        <a:rPr lang="zh-CN" altLang="en-US" dirty="0"/>
                        <a:t>合作银行</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第三方代理机构（仅限个人）</a:t>
                      </a:r>
                      <a:endParaRPr lang="zh-CN" altLang="en-US" sz="1800" kern="1200" dirty="0">
                        <a:solidFill>
                          <a:schemeClr val="dk1"/>
                        </a:solidFill>
                        <a:effectLst/>
                        <a:latin typeface="+mn-lt"/>
                        <a:ea typeface="+mn-ea"/>
                        <a:cs typeface="+mn-cs"/>
                      </a:endParaRPr>
                    </a:p>
                    <a:p>
                      <a:r>
                        <a:rPr lang="zh-CN" altLang="en-US" dirty="0"/>
                        <a:t>车道（仅限个人）</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自助服务终端</a:t>
                      </a:r>
                      <a:endParaRPr lang="zh-CN" altLang="en-US" sz="1800" kern="1200" dirty="0">
                        <a:solidFill>
                          <a:schemeClr val="dk1"/>
                        </a:solidFill>
                        <a:effectLst/>
                        <a:latin typeface="+mn-lt"/>
                        <a:ea typeface="+mn-ea"/>
                        <a:cs typeface="+mn-cs"/>
                      </a:endParaRPr>
                    </a:p>
                  </a:txBody>
                  <a:tcPr/>
                </a:tc>
              </a:tr>
              <a:tr h="370840">
                <a:tc vMerge="1">
                  <a:tcPr/>
                </a:tc>
                <a:tc>
                  <a:txBody>
                    <a:bodyPr/>
                    <a:lstStyle/>
                    <a:p>
                      <a:r>
                        <a:rPr lang="zh-CN" altLang="en-US" dirty="0"/>
                        <a:t>单位客户</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由经办人应持本人有效证件、加盖公章的签约人有效证件复印件或影印件以及单位授权书、单位银行账户信息、车辆行驶证等资料。</a:t>
                      </a:r>
                      <a:endParaRPr lang="zh-CN" altLang="en-US" sz="1800" kern="1200" dirty="0">
                        <a:solidFill>
                          <a:schemeClr val="dk1"/>
                        </a:solidFill>
                        <a:effectLst/>
                        <a:latin typeface="+mn-lt"/>
                        <a:ea typeface="+mn-ea"/>
                        <a:cs typeface="+mn-cs"/>
                      </a:endParaRPr>
                    </a:p>
                    <a:p>
                      <a:endParaRPr lang="zh-CN" altLang="en-US" dirty="0"/>
                    </a:p>
                  </a:txBody>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567713" y="128271"/>
            <a:ext cx="350613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客户服务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78" name="MH_SubTitle_2"/>
          <p:cNvSpPr/>
          <p:nvPr>
            <p:custDataLst>
              <p:tags r:id="rId2"/>
            </p:custDataLst>
          </p:nvPr>
        </p:nvSpPr>
        <p:spPr>
          <a:xfrm>
            <a:off x="338555" y="881363"/>
            <a:ext cx="1321979"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00B0F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售后业务</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79"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00B0F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nvGraphicFramePr>
        <p:xfrm>
          <a:off x="1320082" y="2081354"/>
          <a:ext cx="10071817" cy="4394200"/>
        </p:xfrm>
        <a:graphic>
          <a:graphicData uri="http://schemas.openxmlformats.org/drawingml/2006/table">
            <a:tbl>
              <a:tblPr firstRow="1" bandRow="1">
                <a:tableStyleId>{5C22544A-7EE6-4342-B048-85BDC9FD1C3A}</a:tableStyleId>
              </a:tblPr>
              <a:tblGrid>
                <a:gridCol w="1372013"/>
                <a:gridCol w="1994205"/>
                <a:gridCol w="1435100"/>
                <a:gridCol w="5270499"/>
              </a:tblGrid>
              <a:tr h="370840">
                <a:tc>
                  <a:txBody>
                    <a:bodyPr/>
                    <a:lstStyle/>
                    <a:p>
                      <a:r>
                        <a:rPr lang="zh-CN" altLang="en-US" dirty="0"/>
                        <a:t>业务</a:t>
                      </a:r>
                      <a:endParaRPr lang="zh-CN" altLang="en-US" dirty="0"/>
                    </a:p>
                  </a:txBody>
                  <a:tcPr/>
                </a:tc>
                <a:tc>
                  <a:txBody>
                    <a:bodyPr/>
                    <a:lstStyle/>
                    <a:p>
                      <a:r>
                        <a:rPr lang="zh-CN" altLang="en-US" dirty="0"/>
                        <a:t>业务类型</a:t>
                      </a:r>
                      <a:endParaRPr lang="zh-CN" altLang="en-US" dirty="0"/>
                    </a:p>
                  </a:txBody>
                  <a:tcPr/>
                </a:tc>
                <a:tc>
                  <a:txBody>
                    <a:bodyPr/>
                    <a:lstStyle/>
                    <a:p>
                      <a:r>
                        <a:rPr lang="zh-CN" altLang="en-US" dirty="0"/>
                        <a:t>渠道</a:t>
                      </a:r>
                      <a:endParaRPr lang="zh-CN" altLang="en-US" dirty="0"/>
                    </a:p>
                  </a:txBody>
                  <a:tcPr/>
                </a:tc>
                <a:tc>
                  <a:txBody>
                    <a:bodyPr/>
                    <a:lstStyle/>
                    <a:p>
                      <a:r>
                        <a:rPr lang="zh-CN" altLang="en-US" dirty="0"/>
                        <a:t>注意事项</a:t>
                      </a:r>
                      <a:endParaRPr lang="zh-CN" altLang="en-US" dirty="0"/>
                    </a:p>
                  </a:txBody>
                  <a:tcPr/>
                </a:tc>
              </a:tr>
              <a:tr h="370840">
                <a:tc>
                  <a:txBody>
                    <a:bodyPr/>
                    <a:lstStyle/>
                    <a:p>
                      <a:r>
                        <a:rPr lang="zh-CN" altLang="en-US" dirty="0"/>
                        <a:t>售后业务</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挂失解挂</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补换</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续期</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挂起解挂起</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注销</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重新安装激活</a:t>
                      </a:r>
                      <a:r>
                        <a:rPr lang="en-GB" altLang="zh-CN" dirty="0"/>
                        <a:t>OBU</a:t>
                      </a:r>
                      <a:endParaRPr lang="zh-CN" altLang="en-US" dirty="0"/>
                    </a:p>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线上、线下</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effectLst/>
                          <a:latin typeface="+mn-lt"/>
                          <a:ea typeface="+mn-ea"/>
                          <a:cs typeface="+mn-cs"/>
                        </a:rPr>
                        <a:t>1</a:t>
                      </a:r>
                      <a:r>
                        <a:rPr lang="zh-CN" altLang="en-US" sz="1800" kern="1200" dirty="0">
                          <a:solidFill>
                            <a:schemeClr val="dk1"/>
                          </a:solidFill>
                          <a:effectLst/>
                          <a:latin typeface="+mn-lt"/>
                          <a:ea typeface="+mn-ea"/>
                          <a:cs typeface="+mn-cs"/>
                        </a:rPr>
                        <a:t>、状态名单在</a:t>
                      </a:r>
                      <a:r>
                        <a:rPr lang="en-US" altLang="zh-CN" sz="1800" kern="1200" dirty="0">
                          <a:solidFill>
                            <a:schemeClr val="dk1"/>
                          </a:solidFill>
                          <a:effectLst/>
                          <a:latin typeface="+mn-lt"/>
                          <a:ea typeface="+mn-ea"/>
                          <a:cs typeface="+mn-cs"/>
                        </a:rPr>
                        <a:t>4</a:t>
                      </a:r>
                      <a:r>
                        <a:rPr lang="zh-CN" altLang="en-US" sz="1800" kern="1200" dirty="0">
                          <a:solidFill>
                            <a:schemeClr val="dk1"/>
                          </a:solidFill>
                          <a:effectLst/>
                          <a:latin typeface="+mn-lt"/>
                          <a:ea typeface="+mn-ea"/>
                          <a:cs typeface="+mn-cs"/>
                        </a:rPr>
                        <a:t>小时内下发车道生效。</a:t>
                      </a:r>
                      <a:endParaRPr lang="en-US"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2</a:t>
                      </a:r>
                      <a:r>
                        <a:rPr lang="zh-CN" altLang="en-US" sz="1800" kern="1200" dirty="0">
                          <a:solidFill>
                            <a:schemeClr val="dk1"/>
                          </a:solidFill>
                          <a:effectLst/>
                          <a:latin typeface="+mn-lt"/>
                          <a:ea typeface="+mn-ea"/>
                          <a:cs typeface="+mn-cs"/>
                        </a:rPr>
                        <a:t>、补办、更换、续期、挂起、注销</a:t>
                      </a:r>
                      <a:r>
                        <a:rPr lang="en-GB"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卡</a:t>
                      </a:r>
                      <a:r>
                        <a:rPr lang="en-US" altLang="zh-CN" sz="1800" kern="1200" dirty="0">
                          <a:solidFill>
                            <a:schemeClr val="dk1"/>
                          </a:solidFill>
                          <a:effectLst/>
                          <a:latin typeface="+mn-lt"/>
                          <a:ea typeface="+mn-ea"/>
                          <a:cs typeface="+mn-cs"/>
                        </a:rPr>
                        <a:t>/</a:t>
                      </a:r>
                      <a:r>
                        <a:rPr lang="en-GB"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业务</a:t>
                      </a:r>
                      <a:r>
                        <a:rPr lang="en-US" altLang="zh-CN" sz="1800" kern="1200" dirty="0">
                          <a:solidFill>
                            <a:schemeClr val="dk1"/>
                          </a:solidFill>
                          <a:effectLst/>
                          <a:latin typeface="+mn-lt"/>
                          <a:ea typeface="+mn-ea"/>
                          <a:cs typeface="+mn-cs"/>
                        </a:rPr>
                        <a:t>:</a:t>
                      </a:r>
                      <a:endParaRPr lang="en-US" altLang="zh-CN" sz="1800" kern="1200" dirty="0">
                        <a:solidFill>
                          <a:schemeClr val="dk1"/>
                        </a:solidFill>
                        <a:effectLst/>
                        <a:latin typeface="+mn-lt"/>
                        <a:ea typeface="+mn-ea"/>
                        <a:cs typeface="+mn-cs"/>
                      </a:endParaRPr>
                    </a:p>
                    <a:p>
                      <a:r>
                        <a:rPr lang="zh-CN" altLang="en-US" sz="1800" kern="1200" dirty="0">
                          <a:solidFill>
                            <a:schemeClr val="dk1"/>
                          </a:solidFill>
                          <a:effectLst/>
                          <a:latin typeface="+mn-lt"/>
                          <a:ea typeface="+mn-ea"/>
                          <a:cs typeface="+mn-cs"/>
                        </a:rPr>
                        <a:t>车型不符、账户透支用户先补交通行费，补足账户透支金额后办理业务</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effectLst/>
                          <a:latin typeface="+mn-lt"/>
                          <a:ea typeface="+mn-ea"/>
                          <a:cs typeface="+mn-cs"/>
                        </a:rPr>
                        <a:t>3</a:t>
                      </a:r>
                      <a:r>
                        <a:rPr lang="zh-CN" altLang="en-US" sz="1800" kern="1200" dirty="0">
                          <a:solidFill>
                            <a:schemeClr val="dk1"/>
                          </a:solidFill>
                          <a:effectLst/>
                          <a:latin typeface="+mn-lt"/>
                          <a:ea typeface="+mn-ea"/>
                          <a:cs typeface="+mn-cs"/>
                        </a:rPr>
                        <a:t>、补办、更换业务新卡</a:t>
                      </a:r>
                      <a:r>
                        <a:rPr lang="en-US"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状态为“正常”，原</a:t>
                      </a:r>
                      <a:r>
                        <a:rPr lang="en-GB"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卡</a:t>
                      </a:r>
                      <a:r>
                        <a:rPr lang="en-US"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状态变为“无卡注销”、 “无签注销”</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effectLst/>
                          <a:latin typeface="+mn-lt"/>
                          <a:ea typeface="+mn-ea"/>
                          <a:cs typeface="+mn-cs"/>
                        </a:rPr>
                        <a:t>4</a:t>
                      </a:r>
                      <a:r>
                        <a:rPr lang="zh-CN" altLang="en-US" sz="1800" kern="1200" dirty="0">
                          <a:solidFill>
                            <a:schemeClr val="dk1"/>
                          </a:solidFill>
                          <a:effectLst/>
                          <a:latin typeface="+mn-lt"/>
                          <a:ea typeface="+mn-ea"/>
                          <a:cs typeface="+mn-cs"/>
                        </a:rPr>
                        <a:t>、续期有效期</a:t>
                      </a:r>
                      <a:r>
                        <a:rPr lang="en-US" altLang="zh-CN" sz="1800" kern="1200" dirty="0">
                          <a:solidFill>
                            <a:schemeClr val="dk1"/>
                          </a:solidFill>
                          <a:effectLst/>
                          <a:latin typeface="+mn-lt"/>
                          <a:ea typeface="+mn-ea"/>
                          <a:cs typeface="+mn-cs"/>
                        </a:rPr>
                        <a:t>10</a:t>
                      </a:r>
                      <a:r>
                        <a:rPr lang="zh-CN" altLang="en-US" sz="1800" kern="1200" dirty="0">
                          <a:solidFill>
                            <a:schemeClr val="dk1"/>
                          </a:solidFill>
                          <a:effectLst/>
                          <a:latin typeface="+mn-lt"/>
                          <a:ea typeface="+mn-ea"/>
                          <a:cs typeface="+mn-cs"/>
                        </a:rPr>
                        <a:t>年。</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effectLst/>
                          <a:latin typeface="+mn-lt"/>
                          <a:ea typeface="+mn-ea"/>
                          <a:cs typeface="+mn-cs"/>
                        </a:rPr>
                        <a:t>5</a:t>
                      </a:r>
                      <a:r>
                        <a:rPr lang="zh-CN" altLang="en-US" sz="1800" kern="1200" dirty="0">
                          <a:solidFill>
                            <a:schemeClr val="dk1"/>
                          </a:solidFill>
                          <a:effectLst/>
                          <a:latin typeface="+mn-lt"/>
                          <a:ea typeface="+mn-ea"/>
                          <a:cs typeface="+mn-cs"/>
                        </a:rPr>
                        <a:t>、储值卡注销需提供退款账户，注销后</a:t>
                      </a:r>
                      <a:r>
                        <a:rPr lang="en-US" altLang="zh-CN" sz="1800" kern="1200" dirty="0">
                          <a:solidFill>
                            <a:schemeClr val="dk1"/>
                          </a:solidFill>
                          <a:effectLst/>
                          <a:latin typeface="+mn-lt"/>
                          <a:ea typeface="+mn-ea"/>
                          <a:cs typeface="+mn-cs"/>
                        </a:rPr>
                        <a:t>15</a:t>
                      </a:r>
                      <a:r>
                        <a:rPr lang="zh-CN" altLang="en-US" sz="1800" kern="1200" dirty="0">
                          <a:solidFill>
                            <a:schemeClr val="dk1"/>
                          </a:solidFill>
                          <a:effectLst/>
                          <a:latin typeface="+mn-lt"/>
                          <a:ea typeface="+mn-ea"/>
                          <a:cs typeface="+mn-cs"/>
                        </a:rPr>
                        <a:t>天将余额退到客户指定账户。</a:t>
                      </a:r>
                      <a:endParaRPr lang="zh-CN" altLang="en-US" sz="1800" kern="1200" dirty="0">
                        <a:solidFill>
                          <a:schemeClr val="dk1"/>
                        </a:solidFill>
                        <a:effectLst/>
                        <a:latin typeface="+mn-lt"/>
                        <a:ea typeface="+mn-ea"/>
                        <a:cs typeface="+mn-cs"/>
                      </a:endParaRPr>
                    </a:p>
                  </a:txBody>
                  <a:tcPr/>
                </a:tc>
              </a:tr>
              <a:tr h="370840">
                <a:tc>
                  <a:txBody>
                    <a:bodyPr/>
                    <a:lstStyle/>
                    <a:p>
                      <a:r>
                        <a:rPr lang="zh-CN" altLang="en-US" dirty="0"/>
                        <a:t>资金业务</a:t>
                      </a:r>
                      <a:endParaRPr lang="zh-CN" altLang="en-US" dirty="0"/>
                    </a:p>
                  </a:txBody>
                  <a:tcPr/>
                </a:tc>
                <a:tc>
                  <a:txBody>
                    <a:bodyPr/>
                    <a:lstStyle/>
                    <a:p>
                      <a:r>
                        <a:rPr lang="en-GB" altLang="zh-CN" dirty="0"/>
                        <a:t>ETC</a:t>
                      </a:r>
                      <a:r>
                        <a:rPr lang="zh-CN" altLang="en-US" dirty="0"/>
                        <a:t>账户解约</a:t>
                      </a:r>
                      <a:endParaRPr lang="en-US" altLang="zh-CN" dirty="0"/>
                    </a:p>
                    <a:p>
                      <a:r>
                        <a:rPr lang="zh-CN" altLang="en-US" dirty="0"/>
                        <a:t>扣款账户变更</a:t>
                      </a:r>
                      <a:endParaRPr lang="zh-CN" altLang="en-US" dirty="0"/>
                    </a:p>
                    <a:p>
                      <a:r>
                        <a:rPr lang="zh-CN" altLang="en-US" dirty="0"/>
                        <a:t>充值</a:t>
                      </a:r>
                      <a:endParaRPr lang="zh-CN" altLang="en-US" dirty="0"/>
                    </a:p>
                    <a:p>
                      <a:r>
                        <a:rPr lang="zh-CN" altLang="en-US" dirty="0"/>
                        <a:t>圈存</a:t>
                      </a:r>
                      <a:endParaRPr lang="en-US" altLang="zh-CN" dirty="0"/>
                    </a:p>
                    <a:p>
                      <a:endParaRPr lang="zh-CN" altLang="en-US" dirty="0"/>
                    </a:p>
                  </a:txBody>
                  <a:tcPr/>
                </a:tc>
                <a:tc>
                  <a:txBody>
                    <a:bodyPr/>
                    <a:lstStyle/>
                    <a:p>
                      <a:r>
                        <a:rPr lang="zh-CN" altLang="en-US" sz="1800" kern="1200" dirty="0">
                          <a:solidFill>
                            <a:schemeClr val="dk1"/>
                          </a:solidFill>
                          <a:effectLst/>
                          <a:latin typeface="+mn-lt"/>
                          <a:ea typeface="+mn-ea"/>
                          <a:cs typeface="+mn-cs"/>
                        </a:rPr>
                        <a:t>线上、线下</a:t>
                      </a:r>
                      <a:endParaRPr lang="zh-CN" altLang="en-US" sz="1800" kern="1200" dirty="0">
                        <a:solidFill>
                          <a:schemeClr val="dk1"/>
                        </a:solidFill>
                        <a:effectLst/>
                        <a:latin typeface="+mn-lt"/>
                        <a:ea typeface="+mn-ea"/>
                        <a:cs typeface="+mn-cs"/>
                      </a:endParaRPr>
                    </a:p>
                  </a:txBody>
                  <a:tcPr/>
                </a:tc>
                <a:tc>
                  <a:txBody>
                    <a:bodyPr/>
                    <a:lstStyle/>
                    <a:p>
                      <a:r>
                        <a:rPr lang="en-US" altLang="zh-CN" sz="1800" kern="1200" dirty="0">
                          <a:solidFill>
                            <a:schemeClr val="dk1"/>
                          </a:solidFill>
                          <a:effectLst/>
                          <a:latin typeface="+mn-lt"/>
                          <a:ea typeface="+mn-ea"/>
                          <a:cs typeface="+mn-cs"/>
                        </a:rPr>
                        <a:t>1</a:t>
                      </a:r>
                      <a:r>
                        <a:rPr lang="zh-CN" altLang="en-US" sz="1800" kern="1200" dirty="0">
                          <a:solidFill>
                            <a:schemeClr val="dk1"/>
                          </a:solidFill>
                          <a:effectLst/>
                          <a:latin typeface="+mn-lt"/>
                          <a:ea typeface="+mn-ea"/>
                          <a:cs typeface="+mn-cs"/>
                        </a:rPr>
                        <a:t>、将车辆客户在办理车辆扣款账户变更前至少已签约两个或以上扣款账户。</a:t>
                      </a:r>
                      <a:endParaRPr lang="zh-CN" altLang="en-US"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2</a:t>
                      </a:r>
                      <a:r>
                        <a:rPr lang="zh-CN" altLang="en-US" sz="1800" kern="1200" dirty="0">
                          <a:solidFill>
                            <a:schemeClr val="dk1"/>
                          </a:solidFill>
                          <a:effectLst/>
                          <a:latin typeface="+mn-lt"/>
                          <a:ea typeface="+mn-ea"/>
                          <a:cs typeface="+mn-cs"/>
                        </a:rPr>
                        <a:t>、变更业务办理过程卡签名单状态不改变。</a:t>
                      </a:r>
                      <a:endParaRPr lang="zh-CN" altLang="en-US"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3</a:t>
                      </a:r>
                      <a:r>
                        <a:rPr lang="zh-CN" altLang="en-US" sz="1800" kern="1200" dirty="0">
                          <a:solidFill>
                            <a:schemeClr val="dk1"/>
                          </a:solidFill>
                          <a:effectLst/>
                          <a:latin typeface="+mn-lt"/>
                          <a:ea typeface="+mn-ea"/>
                          <a:cs typeface="+mn-cs"/>
                        </a:rPr>
                        <a:t>、扣款账户变更前的交易在</a:t>
                      </a:r>
                      <a:r>
                        <a:rPr lang="en-US" altLang="zh-CN" sz="1800" kern="1200" dirty="0">
                          <a:solidFill>
                            <a:schemeClr val="dk1"/>
                          </a:solidFill>
                          <a:effectLst/>
                          <a:latin typeface="+mn-lt"/>
                          <a:ea typeface="+mn-ea"/>
                          <a:cs typeface="+mn-cs"/>
                        </a:rPr>
                        <a:t>6</a:t>
                      </a:r>
                      <a:r>
                        <a:rPr lang="zh-CN" altLang="en-US" sz="1800" kern="1200" dirty="0">
                          <a:solidFill>
                            <a:schemeClr val="dk1"/>
                          </a:solidFill>
                          <a:effectLst/>
                          <a:latin typeface="+mn-lt"/>
                          <a:ea typeface="+mn-ea"/>
                          <a:cs typeface="+mn-cs"/>
                        </a:rPr>
                        <a:t>个自然日内仍可从原扣款账户扣款。</a:t>
                      </a:r>
                      <a:endParaRPr lang="en-US" altLang="zh-CN" sz="1800" kern="1200" dirty="0">
                        <a:solidFill>
                          <a:schemeClr val="dk1"/>
                        </a:solidFill>
                        <a:effectLst/>
                        <a:latin typeface="+mn-lt"/>
                        <a:ea typeface="+mn-ea"/>
                        <a:cs typeface="+mn-cs"/>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567713" y="128271"/>
            <a:ext cx="350613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客户服务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78" name="MH_SubTitle_2"/>
          <p:cNvSpPr/>
          <p:nvPr>
            <p:custDataLst>
              <p:tags r:id="rId2"/>
            </p:custDataLst>
          </p:nvPr>
        </p:nvSpPr>
        <p:spPr>
          <a:xfrm>
            <a:off x="338555" y="881363"/>
            <a:ext cx="1321979"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应用服务</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79"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grpSp>
        <p:nvGrpSpPr>
          <p:cNvPr id="22" name="i$ļiḋê"/>
          <p:cNvGrpSpPr/>
          <p:nvPr/>
        </p:nvGrpSpPr>
        <p:grpSpPr>
          <a:xfrm>
            <a:off x="4448563" y="2708047"/>
            <a:ext cx="3097061" cy="2825308"/>
            <a:chOff x="1088828" y="2165990"/>
            <a:chExt cx="4457368" cy="4066252"/>
          </a:xfrm>
        </p:grpSpPr>
        <p:sp>
          <p:nvSpPr>
            <p:cNvPr id="23"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24"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25"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26"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27"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28"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29"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0"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4"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39"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0"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1"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42"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43"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44"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45"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46" name="ValueShape1"/>
          <p:cNvSpPr/>
          <p:nvPr/>
        </p:nvSpPr>
        <p:spPr bwMode="auto">
          <a:xfrm>
            <a:off x="3097142" y="3802519"/>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47" name="ValueShape2"/>
          <p:cNvSpPr/>
          <p:nvPr/>
        </p:nvSpPr>
        <p:spPr bwMode="auto">
          <a:xfrm>
            <a:off x="3814750" y="1834261"/>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48" name="ValueShape3"/>
          <p:cNvSpPr/>
          <p:nvPr/>
        </p:nvSpPr>
        <p:spPr bwMode="auto">
          <a:xfrm>
            <a:off x="5930404" y="1676618"/>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49" name="ValueShape4"/>
          <p:cNvSpPr/>
          <p:nvPr/>
        </p:nvSpPr>
        <p:spPr bwMode="auto">
          <a:xfrm>
            <a:off x="7916857" y="3420079"/>
            <a:ext cx="801608" cy="798955"/>
          </a:xfrm>
          <a:prstGeom prst="ellipse">
            <a:avLst/>
          </a:prstGeom>
          <a:gradFill flip="none" rotWithShape="1">
            <a:gsLst>
              <a:gs pos="0">
                <a:srgbClr val="589DD9"/>
              </a:gs>
              <a:gs pos="100000">
                <a:srgbClr val="E4E6EA"/>
              </a:gs>
              <a:gs pos="42000">
                <a:srgbClr val="589DD9"/>
              </a:gs>
              <a:gs pos="42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4</a:t>
            </a:r>
            <a:endParaRPr lang="zh-CN" altLang="en-US" b="1" dirty="0">
              <a:solidFill>
                <a:schemeClr val="bg1"/>
              </a:solidFill>
            </a:endParaRPr>
          </a:p>
        </p:txBody>
      </p:sp>
      <p:sp>
        <p:nvSpPr>
          <p:cNvPr id="50" name="ValueShape5"/>
          <p:cNvSpPr/>
          <p:nvPr/>
        </p:nvSpPr>
        <p:spPr bwMode="auto">
          <a:xfrm>
            <a:off x="7542509" y="4745602"/>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5</a:t>
            </a:r>
            <a:endParaRPr lang="zh-CN" altLang="en-US" b="1" dirty="0">
              <a:solidFill>
                <a:schemeClr val="bg1"/>
              </a:solidFill>
            </a:endParaRPr>
          </a:p>
        </p:txBody>
      </p:sp>
      <p:sp>
        <p:nvSpPr>
          <p:cNvPr id="51" name="文本框 15"/>
          <p:cNvSpPr txBox="1"/>
          <p:nvPr/>
        </p:nvSpPr>
        <p:spPr>
          <a:xfrm>
            <a:off x="2041520" y="3898655"/>
            <a:ext cx="697627" cy="499560"/>
          </a:xfrm>
          <a:prstGeom prst="rect">
            <a:avLst/>
          </a:prstGeom>
          <a:noFill/>
        </p:spPr>
        <p:txBody>
          <a:bodyPr wrap="none" rtlCol="0">
            <a:spAutoFit/>
          </a:bodyPr>
          <a:lstStyle/>
          <a:p>
            <a:pPr>
              <a:lnSpc>
                <a:spcPct val="150000"/>
              </a:lnSpc>
              <a:defRPr/>
            </a:pPr>
            <a:r>
              <a:rPr lang="zh-CN" altLang="en-US" sz="2000" dirty="0">
                <a:solidFill>
                  <a:srgbClr val="2AADFF"/>
                </a:solidFill>
                <a:latin typeface="微软雅黑" panose="020B0503020204020204" pitchFamily="34" charset="-122"/>
                <a:ea typeface="微软雅黑" panose="020B0503020204020204" pitchFamily="34" charset="-122"/>
              </a:rPr>
              <a:t>查询</a:t>
            </a:r>
            <a:endParaRPr lang="en-US" altLang="zh-CN" sz="2000" dirty="0">
              <a:solidFill>
                <a:srgbClr val="2AADFF"/>
              </a:solidFill>
              <a:latin typeface="微软雅黑" panose="020B0503020204020204" pitchFamily="34" charset="-122"/>
              <a:ea typeface="微软雅黑" panose="020B0503020204020204" pitchFamily="34" charset="-122"/>
            </a:endParaRPr>
          </a:p>
        </p:txBody>
      </p:sp>
      <p:sp>
        <p:nvSpPr>
          <p:cNvPr id="52" name="文本框 18"/>
          <p:cNvSpPr txBox="1"/>
          <p:nvPr/>
        </p:nvSpPr>
        <p:spPr>
          <a:xfrm>
            <a:off x="2708142" y="1943506"/>
            <a:ext cx="697627" cy="499560"/>
          </a:xfrm>
          <a:prstGeom prst="rect">
            <a:avLst/>
          </a:prstGeom>
          <a:noFill/>
        </p:spPr>
        <p:txBody>
          <a:bodyPr wrap="none" rtlCol="0">
            <a:spAutoFit/>
          </a:bodyPr>
          <a:lstStyle/>
          <a:p>
            <a:pPr>
              <a:lnSpc>
                <a:spcPct val="150000"/>
              </a:lnSpc>
              <a:defRPr/>
            </a:pPr>
            <a:r>
              <a:rPr lang="zh-CN" altLang="en-US" sz="2000" dirty="0">
                <a:solidFill>
                  <a:srgbClr val="F6C412"/>
                </a:solidFill>
                <a:latin typeface="微软雅黑" panose="020B0503020204020204" pitchFamily="34" charset="-122"/>
                <a:ea typeface="微软雅黑" panose="020B0503020204020204" pitchFamily="34" charset="-122"/>
              </a:rPr>
              <a:t>咨询</a:t>
            </a:r>
            <a:endParaRPr lang="en-US" altLang="zh-CN" sz="2000" dirty="0">
              <a:solidFill>
                <a:srgbClr val="F6C412"/>
              </a:solidFill>
              <a:latin typeface="微软雅黑" panose="020B0503020204020204" pitchFamily="34" charset="-122"/>
              <a:ea typeface="微软雅黑" panose="020B0503020204020204" pitchFamily="34" charset="-122"/>
            </a:endParaRPr>
          </a:p>
        </p:txBody>
      </p:sp>
      <p:sp>
        <p:nvSpPr>
          <p:cNvPr id="53" name="文本框 20"/>
          <p:cNvSpPr txBox="1"/>
          <p:nvPr/>
        </p:nvSpPr>
        <p:spPr>
          <a:xfrm>
            <a:off x="6456197" y="1246410"/>
            <a:ext cx="1467068" cy="499560"/>
          </a:xfrm>
          <a:prstGeom prst="rect">
            <a:avLst/>
          </a:prstGeom>
          <a:noFill/>
        </p:spPr>
        <p:txBody>
          <a:bodyPr wrap="none" rtlCol="0">
            <a:spAutoFit/>
          </a:bodyPr>
          <a:lstStyle/>
          <a:p>
            <a:pPr>
              <a:lnSpc>
                <a:spcPct val="150000"/>
              </a:lnSpc>
              <a:defRPr/>
            </a:pPr>
            <a:r>
              <a:rPr lang="zh-CN" altLang="en-US" sz="2000" dirty="0">
                <a:solidFill>
                  <a:srgbClr val="F46D4C"/>
                </a:solidFill>
                <a:latin typeface="微软雅黑" panose="020B0503020204020204" pitchFamily="34" charset="-122"/>
                <a:ea typeface="微软雅黑" panose="020B0503020204020204" pitchFamily="34" charset="-122"/>
              </a:rPr>
              <a:t>退费、补交</a:t>
            </a:r>
            <a:endParaRPr lang="en-US" altLang="zh-CN" sz="2000" dirty="0">
              <a:solidFill>
                <a:srgbClr val="F46D4C"/>
              </a:solidFill>
              <a:latin typeface="微软雅黑" panose="020B0503020204020204" pitchFamily="34" charset="-122"/>
              <a:ea typeface="微软雅黑" panose="020B0503020204020204" pitchFamily="34" charset="-122"/>
            </a:endParaRPr>
          </a:p>
        </p:txBody>
      </p:sp>
      <p:sp>
        <p:nvSpPr>
          <p:cNvPr id="54" name="文本框 22"/>
          <p:cNvSpPr txBox="1"/>
          <p:nvPr/>
        </p:nvSpPr>
        <p:spPr>
          <a:xfrm>
            <a:off x="7873108" y="2615142"/>
            <a:ext cx="1210588" cy="499560"/>
          </a:xfrm>
          <a:prstGeom prst="rect">
            <a:avLst/>
          </a:prstGeom>
          <a:noFill/>
        </p:spPr>
        <p:txBody>
          <a:bodyPr wrap="none" rtlCol="0">
            <a:spAutoFit/>
          </a:bodyPr>
          <a:lstStyle/>
          <a:p>
            <a:pPr>
              <a:lnSpc>
                <a:spcPct val="150000"/>
              </a:lnSpc>
              <a:defRPr/>
            </a:pPr>
            <a:r>
              <a:rPr lang="zh-CN" altLang="en-US" sz="2000" dirty="0">
                <a:solidFill>
                  <a:srgbClr val="00B0F0"/>
                </a:solidFill>
                <a:latin typeface="微软雅黑" panose="020B0503020204020204" pitchFamily="34" charset="-122"/>
                <a:ea typeface="微软雅黑" panose="020B0503020204020204" pitchFamily="34" charset="-122"/>
              </a:rPr>
              <a:t>通行服务</a:t>
            </a:r>
            <a:endParaRPr lang="en-US" altLang="zh-CN" sz="2000" dirty="0">
              <a:solidFill>
                <a:srgbClr val="00B0F0"/>
              </a:solidFill>
              <a:latin typeface="微软雅黑" panose="020B0503020204020204" pitchFamily="34" charset="-122"/>
              <a:ea typeface="微软雅黑" panose="020B0503020204020204" pitchFamily="34" charset="-122"/>
            </a:endParaRPr>
          </a:p>
        </p:txBody>
      </p:sp>
      <p:sp>
        <p:nvSpPr>
          <p:cNvPr id="55" name="文本框 24"/>
          <p:cNvSpPr txBox="1"/>
          <p:nvPr/>
        </p:nvSpPr>
        <p:spPr>
          <a:xfrm>
            <a:off x="8472423" y="4909521"/>
            <a:ext cx="1210588" cy="400110"/>
          </a:xfrm>
          <a:prstGeom prst="rect">
            <a:avLst/>
          </a:prstGeom>
          <a:noFill/>
        </p:spPr>
        <p:txBody>
          <a:bodyPr wrap="none" rtlCol="0">
            <a:spAutoFit/>
          </a:bodyPr>
          <a:lstStyle/>
          <a:p>
            <a:pPr algn="r"/>
            <a:r>
              <a:rPr lang="zh-CN" altLang="en-US" sz="2000" dirty="0">
                <a:solidFill>
                  <a:schemeClr val="bg1">
                    <a:lumMod val="95000"/>
                  </a:schemeClr>
                </a:solidFill>
                <a:latin typeface="微软雅黑" panose="020B0503020204020204" pitchFamily="34" charset="-122"/>
                <a:ea typeface="微软雅黑" panose="020B0503020204020204" pitchFamily="34" charset="-122"/>
              </a:rPr>
              <a:t>投诉业务</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633822" y="4501848"/>
            <a:ext cx="1810267" cy="95365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基本信息查询</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充值消费查询</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业务办理查询</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330553" y="906985"/>
            <a:ext cx="5312673" cy="362728"/>
          </a:xfrm>
          <a:prstGeom prst="rect">
            <a:avLst/>
          </a:prstGeom>
        </p:spPr>
        <p:txBody>
          <a:bodyPr wrap="none">
            <a:spAutoFit/>
          </a:bodyPr>
          <a:lstStyle/>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确认需为客户退费之日起</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天内将退费款项原路返回。</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813970" y="4860344"/>
            <a:ext cx="2200586" cy="1840056"/>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发行售后</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通行异常</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通行费争议</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票据</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拓展应用</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其他</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9341535" y="1358267"/>
            <a:ext cx="2848008" cy="3021918"/>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每个收费站仅保留</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条</a:t>
            </a:r>
            <a:r>
              <a:rPr lang="en-US" altLang="zh-CN" sz="1600" dirty="0">
                <a:solidFill>
                  <a:schemeClr val="bg1"/>
                </a:solidFill>
                <a:latin typeface="微软雅黑" panose="020B0503020204020204" pitchFamily="34" charset="-122"/>
                <a:ea typeface="微软雅黑" panose="020B0503020204020204" pitchFamily="34" charset="-122"/>
              </a:rPr>
              <a:t>ETC/MTC</a:t>
            </a:r>
            <a:r>
              <a:rPr lang="zh-CN" altLang="en-US" sz="1600" dirty="0">
                <a:solidFill>
                  <a:schemeClr val="bg1"/>
                </a:solidFill>
                <a:latin typeface="微软雅黑" panose="020B0503020204020204" pitchFamily="34" charset="-122"/>
                <a:ea typeface="微软雅黑" panose="020B0503020204020204" pitchFamily="34" charset="-122"/>
              </a:rPr>
              <a:t>混合车道</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车道交易提示客户车牌号码、当次支付金额、储值卡余额等信息</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en-GB"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车道</a:t>
            </a:r>
            <a:r>
              <a:rPr lang="en-US" altLang="zh-CN" sz="1600" dirty="0">
                <a:solidFill>
                  <a:schemeClr val="bg1"/>
                </a:solidFill>
                <a:latin typeface="微软雅黑" panose="020B0503020204020204" pitchFamily="34" charset="-122"/>
                <a:ea typeface="微软雅黑" panose="020B0503020204020204" pitchFamily="34" charset="-122"/>
              </a:rPr>
              <a:t>7</a:t>
            </a:r>
            <a:r>
              <a:rPr lang="en-GB" altLang="zh-CN" sz="1600" dirty="0">
                <a:solidFill>
                  <a:schemeClr val="bg1"/>
                </a:solidFill>
                <a:latin typeface="微软雅黑" panose="020B0503020204020204" pitchFamily="34" charset="-122"/>
                <a:ea typeface="微软雅黑" panose="020B0503020204020204" pitchFamily="34" charset="-122"/>
              </a:rPr>
              <a:t>X24</a:t>
            </a:r>
            <a:r>
              <a:rPr lang="zh-CN" altLang="en-US" sz="1600" dirty="0">
                <a:solidFill>
                  <a:schemeClr val="bg1"/>
                </a:solidFill>
                <a:latin typeface="微软雅黑" panose="020B0503020204020204" pitchFamily="34" charset="-122"/>
                <a:ea typeface="微软雅黑" panose="020B0503020204020204" pitchFamily="34" charset="-122"/>
              </a:rPr>
              <a:t>小时不间断运行，影响系统运行故障，</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小时响应，</a:t>
            </a:r>
            <a:r>
              <a:rPr lang="en-US" altLang="zh-CN" sz="1600" dirty="0">
                <a:solidFill>
                  <a:schemeClr val="bg1"/>
                </a:solidFill>
                <a:latin typeface="微软雅黑" panose="020B0503020204020204" pitchFamily="34" charset="-122"/>
                <a:ea typeface="微软雅黑" panose="020B0503020204020204" pitchFamily="34" charset="-122"/>
              </a:rPr>
              <a:t>24</a:t>
            </a:r>
            <a:r>
              <a:rPr lang="zh-CN" altLang="en-US" sz="1600" dirty="0">
                <a:solidFill>
                  <a:schemeClr val="bg1"/>
                </a:solidFill>
                <a:latin typeface="微软雅黑" panose="020B0503020204020204" pitchFamily="34" charset="-122"/>
                <a:ea typeface="微软雅黑" panose="020B0503020204020204" pitchFamily="34" charset="-122"/>
              </a:rPr>
              <a:t>小时内修复；一般性故障</a:t>
            </a:r>
            <a:r>
              <a:rPr lang="en-US" altLang="zh-CN" sz="1600" dirty="0">
                <a:solidFill>
                  <a:schemeClr val="bg1"/>
                </a:solidFill>
                <a:latin typeface="微软雅黑" panose="020B0503020204020204" pitchFamily="34" charset="-122"/>
                <a:ea typeface="微软雅黑" panose="020B0503020204020204" pitchFamily="34" charset="-122"/>
              </a:rPr>
              <a:t>48</a:t>
            </a:r>
            <a:r>
              <a:rPr lang="zh-CN" altLang="en-US" sz="1600" dirty="0">
                <a:solidFill>
                  <a:schemeClr val="bg1"/>
                </a:solidFill>
                <a:latin typeface="微软雅黑" panose="020B0503020204020204" pitchFamily="34" charset="-122"/>
                <a:ea typeface="微软雅黑" panose="020B0503020204020204" pitchFamily="34" charset="-122"/>
              </a:rPr>
              <a:t>小时修复。</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6" name="椭圆 5"/>
          <p:cNvSpPr/>
          <p:nvPr/>
        </p:nvSpPr>
        <p:spPr>
          <a:xfrm>
            <a:off x="4418767" y="2667381"/>
            <a:ext cx="2069431" cy="206943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prstClr val="white"/>
              </a:solidFill>
            </a:endParaRPr>
          </a:p>
        </p:txBody>
      </p:sp>
      <p:sp>
        <p:nvSpPr>
          <p:cNvPr id="7" name="任意多边形 25"/>
          <p:cNvSpPr/>
          <p:nvPr/>
        </p:nvSpPr>
        <p:spPr bwMode="auto">
          <a:xfrm flipH="1">
            <a:off x="6251955" y="2097958"/>
            <a:ext cx="3268663" cy="921718"/>
          </a:xfrm>
          <a:custGeom>
            <a:avLst/>
            <a:gdLst>
              <a:gd name="connsiteX0" fmla="*/ 0 w 3035300"/>
              <a:gd name="connsiteY0" fmla="*/ 0 h 1181100"/>
              <a:gd name="connsiteX1" fmla="*/ 2489200 w 3035300"/>
              <a:gd name="connsiteY1" fmla="*/ 0 h 1181100"/>
              <a:gd name="connsiteX2" fmla="*/ 3035300 w 3035300"/>
              <a:gd name="connsiteY2" fmla="*/ 1181100 h 1181100"/>
            </a:gdLst>
            <a:ahLst/>
            <a:cxnLst>
              <a:cxn ang="0">
                <a:pos x="connsiteX0" y="connsiteY0"/>
              </a:cxn>
              <a:cxn ang="0">
                <a:pos x="connsiteX1" y="connsiteY1"/>
              </a:cxn>
              <a:cxn ang="0">
                <a:pos x="connsiteX2" y="connsiteY2"/>
              </a:cxn>
            </a:cxnLst>
            <a:rect l="l" t="t" r="r" b="b"/>
            <a:pathLst>
              <a:path w="3035300" h="1181100">
                <a:moveTo>
                  <a:pt x="0" y="0"/>
                </a:moveTo>
                <a:lnTo>
                  <a:pt x="2489200" y="0"/>
                </a:lnTo>
                <a:lnTo>
                  <a:pt x="3035300" y="1181100"/>
                </a:lnTo>
              </a:path>
            </a:pathLst>
          </a:custGeom>
          <a:noFill/>
          <a:ln w="1905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 name="TextBox 23"/>
          <p:cNvSpPr txBox="1">
            <a:spLocks noChangeArrowheads="1"/>
          </p:cNvSpPr>
          <p:nvPr/>
        </p:nvSpPr>
        <p:spPr bwMode="auto">
          <a:xfrm flipH="1">
            <a:off x="6895548" y="5133258"/>
            <a:ext cx="2031326" cy="525016"/>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en-US"/>
            </a:defPPr>
            <a:lvl1pPr algn="ctr" defTabSz="914400" fontAlgn="base">
              <a:lnSpc>
                <a:spcPct val="130000"/>
              </a:lnSpc>
              <a:spcBef>
                <a:spcPct val="0"/>
              </a:spcBef>
              <a:spcAft>
                <a:spcPct val="0"/>
              </a:spcAft>
              <a:defRPr sz="2400" b="1" kern="0">
                <a:solidFill>
                  <a:schemeClr val="accent1">
                    <a:lumMod val="75000"/>
                  </a:schemeClr>
                </a:solidFill>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defTabSz="914400">
              <a:defRPr>
                <a:latin typeface="Calibri" panose="020F0502020204030204" pitchFamily="34" charset="0"/>
                <a:cs typeface="Arial" panose="020B0604020202020204" pitchFamily="34" charset="0"/>
              </a:defRPr>
            </a:lvl6pPr>
            <a:lvl7pPr defTabSz="914400">
              <a:defRPr>
                <a:latin typeface="Calibri" panose="020F0502020204030204" pitchFamily="34" charset="0"/>
                <a:cs typeface="Arial" panose="020B0604020202020204" pitchFamily="34" charset="0"/>
              </a:defRPr>
            </a:lvl7pPr>
            <a:lvl8pPr defTabSz="914400">
              <a:defRPr>
                <a:latin typeface="Calibri" panose="020F0502020204030204" pitchFamily="34" charset="0"/>
                <a:cs typeface="Arial" panose="020B0604020202020204" pitchFamily="34" charset="0"/>
              </a:defRPr>
            </a:lvl8pPr>
            <a:lvl9pPr defTabSz="914400">
              <a:defRPr>
                <a:latin typeface="Calibri" panose="020F0502020204030204" pitchFamily="34" charset="0"/>
                <a:cs typeface="Arial" panose="020B0604020202020204" pitchFamily="34" charset="0"/>
              </a:defRPr>
            </a:lvl9pPr>
          </a:lstStyle>
          <a:p>
            <a:r>
              <a:rPr lang="zh-CN" altLang="en-US" dirty="0">
                <a:solidFill>
                  <a:srgbClr val="00B0F0"/>
                </a:solidFill>
                <a:latin typeface="微软雅黑" panose="020B0503020204020204" pitchFamily="34" charset="-122"/>
                <a:ea typeface="微软雅黑" panose="020B0503020204020204" pitchFamily="34" charset="-122"/>
              </a:rPr>
              <a:t>单卡</a:t>
            </a:r>
            <a:r>
              <a:rPr lang="en-US" altLang="zh-CN" dirty="0">
                <a:solidFill>
                  <a:srgbClr val="00B0F0"/>
                </a:solidFill>
                <a:latin typeface="微软雅黑" panose="020B0503020204020204" pitchFamily="34" charset="-122"/>
                <a:ea typeface="微软雅黑" panose="020B0503020204020204" pitchFamily="34" charset="-122"/>
              </a:rPr>
              <a:t>ETC</a:t>
            </a:r>
            <a:r>
              <a:rPr lang="zh-CN" altLang="en-US" dirty="0">
                <a:solidFill>
                  <a:srgbClr val="00B0F0"/>
                </a:solidFill>
                <a:latin typeface="微软雅黑" panose="020B0503020204020204" pitchFamily="34" charset="-122"/>
                <a:ea typeface="微软雅黑" panose="020B0503020204020204" pitchFamily="34" charset="-122"/>
              </a:rPr>
              <a:t>用户</a:t>
            </a: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1" name="任意多边形 27"/>
          <p:cNvSpPr/>
          <p:nvPr/>
        </p:nvSpPr>
        <p:spPr>
          <a:xfrm>
            <a:off x="1783144" y="2093196"/>
            <a:ext cx="2844085" cy="926480"/>
          </a:xfrm>
          <a:custGeom>
            <a:avLst/>
            <a:gdLst>
              <a:gd name="connsiteX0" fmla="*/ 0 w 3035300"/>
              <a:gd name="connsiteY0" fmla="*/ 0 h 1181100"/>
              <a:gd name="connsiteX1" fmla="*/ 2489200 w 3035300"/>
              <a:gd name="connsiteY1" fmla="*/ 0 h 1181100"/>
              <a:gd name="connsiteX2" fmla="*/ 3035300 w 3035300"/>
              <a:gd name="connsiteY2" fmla="*/ 1181100 h 1181100"/>
            </a:gdLst>
            <a:ahLst/>
            <a:cxnLst>
              <a:cxn ang="0">
                <a:pos x="connsiteX0" y="connsiteY0"/>
              </a:cxn>
              <a:cxn ang="0">
                <a:pos x="connsiteX1" y="connsiteY1"/>
              </a:cxn>
              <a:cxn ang="0">
                <a:pos x="connsiteX2" y="connsiteY2"/>
              </a:cxn>
            </a:cxnLst>
            <a:rect l="l" t="t" r="r" b="b"/>
            <a:pathLst>
              <a:path w="3035300" h="1181100">
                <a:moveTo>
                  <a:pt x="0" y="0"/>
                </a:moveTo>
                <a:lnTo>
                  <a:pt x="2489200" y="0"/>
                </a:lnTo>
                <a:lnTo>
                  <a:pt x="3035300" y="1181100"/>
                </a:lnTo>
              </a:path>
            </a:pathLst>
          </a:custGeom>
          <a:noFill/>
          <a:ln w="1905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 name="TextBox 33"/>
          <p:cNvSpPr txBox="1">
            <a:spLocks noChangeArrowheads="1"/>
          </p:cNvSpPr>
          <p:nvPr/>
        </p:nvSpPr>
        <p:spPr bwMode="auto">
          <a:xfrm>
            <a:off x="1467009" y="1566652"/>
            <a:ext cx="2646879" cy="525016"/>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en-US"/>
            </a:defPPr>
            <a:lvl1pPr algn="ctr" defTabSz="914400" fontAlgn="base">
              <a:lnSpc>
                <a:spcPct val="130000"/>
              </a:lnSpc>
              <a:spcBef>
                <a:spcPct val="0"/>
              </a:spcBef>
              <a:spcAft>
                <a:spcPct val="0"/>
              </a:spcAft>
              <a:defRPr sz="2400" b="1" kern="0">
                <a:solidFill>
                  <a:schemeClr val="accent1">
                    <a:lumMod val="75000"/>
                  </a:schemeClr>
                </a:solidFill>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defTabSz="914400">
              <a:defRPr>
                <a:latin typeface="Calibri" panose="020F0502020204030204" pitchFamily="34" charset="0"/>
                <a:cs typeface="Arial" panose="020B0604020202020204" pitchFamily="34" charset="0"/>
              </a:defRPr>
            </a:lvl6pPr>
            <a:lvl7pPr defTabSz="914400">
              <a:defRPr>
                <a:latin typeface="Calibri" panose="020F0502020204030204" pitchFamily="34" charset="0"/>
                <a:cs typeface="Arial" panose="020B0604020202020204" pitchFamily="34" charset="0"/>
              </a:defRPr>
            </a:lvl7pPr>
            <a:lvl8pPr defTabSz="914400">
              <a:defRPr>
                <a:latin typeface="Calibri" panose="020F0502020204030204" pitchFamily="34" charset="0"/>
                <a:cs typeface="Arial" panose="020B0604020202020204" pitchFamily="34" charset="0"/>
              </a:defRPr>
            </a:lvl8pPr>
            <a:lvl9pPr defTabSz="914400">
              <a:defRPr>
                <a:latin typeface="Calibri" panose="020F0502020204030204" pitchFamily="34" charset="0"/>
                <a:cs typeface="Arial" panose="020B0604020202020204" pitchFamily="34" charset="0"/>
              </a:defRPr>
            </a:lvl9pPr>
          </a:lstStyle>
          <a:p>
            <a:r>
              <a:rPr lang="zh-CN" altLang="en-US" dirty="0">
                <a:solidFill>
                  <a:srgbClr val="00B0F0"/>
                </a:solidFill>
                <a:latin typeface="微软雅黑" panose="020B0503020204020204" pitchFamily="34" charset="-122"/>
                <a:ea typeface="微软雅黑" panose="020B0503020204020204" pitchFamily="34" charset="-122"/>
              </a:rPr>
              <a:t>计费方式</a:t>
            </a: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3" name="TextBox 34"/>
          <p:cNvSpPr txBox="1"/>
          <p:nvPr/>
        </p:nvSpPr>
        <p:spPr>
          <a:xfrm>
            <a:off x="656361" y="2198173"/>
            <a:ext cx="3952783" cy="1562966"/>
          </a:xfrm>
          <a:prstGeom prst="rect">
            <a:avLst/>
          </a:prstGeom>
          <a:noFill/>
          <a:ln w="9525">
            <a:noFill/>
            <a:miter lim="800000"/>
          </a:ln>
        </p:spPr>
        <p:txBody>
          <a:bodyPr>
            <a:noAutofit/>
          </a:bodyPr>
          <a:lstStyle>
            <a:defPPr>
              <a:defRPr lang="en-US"/>
            </a:defPPr>
            <a:lvl1pPr algn="r" fontAlgn="base">
              <a:lnSpc>
                <a:spcPct val="110000"/>
              </a:lnSpc>
              <a:spcBef>
                <a:spcPct val="0"/>
              </a:spcBef>
              <a:spcAft>
                <a:spcPct val="0"/>
              </a:spcAft>
              <a:defRPr sz="1400" b="1">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defTabSz="914400">
              <a:defRPr>
                <a:latin typeface="Calibri" panose="020F0502020204030204" pitchFamily="34" charset="0"/>
                <a:cs typeface="Arial" panose="020B0604020202020204" pitchFamily="34" charset="0"/>
              </a:defRPr>
            </a:lvl6pPr>
            <a:lvl7pPr defTabSz="914400">
              <a:defRPr>
                <a:latin typeface="Calibri" panose="020F0502020204030204" pitchFamily="34" charset="0"/>
                <a:cs typeface="Arial" panose="020B0604020202020204" pitchFamily="34" charset="0"/>
              </a:defRPr>
            </a:lvl7pPr>
            <a:lvl8pPr defTabSz="914400">
              <a:defRPr>
                <a:latin typeface="Calibri" panose="020F0502020204030204" pitchFamily="34" charset="0"/>
                <a:cs typeface="Arial" panose="020B0604020202020204" pitchFamily="34" charset="0"/>
              </a:defRPr>
            </a:lvl8pPr>
            <a:lvl9pPr defTabSz="914400">
              <a:defRPr>
                <a:latin typeface="Calibri" panose="020F0502020204030204" pitchFamily="34" charset="0"/>
                <a:cs typeface="Arial" panose="020B0604020202020204" pitchFamily="34" charset="0"/>
              </a:defRPr>
            </a:lvl9pPr>
          </a:lstStyle>
          <a:p>
            <a:pPr marL="285750" indent="-285750" algn="l">
              <a:lnSpc>
                <a:spcPct val="120000"/>
              </a:lnSpc>
              <a:buClr>
                <a:srgbClr val="FFFF00"/>
              </a:buClr>
              <a:buFont typeface="Wingdings" panose="05000000000000000000" pitchFamily="2" charset="2"/>
              <a:buChar char="n"/>
            </a:pPr>
            <a:r>
              <a:rPr lang="en-GB" altLang="zh-CN" sz="1600" b="0" dirty="0">
                <a:solidFill>
                  <a:prstClr val="white"/>
                </a:solidFill>
              </a:rPr>
              <a:t>ETC</a:t>
            </a:r>
            <a:r>
              <a:rPr lang="zh-CN" altLang="en-US" sz="1600" b="0" dirty="0">
                <a:solidFill>
                  <a:prstClr val="white"/>
                </a:solidFill>
              </a:rPr>
              <a:t>车辆采取“分段计费，通过车载单元（</a:t>
            </a:r>
            <a:r>
              <a:rPr lang="en-GB" altLang="zh-CN" sz="1600" b="0" dirty="0">
                <a:solidFill>
                  <a:prstClr val="white"/>
                </a:solidFill>
              </a:rPr>
              <a:t>OBU</a:t>
            </a:r>
            <a:r>
              <a:rPr lang="zh-CN" altLang="en-GB" sz="1600" b="0" dirty="0">
                <a:solidFill>
                  <a:prstClr val="white"/>
                </a:solidFill>
              </a:rPr>
              <a:t>）</a:t>
            </a:r>
            <a:r>
              <a:rPr lang="zh-CN" altLang="en-US" sz="1600" b="0" dirty="0">
                <a:solidFill>
                  <a:prstClr val="white"/>
                </a:solidFill>
              </a:rPr>
              <a:t>和后台记账形式自动完成扣费”</a:t>
            </a:r>
            <a:endParaRPr lang="en-US" altLang="zh-CN" sz="1600" b="0" dirty="0">
              <a:solidFill>
                <a:prstClr val="white"/>
              </a:solidFill>
            </a:endParaRPr>
          </a:p>
          <a:p>
            <a:pPr marL="285750" indent="-285750" algn="l">
              <a:lnSpc>
                <a:spcPct val="120000"/>
              </a:lnSpc>
              <a:buClr>
                <a:srgbClr val="FFFF00"/>
              </a:buClr>
              <a:buFont typeface="Wingdings" panose="05000000000000000000" pitchFamily="2" charset="2"/>
              <a:buChar char="n"/>
            </a:pPr>
            <a:r>
              <a:rPr lang="zh-CN" altLang="en-US" sz="1600" b="0" dirty="0">
                <a:solidFill>
                  <a:prstClr val="white"/>
                </a:solidFill>
              </a:rPr>
              <a:t>非</a:t>
            </a:r>
            <a:r>
              <a:rPr lang="en-GB" altLang="zh-CN" sz="1600" b="0" dirty="0">
                <a:solidFill>
                  <a:prstClr val="white"/>
                </a:solidFill>
              </a:rPr>
              <a:t>ETC</a:t>
            </a:r>
            <a:r>
              <a:rPr lang="zh-CN" altLang="en-US" sz="1600" b="0" dirty="0">
                <a:solidFill>
                  <a:prstClr val="white"/>
                </a:solidFill>
              </a:rPr>
              <a:t>车辆采取“分段计费，出口收费”</a:t>
            </a:r>
            <a:endParaRPr lang="zh-CN" altLang="en-US" sz="1600" b="0" dirty="0">
              <a:solidFill>
                <a:prstClr val="white"/>
              </a:solidFill>
            </a:endParaRPr>
          </a:p>
        </p:txBody>
      </p:sp>
      <p:sp>
        <p:nvSpPr>
          <p:cNvPr id="14" name="TextBox 23"/>
          <p:cNvSpPr txBox="1">
            <a:spLocks noChangeArrowheads="1"/>
          </p:cNvSpPr>
          <p:nvPr/>
        </p:nvSpPr>
        <p:spPr bwMode="auto">
          <a:xfrm flipH="1">
            <a:off x="6870623" y="1566652"/>
            <a:ext cx="2031326" cy="525016"/>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en-US"/>
            </a:defPPr>
            <a:lvl1pPr algn="ctr" defTabSz="914400" fontAlgn="base">
              <a:lnSpc>
                <a:spcPct val="130000"/>
              </a:lnSpc>
              <a:spcBef>
                <a:spcPct val="0"/>
              </a:spcBef>
              <a:spcAft>
                <a:spcPct val="0"/>
              </a:spcAft>
              <a:defRPr sz="2400" b="1" kern="0">
                <a:solidFill>
                  <a:schemeClr val="accent1">
                    <a:lumMod val="75000"/>
                  </a:schemeClr>
                </a:solidFill>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defTabSz="914400">
              <a:defRPr>
                <a:latin typeface="Calibri" panose="020F0502020204030204" pitchFamily="34" charset="0"/>
                <a:cs typeface="Arial" panose="020B0604020202020204" pitchFamily="34" charset="0"/>
              </a:defRPr>
            </a:lvl6pPr>
            <a:lvl7pPr defTabSz="914400">
              <a:defRPr>
                <a:latin typeface="Calibri" panose="020F0502020204030204" pitchFamily="34" charset="0"/>
                <a:cs typeface="Arial" panose="020B0604020202020204" pitchFamily="34" charset="0"/>
              </a:defRPr>
            </a:lvl7pPr>
            <a:lvl8pPr defTabSz="914400">
              <a:defRPr>
                <a:latin typeface="Calibri" panose="020F0502020204030204" pitchFamily="34" charset="0"/>
                <a:cs typeface="Arial" panose="020B0604020202020204" pitchFamily="34" charset="0"/>
              </a:defRPr>
            </a:lvl8pPr>
            <a:lvl9pPr defTabSz="914400">
              <a:defRPr>
                <a:latin typeface="Calibri" panose="020F0502020204030204" pitchFamily="34" charset="0"/>
                <a:cs typeface="Arial" panose="020B0604020202020204" pitchFamily="34" charset="0"/>
              </a:defRPr>
            </a:lvl9pPr>
          </a:lstStyle>
          <a:p>
            <a:r>
              <a:rPr lang="zh-CN" altLang="en-US" dirty="0">
                <a:solidFill>
                  <a:srgbClr val="00B0F0"/>
                </a:solidFill>
                <a:latin typeface="微软雅黑" panose="020B0503020204020204" pitchFamily="34" charset="-122"/>
                <a:ea typeface="微软雅黑" panose="020B0503020204020204" pitchFamily="34" charset="-122"/>
              </a:rPr>
              <a:t>出口计费</a:t>
            </a: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5" name="任意多边形 32"/>
          <p:cNvSpPr/>
          <p:nvPr/>
        </p:nvSpPr>
        <p:spPr>
          <a:xfrm flipV="1">
            <a:off x="1783144" y="4348304"/>
            <a:ext cx="2880808" cy="777016"/>
          </a:xfrm>
          <a:custGeom>
            <a:avLst/>
            <a:gdLst>
              <a:gd name="connsiteX0" fmla="*/ 0 w 3035300"/>
              <a:gd name="connsiteY0" fmla="*/ 0 h 1181100"/>
              <a:gd name="connsiteX1" fmla="*/ 2489200 w 3035300"/>
              <a:gd name="connsiteY1" fmla="*/ 0 h 1181100"/>
              <a:gd name="connsiteX2" fmla="*/ 3035300 w 3035300"/>
              <a:gd name="connsiteY2" fmla="*/ 1181100 h 1181100"/>
            </a:gdLst>
            <a:ahLst/>
            <a:cxnLst>
              <a:cxn ang="0">
                <a:pos x="connsiteX0" y="connsiteY0"/>
              </a:cxn>
              <a:cxn ang="0">
                <a:pos x="connsiteX1" y="connsiteY1"/>
              </a:cxn>
              <a:cxn ang="0">
                <a:pos x="connsiteX2" y="connsiteY2"/>
              </a:cxn>
            </a:cxnLst>
            <a:rect l="l" t="t" r="r" b="b"/>
            <a:pathLst>
              <a:path w="3035300" h="1181100">
                <a:moveTo>
                  <a:pt x="0" y="0"/>
                </a:moveTo>
                <a:lnTo>
                  <a:pt x="2489200" y="0"/>
                </a:lnTo>
                <a:lnTo>
                  <a:pt x="3035300" y="1181100"/>
                </a:lnTo>
              </a:path>
            </a:pathLst>
          </a:custGeom>
          <a:noFill/>
          <a:ln w="1905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TextBox 52"/>
          <p:cNvSpPr txBox="1">
            <a:spLocks noChangeArrowheads="1"/>
          </p:cNvSpPr>
          <p:nvPr/>
        </p:nvSpPr>
        <p:spPr bwMode="auto">
          <a:xfrm>
            <a:off x="1783144" y="5161335"/>
            <a:ext cx="1415772" cy="525016"/>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en-US"/>
            </a:defPPr>
            <a:lvl1pPr algn="ctr" defTabSz="914400" fontAlgn="base">
              <a:lnSpc>
                <a:spcPct val="130000"/>
              </a:lnSpc>
              <a:spcBef>
                <a:spcPct val="0"/>
              </a:spcBef>
              <a:spcAft>
                <a:spcPct val="0"/>
              </a:spcAft>
              <a:defRPr sz="2400" b="1" kern="0">
                <a:solidFill>
                  <a:schemeClr val="accent1">
                    <a:lumMod val="75000"/>
                  </a:schemeClr>
                </a:solidFill>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defTabSz="914400">
              <a:defRPr>
                <a:latin typeface="Calibri" panose="020F0502020204030204" pitchFamily="34" charset="0"/>
                <a:cs typeface="Arial" panose="020B0604020202020204" pitchFamily="34" charset="0"/>
              </a:defRPr>
            </a:lvl6pPr>
            <a:lvl7pPr defTabSz="914400">
              <a:defRPr>
                <a:latin typeface="Calibri" panose="020F0502020204030204" pitchFamily="34" charset="0"/>
                <a:cs typeface="Arial" panose="020B0604020202020204" pitchFamily="34" charset="0"/>
              </a:defRPr>
            </a:lvl7pPr>
            <a:lvl8pPr defTabSz="914400">
              <a:defRPr>
                <a:latin typeface="Calibri" panose="020F0502020204030204" pitchFamily="34" charset="0"/>
                <a:cs typeface="Arial" panose="020B0604020202020204" pitchFamily="34" charset="0"/>
              </a:defRPr>
            </a:lvl8pPr>
            <a:lvl9pPr defTabSz="914400">
              <a:defRPr>
                <a:latin typeface="Calibri" panose="020F0502020204030204" pitchFamily="34" charset="0"/>
                <a:cs typeface="Arial" panose="020B0604020202020204" pitchFamily="34" charset="0"/>
              </a:defRPr>
            </a:lvl9pPr>
          </a:lstStyle>
          <a:p>
            <a:r>
              <a:rPr lang="zh-CN" altLang="en-US" dirty="0">
                <a:solidFill>
                  <a:srgbClr val="00B0F0"/>
                </a:solidFill>
                <a:latin typeface="微软雅黑" panose="020B0503020204020204" pitchFamily="34" charset="-122"/>
                <a:ea typeface="微软雅黑" panose="020B0503020204020204" pitchFamily="34" charset="-122"/>
              </a:rPr>
              <a:t>收费车道</a:t>
            </a: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7" name="任意多边形 38"/>
          <p:cNvSpPr/>
          <p:nvPr/>
        </p:nvSpPr>
        <p:spPr bwMode="auto">
          <a:xfrm flipH="1" flipV="1">
            <a:off x="6345483" y="4252931"/>
            <a:ext cx="3175135" cy="762851"/>
          </a:xfrm>
          <a:custGeom>
            <a:avLst/>
            <a:gdLst>
              <a:gd name="connsiteX0" fmla="*/ 0 w 3035300"/>
              <a:gd name="connsiteY0" fmla="*/ 0 h 1181100"/>
              <a:gd name="connsiteX1" fmla="*/ 2489200 w 3035300"/>
              <a:gd name="connsiteY1" fmla="*/ 0 h 1181100"/>
              <a:gd name="connsiteX2" fmla="*/ 3035300 w 3035300"/>
              <a:gd name="connsiteY2" fmla="*/ 1181100 h 1181100"/>
            </a:gdLst>
            <a:ahLst/>
            <a:cxnLst>
              <a:cxn ang="0">
                <a:pos x="connsiteX0" y="connsiteY0"/>
              </a:cxn>
              <a:cxn ang="0">
                <a:pos x="connsiteX1" y="connsiteY1"/>
              </a:cxn>
              <a:cxn ang="0">
                <a:pos x="connsiteX2" y="connsiteY2"/>
              </a:cxn>
            </a:cxnLst>
            <a:rect l="l" t="t" r="r" b="b"/>
            <a:pathLst>
              <a:path w="3035300" h="1181100">
                <a:moveTo>
                  <a:pt x="0" y="0"/>
                </a:moveTo>
                <a:lnTo>
                  <a:pt x="2489200" y="0"/>
                </a:lnTo>
                <a:lnTo>
                  <a:pt x="3035300" y="1181100"/>
                </a:lnTo>
              </a:path>
            </a:pathLst>
          </a:custGeom>
          <a:noFill/>
          <a:ln w="1905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567" y="3377726"/>
            <a:ext cx="1272255" cy="1220012"/>
          </a:xfrm>
          <a:prstGeom prst="rect">
            <a:avLst/>
          </a:prstGeom>
        </p:spPr>
      </p:pic>
      <p:sp>
        <p:nvSpPr>
          <p:cNvPr id="19" name="TextBox 33"/>
          <p:cNvSpPr txBox="1">
            <a:spLocks noChangeArrowheads="1"/>
          </p:cNvSpPr>
          <p:nvPr/>
        </p:nvSpPr>
        <p:spPr bwMode="auto">
          <a:xfrm>
            <a:off x="4724526" y="2832181"/>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prstClr val="black"/>
                </a:solidFill>
                <a:latin typeface="微软雅黑" panose="020B0503020204020204" pitchFamily="34" charset="-122"/>
                <a:ea typeface="微软雅黑" panose="020B0503020204020204" pitchFamily="34" charset="-122"/>
              </a:rPr>
              <a:t>收费业务</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
        <p:nvSpPr>
          <p:cNvPr id="20" name="TextBox 34"/>
          <p:cNvSpPr txBox="1"/>
          <p:nvPr/>
        </p:nvSpPr>
        <p:spPr>
          <a:xfrm>
            <a:off x="6896480" y="2167136"/>
            <a:ext cx="4415953" cy="1594004"/>
          </a:xfrm>
          <a:prstGeom prst="rect">
            <a:avLst/>
          </a:prstGeom>
          <a:noFill/>
          <a:ln w="9525">
            <a:noFill/>
            <a:miter lim="800000"/>
          </a:ln>
        </p:spPr>
        <p:txBody>
          <a:bodyPr>
            <a:noAutofit/>
          </a:bodyPr>
          <a:lstStyle>
            <a:defPPr>
              <a:defRPr lang="en-US"/>
            </a:defPPr>
            <a:lvl1pPr marL="285750" indent="-285750" fontAlgn="base">
              <a:lnSpc>
                <a:spcPct val="110000"/>
              </a:lnSpc>
              <a:spcBef>
                <a:spcPct val="0"/>
              </a:spcBef>
              <a:spcAft>
                <a:spcPct val="0"/>
              </a:spcAft>
              <a:buFont typeface="Arial" panose="020B0604020202020204" pitchFamily="34" charset="0"/>
              <a:buChar char="•"/>
              <a:defRPr sz="1400" b="1">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defTabSz="914400">
              <a:defRPr>
                <a:latin typeface="Calibri" panose="020F0502020204030204" pitchFamily="34" charset="0"/>
                <a:cs typeface="Arial" panose="020B0604020202020204" pitchFamily="34" charset="0"/>
              </a:defRPr>
            </a:lvl6pPr>
            <a:lvl7pPr defTabSz="914400">
              <a:defRPr>
                <a:latin typeface="Calibri" panose="020F0502020204030204" pitchFamily="34" charset="0"/>
                <a:cs typeface="Arial" panose="020B0604020202020204" pitchFamily="34" charset="0"/>
              </a:defRPr>
            </a:lvl7pPr>
            <a:lvl8pPr defTabSz="914400">
              <a:defRPr>
                <a:latin typeface="Calibri" panose="020F0502020204030204" pitchFamily="34" charset="0"/>
                <a:cs typeface="Arial" panose="020B0604020202020204" pitchFamily="34" charset="0"/>
              </a:defRPr>
            </a:lvl8pPr>
            <a:lvl9pPr defTabSz="914400">
              <a:defRPr>
                <a:latin typeface="Calibri" panose="020F0502020204030204" pitchFamily="34" charset="0"/>
                <a:cs typeface="Arial" panose="020B0604020202020204" pitchFamily="34" charset="0"/>
              </a:defRPr>
            </a:lvl9pPr>
          </a:lstStyle>
          <a:p>
            <a:pPr>
              <a:lnSpc>
                <a:spcPct val="120000"/>
              </a:lnSpc>
              <a:buClr>
                <a:srgbClr val="FFFF00"/>
              </a:buClr>
              <a:buFont typeface="Wingdings" panose="05000000000000000000" pitchFamily="2" charset="2"/>
              <a:buChar char="n"/>
            </a:pPr>
            <a:r>
              <a:rPr lang="zh-CN" altLang="en-US" sz="1600" b="0" dirty="0">
                <a:solidFill>
                  <a:prstClr val="white"/>
                </a:solidFill>
              </a:rPr>
              <a:t>安装了车载终端设备且入口信息有效的</a:t>
            </a:r>
            <a:r>
              <a:rPr lang="en-GB" altLang="zh-CN" sz="1600" b="0" dirty="0">
                <a:solidFill>
                  <a:prstClr val="white"/>
                </a:solidFill>
              </a:rPr>
              <a:t>ETC</a:t>
            </a:r>
            <a:r>
              <a:rPr lang="zh-CN" altLang="en-US" sz="1600" b="0" dirty="0">
                <a:solidFill>
                  <a:prstClr val="white"/>
                </a:solidFill>
              </a:rPr>
              <a:t>车辆，按正常</a:t>
            </a:r>
            <a:r>
              <a:rPr lang="en-GB" altLang="zh-CN" sz="1600" b="0" dirty="0">
                <a:solidFill>
                  <a:prstClr val="white"/>
                </a:solidFill>
              </a:rPr>
              <a:t>ETC</a:t>
            </a:r>
            <a:r>
              <a:rPr lang="zh-CN" altLang="en-US" sz="1600" b="0" dirty="0">
                <a:solidFill>
                  <a:prstClr val="white"/>
                </a:solidFill>
              </a:rPr>
              <a:t>车辆处理，出口车道不扣费放行（匝道费用除外）</a:t>
            </a:r>
            <a:endParaRPr lang="en-US" altLang="zh-CN" sz="1600" b="0" dirty="0">
              <a:solidFill>
                <a:prstClr val="white"/>
              </a:solidFill>
            </a:endParaRPr>
          </a:p>
          <a:p>
            <a:pPr>
              <a:lnSpc>
                <a:spcPct val="120000"/>
              </a:lnSpc>
              <a:buClr>
                <a:srgbClr val="FFFF00"/>
              </a:buClr>
              <a:buFont typeface="Wingdings" panose="05000000000000000000" pitchFamily="2" charset="2"/>
              <a:buChar char="n"/>
            </a:pPr>
            <a:r>
              <a:rPr lang="zh-CN" altLang="en-US" sz="1600" b="0" dirty="0">
                <a:solidFill>
                  <a:prstClr val="white"/>
                </a:solidFill>
              </a:rPr>
              <a:t>安装了车载终端设备且入口信息无效的</a:t>
            </a:r>
            <a:r>
              <a:rPr lang="en-GB" altLang="zh-CN" sz="1600" b="0" dirty="0">
                <a:solidFill>
                  <a:prstClr val="white"/>
                </a:solidFill>
              </a:rPr>
              <a:t>ETC</a:t>
            </a:r>
            <a:r>
              <a:rPr lang="zh-CN" altLang="en-US" sz="1600" b="0" dirty="0">
                <a:solidFill>
                  <a:prstClr val="white"/>
                </a:solidFill>
              </a:rPr>
              <a:t>车辆，出口按非</a:t>
            </a:r>
            <a:r>
              <a:rPr lang="en-GB" altLang="zh-CN" sz="1600" b="0" dirty="0">
                <a:solidFill>
                  <a:prstClr val="white"/>
                </a:solidFill>
              </a:rPr>
              <a:t>ETC</a:t>
            </a:r>
            <a:r>
              <a:rPr lang="zh-CN" altLang="en-US" sz="1600" b="0" dirty="0">
                <a:solidFill>
                  <a:prstClr val="white"/>
                </a:solidFill>
              </a:rPr>
              <a:t>车辆处理。</a:t>
            </a:r>
            <a:endParaRPr lang="zh-CN" altLang="en-US" sz="1600" b="0" dirty="0">
              <a:solidFill>
                <a:prstClr val="white"/>
              </a:solidFill>
            </a:endParaRPr>
          </a:p>
        </p:txBody>
      </p:sp>
      <p:sp>
        <p:nvSpPr>
          <p:cNvPr id="2" name="矩形 1"/>
          <p:cNvSpPr/>
          <p:nvPr/>
        </p:nvSpPr>
        <p:spPr>
          <a:xfrm>
            <a:off x="6675120" y="5861184"/>
            <a:ext cx="5117840" cy="658194"/>
          </a:xfrm>
          <a:prstGeom prst="rect">
            <a:avLst/>
          </a:prstGeom>
          <a:noFill/>
          <a:ln w="9525">
            <a:noFill/>
            <a:miter lim="800000"/>
          </a:ln>
        </p:spPr>
        <p:txBody>
          <a:bodyPr>
            <a:noAutofit/>
          </a:bodyPr>
          <a:lstStyle/>
          <a:p>
            <a:pPr marL="285750" indent="-285750" fontAlgn="base">
              <a:lnSpc>
                <a:spcPct val="120000"/>
              </a:lnSpc>
              <a:spcBef>
                <a:spcPct val="0"/>
              </a:spcBef>
              <a:spcAft>
                <a:spcPct val="0"/>
              </a:spcAft>
              <a:buClr>
                <a:srgbClr val="FFFF00"/>
              </a:buClr>
              <a:buFont typeface="Wingdings" panose="05000000000000000000" pitchFamily="2" charset="2"/>
              <a:buChar char="n"/>
            </a:pPr>
            <a:r>
              <a:rPr lang="en-GB"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ETC</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卡仅作支付使用，不作为通行介质使用，入出口均</a:t>
            </a:r>
            <a:r>
              <a:rPr lang="zh-CN" altLang="en-US" sz="1600">
                <a:solidFill>
                  <a:prstClr val="white"/>
                </a:solidFill>
                <a:latin typeface="微软雅黑" panose="020B0503020204020204" pitchFamily="34" charset="-122"/>
                <a:ea typeface="微软雅黑" panose="020B0503020204020204" pitchFamily="34" charset="-122"/>
                <a:cs typeface="Arial" panose="020B0604020202020204" pitchFamily="34" charset="0"/>
              </a:rPr>
              <a:t>按非</a:t>
            </a:r>
            <a:r>
              <a:rPr lang="en-GB"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ETC</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车辆处理。</a:t>
            </a:r>
            <a:endPar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249483" y="5588740"/>
            <a:ext cx="6096000" cy="1320594"/>
          </a:xfrm>
          <a:prstGeom prst="rect">
            <a:avLst/>
          </a:prstGeom>
          <a:noFill/>
          <a:ln w="9525">
            <a:noFill/>
            <a:miter lim="800000"/>
          </a:ln>
        </p:spPr>
        <p:txBody>
          <a:bodyPr>
            <a:noAutofit/>
          </a:bodyPr>
          <a:lstStyle/>
          <a:p>
            <a:pPr marL="285750" indent="-285750" fontAlgn="base">
              <a:lnSpc>
                <a:spcPct val="120000"/>
              </a:lnSpc>
              <a:spcBef>
                <a:spcPct val="0"/>
              </a:spcBef>
              <a:spcAft>
                <a:spcPct val="0"/>
              </a:spcAft>
              <a:buClr>
                <a:srgbClr val="FFFF00"/>
              </a:buClr>
              <a:buFont typeface="Wingdings" panose="05000000000000000000" pitchFamily="2" charset="2"/>
              <a:buChar char="n"/>
            </a:pPr>
            <a:r>
              <a:rPr lang="en-GB"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ETC</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专用车道仅支持</a:t>
            </a:r>
            <a:r>
              <a:rPr lang="en-GB"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ETC</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车辆不停车通行</a:t>
            </a:r>
            <a:endParaRPr lang="en-US"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fontAlgn="base">
              <a:lnSpc>
                <a:spcPct val="120000"/>
              </a:lnSpc>
              <a:spcBef>
                <a:spcPct val="0"/>
              </a:spcBef>
              <a:spcAft>
                <a:spcPct val="0"/>
              </a:spcAft>
              <a:buClr>
                <a:srgbClr val="FFFF00"/>
              </a:buClr>
              <a:buFont typeface="Wingdings" panose="05000000000000000000" pitchFamily="2" charset="2"/>
              <a:buChar char="n"/>
            </a:pPr>
            <a:r>
              <a:rPr lang="en-GB"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ETC/MTC</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混合车道支持所有交易方式：</a:t>
            </a:r>
            <a:r>
              <a:rPr lang="en-GB"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ETC</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交易和其他交易。</a:t>
            </a:r>
            <a:endParaRPr lang="en-US"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fontAlgn="base">
              <a:lnSpc>
                <a:spcPct val="120000"/>
              </a:lnSpc>
              <a:spcBef>
                <a:spcPct val="0"/>
              </a:spcBef>
              <a:spcAft>
                <a:spcPct val="0"/>
              </a:spcAft>
              <a:buClr>
                <a:srgbClr val="FFFF00"/>
              </a:buClr>
              <a:buFont typeface="Wingdings" panose="05000000000000000000" pitchFamily="2" charset="2"/>
              <a:buChar char="n"/>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收费站入口应按照部治超工作要求，对货车进行称重检测，对于违法超限超载的货车应拒绝其驶入高速公路。</a:t>
            </a:r>
            <a:endPar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20" name="ïṡľîdè"/>
          <p:cNvSpPr txBox="1"/>
          <p:nvPr/>
        </p:nvSpPr>
        <p:spPr bwMode="auto">
          <a:xfrm>
            <a:off x="4286849" y="3511743"/>
            <a:ext cx="2809401" cy="433025"/>
          </a:xfrm>
          <a:prstGeom prst="roundRect">
            <a:avLst/>
          </a:prstGeom>
          <a:solidFill>
            <a:srgbClr val="92D05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车道业务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ïṥlîdè"/>
          <p:cNvSpPr txBox="1"/>
          <p:nvPr/>
        </p:nvSpPr>
        <p:spPr bwMode="auto">
          <a:xfrm>
            <a:off x="4286849" y="1778087"/>
            <a:ext cx="2809401" cy="433025"/>
          </a:xfrm>
          <a:prstGeom prst="roundRect">
            <a:avLst/>
          </a:prstGeom>
          <a:solidFill>
            <a:srgbClr val="FFC000"/>
          </a:solidFill>
          <a:ln w="9525">
            <a:noFill/>
            <a:miter lim="800000"/>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现金通行介质管理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2" name="iś1iḑê"/>
          <p:cNvSpPr txBox="1"/>
          <p:nvPr/>
        </p:nvSpPr>
        <p:spPr bwMode="auto">
          <a:xfrm>
            <a:off x="4286849" y="2644915"/>
            <a:ext cx="2809401" cy="433025"/>
          </a:xfrm>
          <a:prstGeom prst="roundRect">
            <a:avLst/>
          </a:prstGeom>
          <a:solidFill>
            <a:srgbClr val="00B0F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收费基础参数信息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3" name="ïṡľîdè"/>
          <p:cNvSpPr txBox="1"/>
          <p:nvPr/>
        </p:nvSpPr>
        <p:spPr bwMode="auto">
          <a:xfrm>
            <a:off x="4286848" y="4253465"/>
            <a:ext cx="2809401" cy="433025"/>
          </a:xfrm>
          <a:prstGeom prst="roundRect">
            <a:avLst/>
          </a:prstGeom>
          <a:solidFill>
            <a:srgbClr val="7030A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特种车辆处理流程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ïṡľîdè"/>
          <p:cNvSpPr txBox="1"/>
          <p:nvPr/>
        </p:nvSpPr>
        <p:spPr bwMode="auto">
          <a:xfrm>
            <a:off x="4286847" y="4941683"/>
            <a:ext cx="2809401" cy="433025"/>
          </a:xfrm>
          <a:prstGeom prst="roundRect">
            <a:avLst/>
          </a:prstGeom>
          <a:solidFill>
            <a:srgbClr val="F595BA"/>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收费特情处理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1" name="i$ļiḋê"/>
          <p:cNvGrpSpPr/>
          <p:nvPr/>
        </p:nvGrpSpPr>
        <p:grpSpPr>
          <a:xfrm>
            <a:off x="4448563" y="2708047"/>
            <a:ext cx="3097061" cy="2825308"/>
            <a:chOff x="1088828" y="2165990"/>
            <a:chExt cx="4457368" cy="4066252"/>
          </a:xfrm>
        </p:grpSpPr>
        <p:sp>
          <p:nvSpPr>
            <p:cNvPr id="32"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4"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35"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36"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7"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8"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0"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2"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4"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46"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8"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9"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50"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1"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2"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3"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54" name="ValueShape1"/>
          <p:cNvSpPr/>
          <p:nvPr/>
        </p:nvSpPr>
        <p:spPr bwMode="auto">
          <a:xfrm>
            <a:off x="3020922" y="4583528"/>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55" name="ValueShape2"/>
          <p:cNvSpPr/>
          <p:nvPr/>
        </p:nvSpPr>
        <p:spPr bwMode="auto">
          <a:xfrm>
            <a:off x="2812985" y="2951969"/>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56" name="ValueShape3"/>
          <p:cNvSpPr/>
          <p:nvPr/>
        </p:nvSpPr>
        <p:spPr bwMode="auto">
          <a:xfrm>
            <a:off x="3621708" y="1818387"/>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57" name="ValueShape4"/>
          <p:cNvSpPr/>
          <p:nvPr/>
        </p:nvSpPr>
        <p:spPr bwMode="auto">
          <a:xfrm>
            <a:off x="5883882" y="1541831"/>
            <a:ext cx="801608" cy="798955"/>
          </a:xfrm>
          <a:prstGeom prst="ellipse">
            <a:avLst/>
          </a:prstGeom>
          <a:gradFill flip="none" rotWithShape="1">
            <a:gsLst>
              <a:gs pos="0">
                <a:srgbClr val="589DD9"/>
              </a:gs>
              <a:gs pos="100000">
                <a:srgbClr val="E4E6EA"/>
              </a:gs>
              <a:gs pos="42000">
                <a:srgbClr val="589DD9"/>
              </a:gs>
              <a:gs pos="42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4</a:t>
            </a:r>
            <a:endParaRPr lang="zh-CN" altLang="en-US" b="1" dirty="0">
              <a:solidFill>
                <a:schemeClr val="bg1"/>
              </a:solidFill>
            </a:endParaRPr>
          </a:p>
        </p:txBody>
      </p:sp>
      <p:sp>
        <p:nvSpPr>
          <p:cNvPr id="58" name="ValueShape5"/>
          <p:cNvSpPr/>
          <p:nvPr/>
        </p:nvSpPr>
        <p:spPr bwMode="auto">
          <a:xfrm>
            <a:off x="7839679" y="2217861"/>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5</a:t>
            </a:r>
            <a:endParaRPr lang="zh-CN" altLang="en-US" b="1" dirty="0">
              <a:solidFill>
                <a:schemeClr val="bg1"/>
              </a:solidFill>
            </a:endParaRPr>
          </a:p>
        </p:txBody>
      </p:sp>
      <p:sp>
        <p:nvSpPr>
          <p:cNvPr id="59" name="文本框 15"/>
          <p:cNvSpPr txBox="1"/>
          <p:nvPr/>
        </p:nvSpPr>
        <p:spPr>
          <a:xfrm>
            <a:off x="939942" y="4665559"/>
            <a:ext cx="1723549" cy="499560"/>
          </a:xfrm>
          <a:prstGeom prst="rect">
            <a:avLst/>
          </a:prstGeom>
          <a:noFill/>
        </p:spPr>
        <p:txBody>
          <a:bodyPr wrap="none" rtlCol="0">
            <a:spAutoFit/>
          </a:bodyPr>
          <a:lstStyle/>
          <a:p>
            <a:pPr>
              <a:lnSpc>
                <a:spcPct val="150000"/>
              </a:lnSpc>
              <a:defRPr/>
            </a:pPr>
            <a:r>
              <a:rPr lang="zh-CN" altLang="en-US" sz="2000" dirty="0">
                <a:solidFill>
                  <a:srgbClr val="2AADFF"/>
                </a:solidFill>
                <a:latin typeface="微软雅黑" panose="020B0503020204020204" pitchFamily="34" charset="-122"/>
                <a:ea typeface="微软雅黑" panose="020B0503020204020204" pitchFamily="34" charset="-122"/>
              </a:rPr>
              <a:t>基础信息管理</a:t>
            </a:r>
            <a:endParaRPr lang="en-US" altLang="zh-CN" sz="2000" dirty="0">
              <a:solidFill>
                <a:srgbClr val="2AADFF"/>
              </a:solidFill>
              <a:latin typeface="微软雅黑" panose="020B0503020204020204" pitchFamily="34" charset="-122"/>
              <a:ea typeface="微软雅黑" panose="020B0503020204020204" pitchFamily="34" charset="-122"/>
            </a:endParaRPr>
          </a:p>
        </p:txBody>
      </p:sp>
      <p:sp>
        <p:nvSpPr>
          <p:cNvPr id="60" name="文本框 18"/>
          <p:cNvSpPr txBox="1"/>
          <p:nvPr/>
        </p:nvSpPr>
        <p:spPr>
          <a:xfrm>
            <a:off x="976364" y="3019470"/>
            <a:ext cx="1210588" cy="499560"/>
          </a:xfrm>
          <a:prstGeom prst="rect">
            <a:avLst/>
          </a:prstGeom>
          <a:noFill/>
        </p:spPr>
        <p:txBody>
          <a:bodyPr wrap="none" rtlCol="0">
            <a:spAutoFit/>
          </a:bodyPr>
          <a:lstStyle/>
          <a:p>
            <a:pPr>
              <a:lnSpc>
                <a:spcPct val="150000"/>
              </a:lnSpc>
              <a:defRPr/>
            </a:pPr>
            <a:r>
              <a:rPr lang="zh-CN" altLang="en-US" sz="2000" dirty="0">
                <a:solidFill>
                  <a:srgbClr val="F6C412"/>
                </a:solidFill>
                <a:latin typeface="微软雅黑" panose="020B0503020204020204" pitchFamily="34" charset="-122"/>
                <a:ea typeface="微软雅黑" panose="020B0503020204020204" pitchFamily="34" charset="-122"/>
              </a:rPr>
              <a:t>入网管理</a:t>
            </a:r>
            <a:endParaRPr lang="en-US" altLang="zh-CN" sz="2000" dirty="0">
              <a:solidFill>
                <a:srgbClr val="F6C412"/>
              </a:solidFill>
              <a:latin typeface="微软雅黑" panose="020B0503020204020204" pitchFamily="34" charset="-122"/>
              <a:ea typeface="微软雅黑" panose="020B0503020204020204" pitchFamily="34" charset="-122"/>
            </a:endParaRPr>
          </a:p>
        </p:txBody>
      </p:sp>
      <p:sp>
        <p:nvSpPr>
          <p:cNvPr id="61" name="文本框 20"/>
          <p:cNvSpPr txBox="1"/>
          <p:nvPr/>
        </p:nvSpPr>
        <p:spPr>
          <a:xfrm>
            <a:off x="4147501" y="1388179"/>
            <a:ext cx="1210588" cy="499560"/>
          </a:xfrm>
          <a:prstGeom prst="rect">
            <a:avLst/>
          </a:prstGeom>
          <a:noFill/>
        </p:spPr>
        <p:txBody>
          <a:bodyPr wrap="none" rtlCol="0">
            <a:spAutoFit/>
          </a:bodyPr>
          <a:lstStyle/>
          <a:p>
            <a:pPr>
              <a:lnSpc>
                <a:spcPct val="150000"/>
              </a:lnSpc>
              <a:defRPr/>
            </a:pPr>
            <a:r>
              <a:rPr lang="zh-CN" altLang="en-US" sz="2000" dirty="0">
                <a:solidFill>
                  <a:srgbClr val="F46D4C"/>
                </a:solidFill>
                <a:latin typeface="微软雅黑" panose="020B0503020204020204" pitchFamily="34" charset="-122"/>
                <a:ea typeface="微软雅黑" panose="020B0503020204020204" pitchFamily="34" charset="-122"/>
              </a:rPr>
              <a:t>车道使用</a:t>
            </a:r>
            <a:endParaRPr lang="en-US" altLang="zh-CN" sz="2000" dirty="0">
              <a:solidFill>
                <a:srgbClr val="F46D4C"/>
              </a:solidFill>
              <a:latin typeface="微软雅黑" panose="020B0503020204020204" pitchFamily="34" charset="-122"/>
              <a:ea typeface="微软雅黑" panose="020B0503020204020204" pitchFamily="34" charset="-122"/>
            </a:endParaRPr>
          </a:p>
        </p:txBody>
      </p:sp>
      <p:sp>
        <p:nvSpPr>
          <p:cNvPr id="62" name="文本框 22"/>
          <p:cNvSpPr txBox="1"/>
          <p:nvPr/>
        </p:nvSpPr>
        <p:spPr>
          <a:xfrm>
            <a:off x="6629091" y="1101709"/>
            <a:ext cx="1210588" cy="499560"/>
          </a:xfrm>
          <a:prstGeom prst="rect">
            <a:avLst/>
          </a:prstGeom>
          <a:noFill/>
        </p:spPr>
        <p:txBody>
          <a:bodyPr wrap="none" rtlCol="0">
            <a:spAutoFit/>
          </a:bodyPr>
          <a:lstStyle/>
          <a:p>
            <a:pPr>
              <a:lnSpc>
                <a:spcPct val="150000"/>
              </a:lnSpc>
              <a:defRPr/>
            </a:pPr>
            <a:r>
              <a:rPr lang="zh-CN" altLang="en-US" sz="2000" dirty="0">
                <a:solidFill>
                  <a:srgbClr val="00B0F0"/>
                </a:solidFill>
                <a:latin typeface="微软雅黑" panose="020B0503020204020204" pitchFamily="34" charset="-122"/>
                <a:ea typeface="微软雅黑" panose="020B0503020204020204" pitchFamily="34" charset="-122"/>
              </a:rPr>
              <a:t>调拨管理</a:t>
            </a:r>
            <a:endParaRPr lang="en-US" altLang="zh-CN" sz="2000" dirty="0">
              <a:solidFill>
                <a:srgbClr val="00B0F0"/>
              </a:solidFill>
              <a:latin typeface="微软雅黑" panose="020B0503020204020204" pitchFamily="34" charset="-122"/>
              <a:ea typeface="微软雅黑" panose="020B0503020204020204" pitchFamily="34" charset="-122"/>
            </a:endParaRPr>
          </a:p>
        </p:txBody>
      </p:sp>
      <p:sp>
        <p:nvSpPr>
          <p:cNvPr id="63" name="文本框 24"/>
          <p:cNvSpPr txBox="1"/>
          <p:nvPr/>
        </p:nvSpPr>
        <p:spPr>
          <a:xfrm>
            <a:off x="9088943" y="2488054"/>
            <a:ext cx="1210588" cy="400110"/>
          </a:xfrm>
          <a:prstGeom prst="rect">
            <a:avLst/>
          </a:prstGeom>
          <a:noFill/>
        </p:spPr>
        <p:txBody>
          <a:bodyPr wrap="none" rtlCol="0">
            <a:spAutoFit/>
          </a:bodyPr>
          <a:lstStyle/>
          <a:p>
            <a:pPr algn="r"/>
            <a:r>
              <a:rPr lang="zh-CN" altLang="en-US" sz="2000" dirty="0">
                <a:solidFill>
                  <a:schemeClr val="bg1">
                    <a:lumMod val="95000"/>
                  </a:schemeClr>
                </a:solidFill>
                <a:latin typeface="微软雅黑" panose="020B0503020204020204" pitchFamily="34" charset="-122"/>
                <a:ea typeface="微软雅黑" panose="020B0503020204020204" pitchFamily="34" charset="-122"/>
              </a:rPr>
              <a:t>库存管理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4" name="ValueShape5"/>
          <p:cNvSpPr/>
          <p:nvPr/>
        </p:nvSpPr>
        <p:spPr bwMode="auto">
          <a:xfrm>
            <a:off x="7903647" y="3580556"/>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6</a:t>
            </a:r>
            <a:endParaRPr lang="zh-CN" altLang="en-US" b="1" dirty="0">
              <a:solidFill>
                <a:schemeClr val="bg1"/>
              </a:solidFill>
            </a:endParaRPr>
          </a:p>
        </p:txBody>
      </p:sp>
      <p:sp>
        <p:nvSpPr>
          <p:cNvPr id="65" name="文本框 24"/>
          <p:cNvSpPr txBox="1"/>
          <p:nvPr/>
        </p:nvSpPr>
        <p:spPr>
          <a:xfrm>
            <a:off x="8849739" y="3857486"/>
            <a:ext cx="1467068" cy="400110"/>
          </a:xfrm>
          <a:prstGeom prst="rect">
            <a:avLst/>
          </a:prstGeom>
          <a:noFill/>
        </p:spPr>
        <p:txBody>
          <a:bodyPr wrap="none" rtlCol="0">
            <a:spAutoFit/>
          </a:bodyPr>
          <a:lstStyle/>
          <a:p>
            <a:pPr algn="r"/>
            <a:r>
              <a:rPr lang="zh-CN" altLang="en-US" sz="2000" dirty="0">
                <a:solidFill>
                  <a:schemeClr val="bg1">
                    <a:lumMod val="95000"/>
                  </a:schemeClr>
                </a:solidFill>
                <a:latin typeface="微软雅黑" panose="020B0503020204020204" pitchFamily="34" charset="-122"/>
                <a:ea typeface="微软雅黑" panose="020B0503020204020204" pitchFamily="34" charset="-122"/>
              </a:rPr>
              <a:t>异常卡处理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通行介质管理</a:t>
            </a:r>
            <a:r>
              <a:rPr lang="en-US" altLang="zh-CN" sz="1600" b="1" dirty="0">
                <a:solidFill>
                  <a:schemeClr val="bg1"/>
                </a:solidFill>
                <a:latin typeface="微软雅黑" panose="020B0503020204020204" pitchFamily="34" charset="-122"/>
                <a:ea typeface="微软雅黑" panose="020B0503020204020204" pitchFamily="34" charset="-122"/>
              </a:rPr>
              <a:t>---CPC</a:t>
            </a:r>
            <a:r>
              <a:rPr lang="zh-CN" altLang="en-US" sz="1600" b="1" dirty="0">
                <a:solidFill>
                  <a:schemeClr val="bg1"/>
                </a:solidFill>
                <a:latin typeface="微软雅黑" panose="020B0503020204020204" pitchFamily="34" charset="-122"/>
                <a:ea typeface="微软雅黑" panose="020B0503020204020204" pitchFamily="34" charset="-122"/>
              </a:rPr>
              <a:t>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68" name="ValueShape5"/>
          <p:cNvSpPr/>
          <p:nvPr/>
        </p:nvSpPr>
        <p:spPr bwMode="auto">
          <a:xfrm>
            <a:off x="7405775" y="4940106"/>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7</a:t>
            </a:r>
            <a:endParaRPr lang="zh-CN" altLang="en-US" b="1" dirty="0">
              <a:solidFill>
                <a:schemeClr val="bg1"/>
              </a:solidFill>
            </a:endParaRPr>
          </a:p>
        </p:txBody>
      </p:sp>
      <p:sp>
        <p:nvSpPr>
          <p:cNvPr id="69" name="文本框 24"/>
          <p:cNvSpPr txBox="1"/>
          <p:nvPr/>
        </p:nvSpPr>
        <p:spPr>
          <a:xfrm>
            <a:off x="8608347" y="5217036"/>
            <a:ext cx="1210588" cy="400110"/>
          </a:xfrm>
          <a:prstGeom prst="rect">
            <a:avLst/>
          </a:prstGeom>
          <a:noFill/>
        </p:spPr>
        <p:txBody>
          <a:bodyPr wrap="none" rtlCol="0">
            <a:spAutoFit/>
          </a:bodyPr>
          <a:lstStyle/>
          <a:p>
            <a:pPr algn="r"/>
            <a:r>
              <a:rPr lang="zh-CN" altLang="en-US" sz="2000" dirty="0">
                <a:solidFill>
                  <a:schemeClr val="bg1">
                    <a:lumMod val="95000"/>
                  </a:schemeClr>
                </a:solidFill>
                <a:latin typeface="微软雅黑" panose="020B0503020204020204" pitchFamily="34" charset="-122"/>
                <a:ea typeface="微软雅黑" panose="020B0503020204020204" pitchFamily="34" charset="-122"/>
              </a:rPr>
              <a:t>核销处理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2" name="矩形 1"/>
          <p:cNvSpPr/>
          <p:nvPr/>
        </p:nvSpPr>
        <p:spPr>
          <a:xfrm>
            <a:off x="405810" y="5502500"/>
            <a:ext cx="3935693" cy="646331"/>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省内各级卡管理机构基础信息管理</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用户账号和组织机构</a:t>
            </a:r>
            <a:endParaRPr lang="zh-CN" altLang="en-US" dirty="0">
              <a:solidFill>
                <a:schemeClr val="bg1"/>
              </a:solidFill>
              <a:latin typeface="仿宋" panose="02010609060101010101" pitchFamily="49" charset="-122"/>
              <a:ea typeface="仿宋" panose="02010609060101010101" pitchFamily="49" charset="-122"/>
            </a:endParaRPr>
          </a:p>
        </p:txBody>
      </p:sp>
      <p:sp>
        <p:nvSpPr>
          <p:cNvPr id="3" name="矩形 2"/>
          <p:cNvSpPr/>
          <p:nvPr/>
        </p:nvSpPr>
        <p:spPr>
          <a:xfrm>
            <a:off x="301523" y="3483389"/>
            <a:ext cx="1973617" cy="923330"/>
          </a:xfrm>
          <a:prstGeom prst="rect">
            <a:avLst/>
          </a:prstGeom>
        </p:spPr>
        <p:txBody>
          <a:bodyPr wrap="none">
            <a:spAutoFit/>
          </a:bodyPr>
          <a:lstStyle/>
          <a:p>
            <a:pPr marL="285750" indent="-285750">
              <a:buFont typeface="Arial" panose="020B0604020202020204" pitchFamily="34" charset="0"/>
              <a:buChar char="•"/>
            </a:pPr>
            <a:r>
              <a:rPr lang="en-US" altLang="zh-CN" dirty="0">
                <a:solidFill>
                  <a:schemeClr val="bg1"/>
                </a:solidFill>
                <a:latin typeface="仿宋" panose="02010609060101010101" pitchFamily="49" charset="-122"/>
                <a:ea typeface="仿宋" panose="02010609060101010101" pitchFamily="49" charset="-122"/>
              </a:rPr>
              <a:t>CPC</a:t>
            </a:r>
            <a:r>
              <a:rPr lang="zh-CN" altLang="en-US" dirty="0">
                <a:solidFill>
                  <a:schemeClr val="bg1"/>
                </a:solidFill>
                <a:latin typeface="仿宋" panose="02010609060101010101" pitchFamily="49" charset="-122"/>
                <a:ea typeface="仿宋" panose="02010609060101010101" pitchFamily="49" charset="-122"/>
              </a:rPr>
              <a:t>卡采购管理</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发行管理</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入库管理</a:t>
            </a:r>
            <a:endParaRPr lang="zh-CN" altLang="en-US" dirty="0">
              <a:solidFill>
                <a:schemeClr val="bg1"/>
              </a:solidFill>
              <a:latin typeface="仿宋" panose="02010609060101010101" pitchFamily="49" charset="-122"/>
              <a:ea typeface="仿宋" panose="02010609060101010101" pitchFamily="49" charset="-122"/>
            </a:endParaRPr>
          </a:p>
        </p:txBody>
      </p:sp>
      <p:sp>
        <p:nvSpPr>
          <p:cNvPr id="71" name="矩形 70"/>
          <p:cNvSpPr/>
          <p:nvPr/>
        </p:nvSpPr>
        <p:spPr>
          <a:xfrm>
            <a:off x="3738413" y="133413"/>
            <a:ext cx="3446665" cy="1200329"/>
          </a:xfrm>
          <a:prstGeom prst="rect">
            <a:avLst/>
          </a:prstGeom>
        </p:spPr>
        <p:txBody>
          <a:bodyPr wrap="square">
            <a:spAutoFit/>
          </a:bodyPr>
          <a:lstStyle/>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一车一卡</a:t>
            </a:r>
            <a:endParaRPr lang="zh-CN" altLang="en-US"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遇无卡、闯关车、坏卡、丢卡赔付时应核查车辆是否领取</a:t>
            </a:r>
            <a:r>
              <a:rPr lang="en-US" altLang="zh-CN" dirty="0">
                <a:solidFill>
                  <a:schemeClr val="bg1"/>
                </a:solidFill>
                <a:latin typeface="仿宋" panose="02010609060101010101" pitchFamily="49" charset="-122"/>
                <a:ea typeface="仿宋" panose="02010609060101010101" pitchFamily="49" charset="-122"/>
              </a:rPr>
              <a:t>CPC</a:t>
            </a:r>
            <a:r>
              <a:rPr lang="zh-CN" altLang="en-US" dirty="0">
                <a:solidFill>
                  <a:schemeClr val="bg1"/>
                </a:solidFill>
                <a:latin typeface="仿宋" panose="02010609060101010101" pitchFamily="49" charset="-122"/>
                <a:ea typeface="仿宋" panose="02010609060101010101" pitchFamily="49" charset="-122"/>
              </a:rPr>
              <a:t>卡、特情处理并详细登记。</a:t>
            </a:r>
            <a:endParaRPr lang="zh-CN" altLang="en-US" dirty="0">
              <a:solidFill>
                <a:schemeClr val="bg1"/>
              </a:solidFill>
              <a:latin typeface="仿宋" panose="02010609060101010101" pitchFamily="49" charset="-122"/>
              <a:ea typeface="仿宋" panose="02010609060101010101" pitchFamily="49" charset="-122"/>
            </a:endParaRPr>
          </a:p>
        </p:txBody>
      </p:sp>
      <p:sp>
        <p:nvSpPr>
          <p:cNvPr id="72" name="矩形 71"/>
          <p:cNvSpPr/>
          <p:nvPr/>
        </p:nvSpPr>
        <p:spPr>
          <a:xfrm>
            <a:off x="7930287" y="917983"/>
            <a:ext cx="1858201" cy="923330"/>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跨省调拨</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省内调拨</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收费站内调拨</a:t>
            </a:r>
            <a:endParaRPr lang="zh-CN" altLang="en-US" dirty="0">
              <a:solidFill>
                <a:schemeClr val="bg1"/>
              </a:solidFill>
              <a:latin typeface="仿宋" panose="02010609060101010101" pitchFamily="49" charset="-122"/>
              <a:ea typeface="仿宋" panose="02010609060101010101" pitchFamily="49" charset="-122"/>
            </a:endParaRPr>
          </a:p>
        </p:txBody>
      </p:sp>
      <p:sp>
        <p:nvSpPr>
          <p:cNvPr id="73" name="矩形 72"/>
          <p:cNvSpPr/>
          <p:nvPr/>
        </p:nvSpPr>
        <p:spPr>
          <a:xfrm>
            <a:off x="10333799" y="2176713"/>
            <a:ext cx="1396536" cy="1200329"/>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卡片入库</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仓库整理</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库存盘点</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卡片出库</a:t>
            </a:r>
            <a:endParaRPr lang="zh-CN" altLang="en-US" dirty="0">
              <a:solidFill>
                <a:schemeClr val="bg1"/>
              </a:solidFill>
              <a:latin typeface="仿宋" panose="02010609060101010101" pitchFamily="49" charset="-122"/>
              <a:ea typeface="仿宋" panose="02010609060101010101" pitchFamily="49" charset="-122"/>
            </a:endParaRPr>
          </a:p>
        </p:txBody>
      </p:sp>
      <p:sp>
        <p:nvSpPr>
          <p:cNvPr id="74" name="矩形 73"/>
          <p:cNvSpPr/>
          <p:nvPr/>
        </p:nvSpPr>
        <p:spPr>
          <a:xfrm>
            <a:off x="10054782" y="4050752"/>
            <a:ext cx="2319866" cy="923330"/>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坏卡</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丢卡：定责、追回</a:t>
            </a:r>
            <a:endParaRPr lang="en-US" altLang="zh-CN" dirty="0">
              <a:solidFill>
                <a:schemeClr val="bg1"/>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dirty="0">
                <a:solidFill>
                  <a:schemeClr val="bg1"/>
                </a:solidFill>
                <a:latin typeface="仿宋" panose="02010609060101010101" pitchFamily="49" charset="-122"/>
                <a:ea typeface="仿宋" panose="02010609060101010101" pitchFamily="49" charset="-122"/>
              </a:rPr>
              <a:t>赔付处理</a:t>
            </a:r>
            <a:endParaRPr lang="zh-CN" altLang="en-US" dirty="0">
              <a:solidFill>
                <a:schemeClr val="bg1"/>
              </a:solidFill>
              <a:latin typeface="仿宋" panose="02010609060101010101" pitchFamily="49" charset="-122"/>
              <a:ea typeface="仿宋" panose="02010609060101010101" pitchFamily="49" charset="-122"/>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通行介质管理</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纸质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2190750" y="1015657"/>
            <a:ext cx="8902700" cy="4000500"/>
          </a:xfrm>
          <a:prstGeom prst="rect">
            <a:avLst/>
          </a:prstGeom>
        </p:spPr>
      </p:pic>
      <p:sp>
        <p:nvSpPr>
          <p:cNvPr id="39" name="文本框 18"/>
          <p:cNvSpPr txBox="1"/>
          <p:nvPr/>
        </p:nvSpPr>
        <p:spPr>
          <a:xfrm>
            <a:off x="887464" y="5016157"/>
            <a:ext cx="10707483" cy="1424621"/>
          </a:xfrm>
          <a:prstGeom prst="rect">
            <a:avLst/>
          </a:prstGeom>
          <a:noFill/>
        </p:spPr>
        <p:txBody>
          <a:bodyPr wrap="none" rtlCol="0">
            <a:spAutoFit/>
          </a:bodyPr>
          <a:lstStyle/>
          <a:p>
            <a:pPr>
              <a:lnSpc>
                <a:spcPct val="150000"/>
              </a:lnSpc>
              <a:defRPr/>
            </a:pPr>
            <a:r>
              <a:rPr lang="en-US" altLang="zh-CN" sz="2000" dirty="0">
                <a:solidFill>
                  <a:srgbClr val="F6C412"/>
                </a:solidFill>
                <a:latin typeface="微软雅黑" panose="020B0503020204020204" pitchFamily="34" charset="-122"/>
                <a:ea typeface="微软雅黑" panose="020B0503020204020204" pitchFamily="34" charset="-122"/>
              </a:rPr>
              <a:t>1</a:t>
            </a:r>
            <a:r>
              <a:rPr lang="zh-CN" altLang="en-US" sz="2000" dirty="0">
                <a:solidFill>
                  <a:srgbClr val="F6C412"/>
                </a:solidFill>
                <a:latin typeface="微软雅黑" panose="020B0503020204020204" pitchFamily="34" charset="-122"/>
                <a:ea typeface="微软雅黑" panose="020B0503020204020204" pitchFamily="34" charset="-122"/>
              </a:rPr>
              <a:t>、纸质通行券用于出现车道系统故障等紧急情况</a:t>
            </a:r>
            <a:endParaRPr lang="en-US" altLang="zh-CN" sz="2000" dirty="0">
              <a:solidFill>
                <a:srgbClr val="F6C412"/>
              </a:solidFill>
              <a:latin typeface="微软雅黑" panose="020B0503020204020204" pitchFamily="34" charset="-122"/>
              <a:ea typeface="微软雅黑" panose="020B0503020204020204" pitchFamily="34" charset="-122"/>
            </a:endParaRPr>
          </a:p>
          <a:p>
            <a:pPr>
              <a:lnSpc>
                <a:spcPct val="150000"/>
              </a:lnSpc>
              <a:defRPr/>
            </a:pPr>
            <a:r>
              <a:rPr lang="en-US" altLang="zh-CN" sz="2000" dirty="0">
                <a:solidFill>
                  <a:srgbClr val="F6C412"/>
                </a:solidFill>
                <a:latin typeface="微软雅黑" panose="020B0503020204020204" pitchFamily="34" charset="-122"/>
                <a:ea typeface="微软雅黑" panose="020B0503020204020204" pitchFamily="34" charset="-122"/>
              </a:rPr>
              <a:t>2</a:t>
            </a:r>
            <a:r>
              <a:rPr lang="zh-CN" altLang="en-US" sz="2000" dirty="0">
                <a:solidFill>
                  <a:srgbClr val="F6C412"/>
                </a:solidFill>
                <a:latin typeface="微软雅黑" panose="020B0503020204020204" pitchFamily="34" charset="-122"/>
                <a:ea typeface="微软雅黑" panose="020B0503020204020204" pitchFamily="34" charset="-122"/>
              </a:rPr>
              <a:t>、</a:t>
            </a:r>
            <a:r>
              <a:rPr lang="zh-CN" altLang="en-US" sz="2000" dirty="0">
                <a:solidFill>
                  <a:srgbClr val="2AADFF"/>
                </a:solidFill>
                <a:latin typeface="微软雅黑" panose="020B0503020204020204" pitchFamily="34" charset="-122"/>
                <a:ea typeface="微软雅黑" panose="020B0503020204020204" pitchFamily="34" charset="-122"/>
              </a:rPr>
              <a:t>入口发放时，应加盖日期章，填写车型、车牌号码等内容，并做好特情记录</a:t>
            </a:r>
            <a:endParaRPr lang="en-US" altLang="zh-CN" sz="2000" dirty="0">
              <a:solidFill>
                <a:srgbClr val="2AADFF"/>
              </a:solidFill>
              <a:latin typeface="微软雅黑" panose="020B0503020204020204" pitchFamily="34" charset="-122"/>
              <a:ea typeface="微软雅黑" panose="020B0503020204020204" pitchFamily="34" charset="-122"/>
            </a:endParaRPr>
          </a:p>
          <a:p>
            <a:pPr>
              <a:lnSpc>
                <a:spcPct val="150000"/>
              </a:lnSpc>
              <a:defRPr/>
            </a:pPr>
            <a:r>
              <a:rPr lang="en-US" altLang="zh-CN" sz="2000" dirty="0">
                <a:solidFill>
                  <a:schemeClr val="bg1"/>
                </a:solidFill>
              </a:rPr>
              <a:t>3</a:t>
            </a:r>
            <a:r>
              <a:rPr lang="zh-CN" altLang="en-US" sz="2000" dirty="0">
                <a:solidFill>
                  <a:schemeClr val="bg1"/>
                </a:solidFill>
              </a:rPr>
              <a:t>、使用纸质通行介质需经省中心同意，省中心需在使用纸质通行券后一周内，形成事件报告</a:t>
            </a:r>
            <a:endParaRPr lang="zh-CN" altLang="en-US" sz="2000" dirty="0">
              <a:solidFill>
                <a:schemeClr val="bg1"/>
              </a:solidFil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8" name="íśľîḋè"/>
          <p:cNvSpPr/>
          <p:nvPr/>
        </p:nvSpPr>
        <p:spPr>
          <a:xfrm rot="5400000">
            <a:off x="1460829" y="3525353"/>
            <a:ext cx="2768843" cy="2516346"/>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bg1">
              <a:lumMod val="95000"/>
            </a:schemeClr>
          </a:solidFill>
          <a:ln w="22225">
            <a:solidFill>
              <a:schemeClr val="bg1">
                <a:lumMod val="85000"/>
              </a:schemeClr>
            </a:solidFill>
          </a:ln>
          <a:effectLst>
            <a:outerShdw blurRad="939800" dist="660400" dir="5400000" sx="96000" sy="96000" algn="t"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latin typeface="微软雅黑" panose="020B0503020204020204" pitchFamily="34" charset="-122"/>
              <a:ea typeface="微软雅黑" panose="020B0503020204020204" pitchFamily="34" charset="-122"/>
            </a:endParaRPr>
          </a:p>
        </p:txBody>
      </p:sp>
      <p:sp>
        <p:nvSpPr>
          <p:cNvPr id="39" name="ïṧļídè"/>
          <p:cNvSpPr/>
          <p:nvPr/>
        </p:nvSpPr>
        <p:spPr>
          <a:xfrm rot="1800000">
            <a:off x="1389786" y="1428206"/>
            <a:ext cx="2910931" cy="2509404"/>
          </a:xfrm>
          <a:prstGeom prst="hexagon">
            <a:avLst>
              <a:gd name="adj" fmla="val 28912"/>
              <a:gd name="vf" fmla="val 115470"/>
            </a:avLst>
          </a:prstGeom>
          <a:noFill/>
          <a:ln w="222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latin typeface="微软雅黑" panose="020B0503020204020204" pitchFamily="34" charset="-122"/>
              <a:ea typeface="微软雅黑" panose="020B0503020204020204" pitchFamily="34" charset="-122"/>
            </a:endParaRPr>
          </a:p>
        </p:txBody>
      </p:sp>
      <p:sp>
        <p:nvSpPr>
          <p:cNvPr id="41" name="ïś1iḍé"/>
          <p:cNvSpPr/>
          <p:nvPr/>
        </p:nvSpPr>
        <p:spPr>
          <a:xfrm rot="5400000">
            <a:off x="4710924" y="3523098"/>
            <a:ext cx="2768844" cy="2516346"/>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1"/>
          </a:solidFill>
          <a:ln w="22225">
            <a:solidFill>
              <a:schemeClr val="accent1"/>
            </a:solidFill>
          </a:ln>
          <a:effectLst>
            <a:outerShdw blurRad="939800" dist="660400" dir="5400000" sx="96000" sy="96000" algn="t"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latin typeface="微软雅黑" panose="020B0503020204020204" pitchFamily="34" charset="-122"/>
              <a:ea typeface="微软雅黑" panose="020B0503020204020204" pitchFamily="34" charset="-122"/>
            </a:endParaRPr>
          </a:p>
        </p:txBody>
      </p:sp>
      <p:sp>
        <p:nvSpPr>
          <p:cNvPr id="42" name="iS1iďé"/>
          <p:cNvSpPr/>
          <p:nvPr/>
        </p:nvSpPr>
        <p:spPr>
          <a:xfrm rot="1800000">
            <a:off x="4640534" y="1425947"/>
            <a:ext cx="2910931" cy="2509405"/>
          </a:xfrm>
          <a:prstGeom prst="hexagon">
            <a:avLst>
              <a:gd name="adj" fmla="val 28912"/>
              <a:gd name="vf" fmla="val 115470"/>
            </a:avLst>
          </a:prstGeom>
          <a:no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latin typeface="微软雅黑" panose="020B0503020204020204" pitchFamily="34" charset="-122"/>
              <a:ea typeface="微软雅黑" panose="020B0503020204020204" pitchFamily="34" charset="-122"/>
            </a:endParaRPr>
          </a:p>
        </p:txBody>
      </p:sp>
      <p:sp>
        <p:nvSpPr>
          <p:cNvPr id="44" name="ïṥḻîḋé"/>
          <p:cNvSpPr/>
          <p:nvPr/>
        </p:nvSpPr>
        <p:spPr>
          <a:xfrm rot="1800000">
            <a:off x="7891283" y="1425947"/>
            <a:ext cx="2910931" cy="2509405"/>
          </a:xfrm>
          <a:prstGeom prst="hexagon">
            <a:avLst>
              <a:gd name="adj" fmla="val 28912"/>
              <a:gd name="vf" fmla="val 115470"/>
            </a:avLst>
          </a:prstGeom>
          <a:noFill/>
          <a:ln w="222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latin typeface="微软雅黑" panose="020B0503020204020204" pitchFamily="34" charset="-122"/>
              <a:ea typeface="微软雅黑" panose="020B0503020204020204" pitchFamily="34" charset="-122"/>
            </a:endParaRPr>
          </a:p>
        </p:txBody>
      </p:sp>
      <p:sp>
        <p:nvSpPr>
          <p:cNvPr id="45" name="ïśḻide"/>
          <p:cNvSpPr/>
          <p:nvPr/>
        </p:nvSpPr>
        <p:spPr>
          <a:xfrm rot="5400000">
            <a:off x="7960675" y="3523098"/>
            <a:ext cx="2768844" cy="2516346"/>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bg1">
              <a:lumMod val="95000"/>
            </a:schemeClr>
          </a:solidFill>
          <a:ln w="22225">
            <a:solidFill>
              <a:schemeClr val="bg1">
                <a:lumMod val="85000"/>
              </a:schemeClr>
            </a:solidFill>
          </a:ln>
          <a:effectLst>
            <a:outerShdw blurRad="939800" dist="660400" dir="5400000" sx="96000" sy="96000" algn="t"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latin typeface="微软雅黑" panose="020B0503020204020204" pitchFamily="34" charset="-122"/>
              <a:ea typeface="微软雅黑" panose="020B0503020204020204" pitchFamily="34" charset="-122"/>
            </a:endParaRPr>
          </a:p>
        </p:txBody>
      </p:sp>
      <p:grpSp>
        <p:nvGrpSpPr>
          <p:cNvPr id="48" name="ïṡḷiďê"/>
          <p:cNvGrpSpPr/>
          <p:nvPr/>
        </p:nvGrpSpPr>
        <p:grpSpPr>
          <a:xfrm>
            <a:off x="1608230" y="4209868"/>
            <a:ext cx="2474040" cy="1201017"/>
            <a:chOff x="1138068" y="4094201"/>
            <a:chExt cx="5220379" cy="1201017"/>
          </a:xfrm>
        </p:grpSpPr>
        <p:sp>
          <p:nvSpPr>
            <p:cNvPr id="57" name="iṥḷîḍé"/>
            <p:cNvSpPr txBox="1"/>
            <p:nvPr/>
          </p:nvSpPr>
          <p:spPr>
            <a:xfrm>
              <a:off x="1138068" y="4094201"/>
              <a:ext cx="5218790" cy="392512"/>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50000"/>
                </a:lnSpc>
                <a:buSzPct val="25000"/>
                <a:defRPr/>
              </a:pPr>
              <a:r>
                <a:rPr lang="zh-CN" altLang="en-US" sz="2000" dirty="0">
                  <a:solidFill>
                    <a:srgbClr val="ED7D31"/>
                  </a:solidFill>
                  <a:latin typeface="微软雅黑" panose="020B0503020204020204" pitchFamily="34" charset="-122"/>
                  <a:ea typeface="微软雅黑" panose="020B0503020204020204" pitchFamily="34" charset="-122"/>
                </a:rPr>
                <a:t>应用服务设施数据</a:t>
              </a:r>
              <a:endParaRPr lang="zh-CN" altLang="en-US" sz="2000" dirty="0">
                <a:solidFill>
                  <a:srgbClr val="ED7D31"/>
                </a:solidFill>
                <a:latin typeface="微软雅黑" panose="020B0503020204020204" pitchFamily="34" charset="-122"/>
                <a:ea typeface="微软雅黑" panose="020B0503020204020204" pitchFamily="34" charset="-122"/>
              </a:endParaRPr>
            </a:p>
          </p:txBody>
        </p:sp>
        <p:sp>
          <p:nvSpPr>
            <p:cNvPr id="62" name="ïśḻîḑe"/>
            <p:cNvSpPr txBox="1"/>
            <p:nvPr/>
          </p:nvSpPr>
          <p:spPr>
            <a:xfrm>
              <a:off x="1138068" y="4591847"/>
              <a:ext cx="5218791" cy="703371"/>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50000"/>
                </a:lnSpc>
                <a:buSzPct val="25000"/>
                <a:defRPr/>
              </a:pPr>
              <a:r>
                <a:rPr lang="zh-CN" altLang="en-US" sz="1200" dirty="0">
                  <a:solidFill>
                    <a:srgbClr val="ED7D31"/>
                  </a:solidFill>
                  <a:latin typeface="微软雅黑" panose="020B0503020204020204" pitchFamily="34" charset="-122"/>
                  <a:ea typeface="微软雅黑" panose="020B0503020204020204" pitchFamily="34" charset="-122"/>
                </a:rPr>
                <a:t>收费公路经营管理单位信息</a:t>
              </a:r>
              <a:endParaRPr lang="zh-CN" altLang="en-US" sz="1200" dirty="0">
                <a:solidFill>
                  <a:srgbClr val="ED7D3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rgbClr val="ED7D31"/>
                  </a:solidFill>
                  <a:latin typeface="微软雅黑" panose="020B0503020204020204" pitchFamily="34" charset="-122"/>
                  <a:ea typeface="微软雅黑" panose="020B0503020204020204" pitchFamily="34" charset="-122"/>
                </a:rPr>
                <a:t>收费公路、路段、站、广场、车道信息</a:t>
              </a:r>
              <a:endParaRPr lang="zh-CN" altLang="en-US" sz="1200" dirty="0">
                <a:solidFill>
                  <a:srgbClr val="ED7D3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en-GB" altLang="zh-CN" sz="1200" dirty="0">
                  <a:solidFill>
                    <a:srgbClr val="ED7D31"/>
                  </a:solidFill>
                  <a:latin typeface="微软雅黑" panose="020B0503020204020204" pitchFamily="34" charset="-122"/>
                  <a:ea typeface="微软雅黑" panose="020B0503020204020204" pitchFamily="34" charset="-122"/>
                </a:rPr>
                <a:t>ETC</a:t>
              </a:r>
              <a:r>
                <a:rPr lang="zh-CN" altLang="en-US" sz="1200" dirty="0">
                  <a:solidFill>
                    <a:srgbClr val="ED7D31"/>
                  </a:solidFill>
                  <a:latin typeface="微软雅黑" panose="020B0503020204020204" pitchFamily="34" charset="-122"/>
                  <a:ea typeface="微软雅黑" panose="020B0503020204020204" pitchFamily="34" charset="-122"/>
                </a:rPr>
                <a:t>门架系统信息</a:t>
              </a:r>
              <a:endParaRPr lang="zh-CN" altLang="en-US" sz="1200" dirty="0">
                <a:solidFill>
                  <a:srgbClr val="ED7D3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endParaRPr lang="en-US" altLang="zh-CN" sz="1200" dirty="0">
                <a:solidFill>
                  <a:srgbClr val="ED7D31"/>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1267334" y="4591847"/>
              <a:ext cx="509111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9" name="îs1îḍè"/>
          <p:cNvGrpSpPr/>
          <p:nvPr/>
        </p:nvGrpSpPr>
        <p:grpSpPr>
          <a:xfrm>
            <a:off x="4858326" y="4312747"/>
            <a:ext cx="2474040" cy="1095883"/>
            <a:chOff x="1138068" y="4199335"/>
            <a:chExt cx="5220379" cy="1095883"/>
          </a:xfrm>
        </p:grpSpPr>
        <p:sp>
          <p:nvSpPr>
            <p:cNvPr id="54" name="íŝḻiḋê"/>
            <p:cNvSpPr txBox="1"/>
            <p:nvPr/>
          </p:nvSpPr>
          <p:spPr>
            <a:xfrm>
              <a:off x="1138068" y="4199335"/>
              <a:ext cx="5218791" cy="392512"/>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buSzPct val="25000"/>
                <a:defRPr/>
              </a:pPr>
              <a:r>
                <a:rPr lang="zh-CN" altLang="en-US" sz="2000" b="1" dirty="0">
                  <a:solidFill>
                    <a:schemeClr val="bg1"/>
                  </a:solidFill>
                  <a:latin typeface="微软雅黑" panose="020B0503020204020204" pitchFamily="34" charset="-122"/>
                  <a:ea typeface="微软雅黑" panose="020B0503020204020204" pitchFamily="34" charset="-122"/>
                </a:rPr>
                <a:t>交易数据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îṩļîḍe"/>
            <p:cNvSpPr txBox="1"/>
            <p:nvPr/>
          </p:nvSpPr>
          <p:spPr>
            <a:xfrm>
              <a:off x="1138068" y="4591847"/>
              <a:ext cx="5218791" cy="703371"/>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50000"/>
                </a:lnSpc>
                <a:buSzPct val="25000"/>
                <a:defRPr/>
              </a:pPr>
              <a:r>
                <a:rPr lang="en-GB" altLang="zh-CN" sz="1200" dirty="0">
                  <a:solidFill>
                    <a:schemeClr val="bg1"/>
                  </a:solidFill>
                  <a:latin typeface="微软雅黑" panose="020B0503020204020204" pitchFamily="34" charset="-122"/>
                  <a:ea typeface="微软雅黑" panose="020B0503020204020204" pitchFamily="34" charset="-122"/>
                </a:rPr>
                <a:t>ETC</a:t>
              </a:r>
              <a:r>
                <a:rPr lang="zh-CN" altLang="en-US" sz="1200" dirty="0">
                  <a:solidFill>
                    <a:schemeClr val="bg1"/>
                  </a:solidFill>
                  <a:latin typeface="微软雅黑" panose="020B0503020204020204" pitchFamily="34" charset="-122"/>
                  <a:ea typeface="微软雅黑" panose="020B0503020204020204" pitchFamily="34" charset="-122"/>
                </a:rPr>
                <a:t>门架交易数据、通行数据</a:t>
              </a:r>
              <a:endParaRPr lang="zh-CN" altLang="en-US" sz="1200" dirty="0">
                <a:solidFill>
                  <a:schemeClr val="bg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chemeClr val="bg1"/>
                  </a:solidFill>
                  <a:latin typeface="微软雅黑" panose="020B0503020204020204" pitchFamily="34" charset="-122"/>
                  <a:ea typeface="微软雅黑" panose="020B0503020204020204" pitchFamily="34" charset="-122"/>
                </a:rPr>
                <a:t>其他交易数据</a:t>
              </a:r>
              <a:endParaRPr lang="zh-CN" altLang="en-US" sz="1200" dirty="0">
                <a:solidFill>
                  <a:schemeClr val="bg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chemeClr val="bg1"/>
                  </a:solidFill>
                  <a:latin typeface="微软雅黑" panose="020B0503020204020204" pitchFamily="34" charset="-122"/>
                  <a:ea typeface="微软雅黑" panose="020B0503020204020204" pitchFamily="34" charset="-122"/>
                </a:rPr>
                <a:t>退费、补交交易数据</a:t>
              </a:r>
              <a:endParaRPr lang="zh-CN" altLang="en-US" sz="1200" dirty="0">
                <a:solidFill>
                  <a:schemeClr val="bg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chemeClr val="bg1"/>
                  </a:solidFill>
                  <a:latin typeface="微软雅黑" panose="020B0503020204020204" pitchFamily="34" charset="-122"/>
                  <a:ea typeface="微软雅黑" panose="020B0503020204020204" pitchFamily="34" charset="-122"/>
                </a:rPr>
                <a:t>收费冲正交易数据</a:t>
              </a:r>
              <a:endParaRPr lang="zh-CN" altLang="en-US" sz="1200" dirty="0">
                <a:solidFill>
                  <a:schemeClr val="bg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endParaRPr kumimoji="0" lang="de-DE"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1267334" y="4591847"/>
              <a:ext cx="509111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0" name="ïš1iḋé"/>
          <p:cNvGrpSpPr/>
          <p:nvPr/>
        </p:nvGrpSpPr>
        <p:grpSpPr>
          <a:xfrm>
            <a:off x="8108077" y="4312747"/>
            <a:ext cx="2474040" cy="1533417"/>
            <a:chOff x="1138068" y="4199335"/>
            <a:chExt cx="5220379" cy="1095883"/>
          </a:xfrm>
        </p:grpSpPr>
        <p:sp>
          <p:nvSpPr>
            <p:cNvPr id="51" name="îS1íde"/>
            <p:cNvSpPr txBox="1"/>
            <p:nvPr/>
          </p:nvSpPr>
          <p:spPr>
            <a:xfrm>
              <a:off x="1138068" y="4199335"/>
              <a:ext cx="5218791" cy="392512"/>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buSzPct val="25000"/>
                <a:defRPr/>
              </a:pPr>
              <a:r>
                <a:rPr lang="zh-CN" altLang="en-US" sz="2000" b="1" dirty="0">
                  <a:solidFill>
                    <a:schemeClr val="accent2"/>
                  </a:solidFill>
                  <a:latin typeface="微软雅黑" panose="020B0503020204020204" pitchFamily="34" charset="-122"/>
                  <a:ea typeface="微软雅黑" panose="020B0503020204020204" pitchFamily="34" charset="-122"/>
                </a:rPr>
                <a:t>交易辅助数据</a:t>
              </a:r>
              <a:endParaRPr kumimoji="0" lang="de-DE"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endParaRPr>
            </a:p>
          </p:txBody>
        </p:sp>
        <p:sp>
          <p:nvSpPr>
            <p:cNvPr id="52" name="îş1iďè"/>
            <p:cNvSpPr txBox="1"/>
            <p:nvPr/>
          </p:nvSpPr>
          <p:spPr>
            <a:xfrm>
              <a:off x="1138068" y="4591847"/>
              <a:ext cx="5218791" cy="703371"/>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50000"/>
                </a:lnSpc>
                <a:buSzPct val="25000"/>
                <a:defRPr/>
              </a:pPr>
              <a:r>
                <a:rPr lang="zh-CN" altLang="en-US" sz="1200" dirty="0">
                  <a:solidFill>
                    <a:srgbClr val="ED7D31"/>
                  </a:solidFill>
                  <a:latin typeface="微软雅黑" panose="020B0503020204020204" pitchFamily="34" charset="-122"/>
                  <a:ea typeface="微软雅黑" panose="020B0503020204020204" pitchFamily="34" charset="-122"/>
                </a:rPr>
                <a:t>车牌图像识别信息</a:t>
              </a:r>
              <a:endParaRPr lang="zh-CN" altLang="en-US" sz="1200" dirty="0">
                <a:solidFill>
                  <a:srgbClr val="ED7D3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rgbClr val="ED7D31"/>
                  </a:solidFill>
                  <a:latin typeface="微软雅黑" panose="020B0503020204020204" pitchFamily="34" charset="-122"/>
                  <a:ea typeface="微软雅黑" panose="020B0503020204020204" pitchFamily="34" charset="-122"/>
                </a:rPr>
                <a:t>车辆抓拍图片信息</a:t>
              </a:r>
              <a:endParaRPr lang="zh-CN" altLang="en-US" sz="1200" dirty="0">
                <a:solidFill>
                  <a:srgbClr val="ED7D31"/>
                </a:solidFill>
                <a:latin typeface="微软雅黑" panose="020B0503020204020204" pitchFamily="34" charset="-122"/>
                <a:ea typeface="微软雅黑" panose="020B0503020204020204" pitchFamily="34" charset="-122"/>
              </a:endParaRPr>
            </a:p>
            <a:p>
              <a:pPr lvl="0" algn="ctr" defTabSz="913765">
                <a:lnSpc>
                  <a:spcPct val="150000"/>
                </a:lnSpc>
                <a:buSzPct val="25000"/>
                <a:defRPr/>
              </a:pPr>
              <a:r>
                <a:rPr lang="zh-CN" altLang="en-US" sz="1200" dirty="0">
                  <a:solidFill>
                    <a:srgbClr val="ED7D31"/>
                  </a:solidFill>
                  <a:latin typeface="微软雅黑" panose="020B0503020204020204" pitchFamily="34" charset="-122"/>
                  <a:ea typeface="微软雅黑" panose="020B0503020204020204" pitchFamily="34" charset="-122"/>
                </a:rPr>
                <a:t>结构化数据等</a:t>
              </a:r>
              <a:endParaRPr lang="zh-CN" altLang="en-US" sz="1200" dirty="0">
                <a:solidFill>
                  <a:srgbClr val="ED7D31"/>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1267334" y="4591847"/>
              <a:ext cx="509111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71" name="任意多边形: 形状 70"/>
          <p:cNvSpPr>
            <a:spLocks noChangeAspect="1"/>
          </p:cNvSpPr>
          <p:nvPr/>
        </p:nvSpPr>
        <p:spPr>
          <a:xfrm>
            <a:off x="1928727" y="1628266"/>
            <a:ext cx="1833046" cy="2103692"/>
          </a:xfrm>
          <a:custGeom>
            <a:avLst/>
            <a:gdLst>
              <a:gd name="connsiteX0" fmla="*/ 917381 w 1833046"/>
              <a:gd name="connsiteY0" fmla="*/ 0 h 2103692"/>
              <a:gd name="connsiteX1" fmla="*/ 1831591 w 1833046"/>
              <a:gd name="connsiteY1" fmla="*/ 527007 h 2103692"/>
              <a:gd name="connsiteX2" fmla="*/ 1830888 w 1833046"/>
              <a:gd name="connsiteY2" fmla="*/ 1582240 h 2103692"/>
              <a:gd name="connsiteX3" fmla="*/ 931154 w 1833046"/>
              <a:gd name="connsiteY3" fmla="*/ 2101701 h 2103692"/>
              <a:gd name="connsiteX4" fmla="*/ 1833046 w 1833046"/>
              <a:gd name="connsiteY4" fmla="*/ 2101702 h 2103692"/>
              <a:gd name="connsiteX5" fmla="*/ 1833046 w 1833046"/>
              <a:gd name="connsiteY5" fmla="*/ 2103692 h 2103692"/>
              <a:gd name="connsiteX6" fmla="*/ 0 w 1833046"/>
              <a:gd name="connsiteY6" fmla="*/ 2103692 h 2103692"/>
              <a:gd name="connsiteX7" fmla="*/ 0 w 1833046"/>
              <a:gd name="connsiteY7" fmla="*/ 2101701 h 2103692"/>
              <a:gd name="connsiteX8" fmla="*/ 889595 w 1833046"/>
              <a:gd name="connsiteY8" fmla="*/ 2101702 h 2103692"/>
              <a:gd name="connsiteX9" fmla="*/ 0 w 1833046"/>
              <a:gd name="connsiteY9" fmla="*/ 1588885 h 2103692"/>
              <a:gd name="connsiteX10" fmla="*/ 0 w 1833046"/>
              <a:gd name="connsiteY10" fmla="*/ 529650 h 210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3046" h="2103692">
                <a:moveTo>
                  <a:pt x="917381" y="0"/>
                </a:moveTo>
                <a:lnTo>
                  <a:pt x="1831591" y="527007"/>
                </a:lnTo>
                <a:lnTo>
                  <a:pt x="1830888" y="1582240"/>
                </a:lnTo>
                <a:lnTo>
                  <a:pt x="931154" y="2101701"/>
                </a:lnTo>
                <a:lnTo>
                  <a:pt x="1833046" y="2101702"/>
                </a:lnTo>
                <a:lnTo>
                  <a:pt x="1833046" y="2103692"/>
                </a:lnTo>
                <a:lnTo>
                  <a:pt x="0" y="2103692"/>
                </a:lnTo>
                <a:lnTo>
                  <a:pt x="0" y="2101701"/>
                </a:lnTo>
                <a:lnTo>
                  <a:pt x="889595" y="2101702"/>
                </a:lnTo>
                <a:lnTo>
                  <a:pt x="0" y="1588885"/>
                </a:lnTo>
                <a:lnTo>
                  <a:pt x="0" y="529650"/>
                </a:lnTo>
                <a:close/>
              </a:path>
            </a:pathLst>
          </a:custGeom>
          <a:blipFill dpi="0" rotWithShape="1">
            <a:blip r:embed="rId2"/>
            <a:srcRect/>
            <a:stretch>
              <a:fillRect/>
            </a:stretch>
          </a:blipFill>
          <a:ln w="12700" cap="flat" cmpd="sng" algn="ctr">
            <a:noFill/>
            <a:prstDash val="solid"/>
            <a:miter lim="800000"/>
          </a:ln>
          <a:effectLst>
            <a:glow rad="266700">
              <a:srgbClr val="7C7FC0">
                <a:alpha val="21000"/>
              </a:srgbClr>
            </a:glow>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5" name="任意多边形: 形状 74"/>
          <p:cNvSpPr>
            <a:spLocks noChangeAspect="1"/>
          </p:cNvSpPr>
          <p:nvPr/>
        </p:nvSpPr>
        <p:spPr>
          <a:xfrm>
            <a:off x="5178446" y="1628266"/>
            <a:ext cx="1833046" cy="2103692"/>
          </a:xfrm>
          <a:custGeom>
            <a:avLst/>
            <a:gdLst>
              <a:gd name="connsiteX0" fmla="*/ 917381 w 1833046"/>
              <a:gd name="connsiteY0" fmla="*/ 0 h 2103692"/>
              <a:gd name="connsiteX1" fmla="*/ 1831591 w 1833046"/>
              <a:gd name="connsiteY1" fmla="*/ 527007 h 2103692"/>
              <a:gd name="connsiteX2" fmla="*/ 1830888 w 1833046"/>
              <a:gd name="connsiteY2" fmla="*/ 1582240 h 2103692"/>
              <a:gd name="connsiteX3" fmla="*/ 931155 w 1833046"/>
              <a:gd name="connsiteY3" fmla="*/ 2101701 h 2103692"/>
              <a:gd name="connsiteX4" fmla="*/ 1833046 w 1833046"/>
              <a:gd name="connsiteY4" fmla="*/ 2101702 h 2103692"/>
              <a:gd name="connsiteX5" fmla="*/ 1833046 w 1833046"/>
              <a:gd name="connsiteY5" fmla="*/ 2103692 h 2103692"/>
              <a:gd name="connsiteX6" fmla="*/ 0 w 1833046"/>
              <a:gd name="connsiteY6" fmla="*/ 2103692 h 2103692"/>
              <a:gd name="connsiteX7" fmla="*/ 0 w 1833046"/>
              <a:gd name="connsiteY7" fmla="*/ 2101701 h 2103692"/>
              <a:gd name="connsiteX8" fmla="*/ 889595 w 1833046"/>
              <a:gd name="connsiteY8" fmla="*/ 2101702 h 2103692"/>
              <a:gd name="connsiteX9" fmla="*/ 0 w 1833046"/>
              <a:gd name="connsiteY9" fmla="*/ 1588885 h 2103692"/>
              <a:gd name="connsiteX10" fmla="*/ 0 w 1833046"/>
              <a:gd name="connsiteY10" fmla="*/ 529650 h 210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3046" h="2103692">
                <a:moveTo>
                  <a:pt x="917381" y="0"/>
                </a:moveTo>
                <a:lnTo>
                  <a:pt x="1831591" y="527007"/>
                </a:lnTo>
                <a:lnTo>
                  <a:pt x="1830888" y="1582240"/>
                </a:lnTo>
                <a:lnTo>
                  <a:pt x="931155" y="2101701"/>
                </a:lnTo>
                <a:lnTo>
                  <a:pt x="1833046" y="2101702"/>
                </a:lnTo>
                <a:lnTo>
                  <a:pt x="1833046" y="2103692"/>
                </a:lnTo>
                <a:lnTo>
                  <a:pt x="0" y="2103692"/>
                </a:lnTo>
                <a:lnTo>
                  <a:pt x="0" y="2101701"/>
                </a:lnTo>
                <a:lnTo>
                  <a:pt x="889595" y="2101702"/>
                </a:lnTo>
                <a:lnTo>
                  <a:pt x="0" y="1588885"/>
                </a:lnTo>
                <a:lnTo>
                  <a:pt x="0" y="529650"/>
                </a:lnTo>
                <a:close/>
              </a:path>
            </a:pathLst>
          </a:custGeom>
          <a:blipFill dpi="0" rotWithShape="1">
            <a:blip r:embed="rId3"/>
            <a:srcRect/>
            <a:stretch>
              <a:fillRect/>
            </a:stretch>
          </a:blipFill>
          <a:ln w="12700" cap="flat" cmpd="sng" algn="ctr">
            <a:noFill/>
            <a:prstDash val="solid"/>
            <a:miter lim="800000"/>
          </a:ln>
          <a:effectLst>
            <a:glow rad="266700">
              <a:srgbClr val="7C7FC0">
                <a:alpha val="21000"/>
              </a:srgbClr>
            </a:glow>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8" name="任意多边形: 形状 77"/>
          <p:cNvSpPr>
            <a:spLocks noChangeAspect="1"/>
          </p:cNvSpPr>
          <p:nvPr/>
        </p:nvSpPr>
        <p:spPr>
          <a:xfrm>
            <a:off x="8430227" y="1628266"/>
            <a:ext cx="1833046" cy="2103692"/>
          </a:xfrm>
          <a:custGeom>
            <a:avLst/>
            <a:gdLst>
              <a:gd name="connsiteX0" fmla="*/ 917381 w 1833046"/>
              <a:gd name="connsiteY0" fmla="*/ 0 h 2103692"/>
              <a:gd name="connsiteX1" fmla="*/ 1831590 w 1833046"/>
              <a:gd name="connsiteY1" fmla="*/ 527007 h 2103692"/>
              <a:gd name="connsiteX2" fmla="*/ 1830888 w 1833046"/>
              <a:gd name="connsiteY2" fmla="*/ 1582240 h 2103692"/>
              <a:gd name="connsiteX3" fmla="*/ 931154 w 1833046"/>
              <a:gd name="connsiteY3" fmla="*/ 2101701 h 2103692"/>
              <a:gd name="connsiteX4" fmla="*/ 1833046 w 1833046"/>
              <a:gd name="connsiteY4" fmla="*/ 2101702 h 2103692"/>
              <a:gd name="connsiteX5" fmla="*/ 1833046 w 1833046"/>
              <a:gd name="connsiteY5" fmla="*/ 2103692 h 2103692"/>
              <a:gd name="connsiteX6" fmla="*/ 0 w 1833046"/>
              <a:gd name="connsiteY6" fmla="*/ 2103692 h 2103692"/>
              <a:gd name="connsiteX7" fmla="*/ 0 w 1833046"/>
              <a:gd name="connsiteY7" fmla="*/ 2101701 h 2103692"/>
              <a:gd name="connsiteX8" fmla="*/ 889594 w 1833046"/>
              <a:gd name="connsiteY8" fmla="*/ 2101702 h 2103692"/>
              <a:gd name="connsiteX9" fmla="*/ 0 w 1833046"/>
              <a:gd name="connsiteY9" fmla="*/ 1588885 h 2103692"/>
              <a:gd name="connsiteX10" fmla="*/ 0 w 1833046"/>
              <a:gd name="connsiteY10" fmla="*/ 529650 h 210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3046" h="2103692">
                <a:moveTo>
                  <a:pt x="917381" y="0"/>
                </a:moveTo>
                <a:lnTo>
                  <a:pt x="1831590" y="527007"/>
                </a:lnTo>
                <a:lnTo>
                  <a:pt x="1830888" y="1582240"/>
                </a:lnTo>
                <a:lnTo>
                  <a:pt x="931154" y="2101701"/>
                </a:lnTo>
                <a:lnTo>
                  <a:pt x="1833046" y="2101702"/>
                </a:lnTo>
                <a:lnTo>
                  <a:pt x="1833046" y="2103692"/>
                </a:lnTo>
                <a:lnTo>
                  <a:pt x="0" y="2103692"/>
                </a:lnTo>
                <a:lnTo>
                  <a:pt x="0" y="2101701"/>
                </a:lnTo>
                <a:lnTo>
                  <a:pt x="889594" y="2101702"/>
                </a:lnTo>
                <a:lnTo>
                  <a:pt x="0" y="1588885"/>
                </a:lnTo>
                <a:lnTo>
                  <a:pt x="0" y="529650"/>
                </a:lnTo>
                <a:close/>
              </a:path>
            </a:pathLst>
          </a:custGeom>
          <a:blipFill dpi="0" rotWithShape="1">
            <a:blip r:embed="rId4"/>
            <a:srcRect/>
            <a:stretch>
              <a:fillRect/>
            </a:stretch>
          </a:blipFill>
          <a:ln w="12700" cap="flat" cmpd="sng" algn="ctr">
            <a:noFill/>
            <a:prstDash val="solid"/>
            <a:miter lim="800000"/>
          </a:ln>
          <a:effectLst>
            <a:glow rad="266700">
              <a:srgbClr val="7C7FC0">
                <a:alpha val="21000"/>
              </a:srgbClr>
            </a:glow>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4" name="MH_SubTitle_2"/>
          <p:cNvSpPr/>
          <p:nvPr>
            <p:custDataLst>
              <p:tags r:id="rId5"/>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收费基础参数信息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5" name="MH_Other_1"/>
          <p:cNvSpPr/>
          <p:nvPr>
            <p:custDataLst>
              <p:tags r:id="rId6"/>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26" name="矩形 25"/>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a:extLst>
              <a:ext uri="{28A0092B-C50C-407E-A947-70E740481C1C}">
                <a14:useLocalDpi xmlns:a14="http://schemas.microsoft.com/office/drawing/2010/main" val="0"/>
              </a:ext>
            </a:extLst>
          </a:blip>
          <a:srcRect l="34997" r="19086"/>
          <a:stretch>
            <a:fillRect/>
          </a:stretch>
        </p:blipFill>
        <p:spPr>
          <a:xfrm>
            <a:off x="-4833" y="12931"/>
            <a:ext cx="3710433" cy="6845068"/>
          </a:xfrm>
          <a:prstGeom prst="rect">
            <a:avLst/>
          </a:prstGeom>
        </p:spPr>
      </p:pic>
      <p:sp>
        <p:nvSpPr>
          <p:cNvPr id="5" name="矩形 4"/>
          <p:cNvSpPr/>
          <p:nvPr/>
        </p:nvSpPr>
        <p:spPr>
          <a:xfrm>
            <a:off x="0" y="2778389"/>
            <a:ext cx="3710354" cy="4079610"/>
          </a:xfrm>
          <a:prstGeom prst="rect">
            <a:avLst/>
          </a:prstGeom>
          <a:gradFill>
            <a:gsLst>
              <a:gs pos="66000">
                <a:srgbClr val="002060"/>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endParaRPr>
          </a:p>
        </p:txBody>
      </p:sp>
      <p:sp>
        <p:nvSpPr>
          <p:cNvPr id="7" name="矩形 6"/>
          <p:cNvSpPr/>
          <p:nvPr/>
        </p:nvSpPr>
        <p:spPr>
          <a:xfrm>
            <a:off x="451460" y="1086214"/>
            <a:ext cx="3042235" cy="830997"/>
          </a:xfrm>
          <a:prstGeom prst="rect">
            <a:avLst/>
          </a:prstGeom>
        </p:spPr>
        <p:txBody>
          <a:bodyPr wrap="square">
            <a:spAutoFit/>
          </a:bodyPr>
          <a:lstStyle/>
          <a:p>
            <a:pPr>
              <a:spcBef>
                <a:spcPts val="600"/>
              </a:spcBef>
            </a:pPr>
            <a:r>
              <a:rPr lang="zh-CN" altLang="en-US" sz="4800" dirty="0">
                <a:solidFill>
                  <a:prstClr val="white"/>
                </a:solidFill>
                <a:latin typeface="黑体" panose="02010609060101010101" pitchFamily="49" charset="-122"/>
                <a:ea typeface="黑体" panose="02010609060101010101" pitchFamily="49" charset="-122"/>
                <a:cs typeface="Segoe UI Light 8" panose="020B0502040204020203" pitchFamily="34" charset="0"/>
              </a:rPr>
              <a:t>目录</a:t>
            </a:r>
            <a:endParaRPr lang="en-US" altLang="zh-CN" sz="4800" dirty="0">
              <a:solidFill>
                <a:prstClr val="white"/>
              </a:solidFill>
              <a:latin typeface="黑体" panose="02010609060101010101" pitchFamily="49" charset="-122"/>
              <a:ea typeface="黑体" panose="02010609060101010101" pitchFamily="49" charset="-122"/>
              <a:cs typeface="Segoe UI Light 8" panose="020B0502040204020203" pitchFamily="34" charset="0"/>
            </a:endParaRPr>
          </a:p>
        </p:txBody>
      </p:sp>
      <p:sp>
        <p:nvSpPr>
          <p:cNvPr id="26" name="矩形 25"/>
          <p:cNvSpPr/>
          <p:nvPr/>
        </p:nvSpPr>
        <p:spPr>
          <a:xfrm>
            <a:off x="569154" y="2732670"/>
            <a:ext cx="740229"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组合 26"/>
          <p:cNvGrpSpPr/>
          <p:nvPr/>
        </p:nvGrpSpPr>
        <p:grpSpPr>
          <a:xfrm rot="18900000">
            <a:off x="-143682" y="1314901"/>
            <a:ext cx="294551" cy="295335"/>
            <a:chOff x="700314" y="653005"/>
            <a:chExt cx="573314" cy="574840"/>
          </a:xfrm>
        </p:grpSpPr>
        <p:cxnSp>
          <p:nvCxnSpPr>
            <p:cNvPr id="28" name="直接连接符 27"/>
            <p:cNvCxnSpPr/>
            <p:nvPr/>
          </p:nvCxnSpPr>
          <p:spPr>
            <a:xfrm>
              <a:off x="700314" y="1227845"/>
              <a:ext cx="573314" cy="0"/>
            </a:xfrm>
            <a:prstGeom prst="line">
              <a:avLst/>
            </a:prstGeom>
            <a:ln>
              <a:solidFill>
                <a:srgbClr val="2E72F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986971" y="939662"/>
              <a:ext cx="573314" cy="0"/>
            </a:xfrm>
            <a:prstGeom prst="line">
              <a:avLst/>
            </a:prstGeom>
            <a:ln>
              <a:solidFill>
                <a:srgbClr val="2E72F1"/>
              </a:solidFill>
              <a:head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8900000">
            <a:off x="11840068" y="6020096"/>
            <a:ext cx="690555" cy="683721"/>
            <a:chOff x="694584" y="653005"/>
            <a:chExt cx="579044" cy="573314"/>
          </a:xfrm>
        </p:grpSpPr>
        <p:cxnSp>
          <p:nvCxnSpPr>
            <p:cNvPr id="31" name="直接连接符 30"/>
            <p:cNvCxnSpPr/>
            <p:nvPr/>
          </p:nvCxnSpPr>
          <p:spPr>
            <a:xfrm flipH="1">
              <a:off x="700314" y="653005"/>
              <a:ext cx="573314" cy="0"/>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flipV="1">
              <a:off x="407927" y="939662"/>
              <a:ext cx="573314"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4268137" y="598000"/>
            <a:ext cx="683200" cy="1200329"/>
          </a:xfrm>
          <a:prstGeom prst="rect">
            <a:avLst/>
          </a:prstGeom>
          <a:noFill/>
        </p:spPr>
        <p:txBody>
          <a:bodyPr wrap="none" rtlCol="0">
            <a:spAutoFit/>
          </a:bodyPr>
          <a:lstStyle/>
          <a:p>
            <a:r>
              <a:rPr lang="en-US" altLang="zh-CN" sz="7200">
                <a:solidFill>
                  <a:schemeClr val="bg1">
                    <a:lumMod val="75000"/>
                  </a:schemeClr>
                </a:solidFill>
              </a:rPr>
              <a:t>1</a:t>
            </a:r>
            <a:endParaRPr lang="zh-CN" altLang="en-US" sz="7200">
              <a:solidFill>
                <a:schemeClr val="bg1">
                  <a:lumMod val="75000"/>
                </a:schemeClr>
              </a:solidFill>
            </a:endParaRPr>
          </a:p>
        </p:txBody>
      </p:sp>
      <p:sp>
        <p:nvSpPr>
          <p:cNvPr id="38" name="矩形 37"/>
          <p:cNvSpPr/>
          <p:nvPr/>
        </p:nvSpPr>
        <p:spPr>
          <a:xfrm>
            <a:off x="5068768" y="960077"/>
            <a:ext cx="2532079" cy="461665"/>
          </a:xfrm>
          <a:prstGeom prst="rect">
            <a:avLst/>
          </a:prstGeom>
        </p:spPr>
        <p:txBody>
          <a:bodyPr wrap="square">
            <a:spAutoFit/>
          </a:bodyPr>
          <a:lstStyle/>
          <a:p>
            <a:pPr>
              <a:spcBef>
                <a:spcPts val="6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背景概述</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529018" y="1775575"/>
            <a:ext cx="683200" cy="1200329"/>
          </a:xfrm>
          <a:prstGeom prst="rect">
            <a:avLst/>
          </a:prstGeom>
          <a:noFill/>
        </p:spPr>
        <p:txBody>
          <a:bodyPr wrap="none" rtlCol="0">
            <a:spAutoFit/>
          </a:bodyPr>
          <a:lstStyle/>
          <a:p>
            <a:r>
              <a:rPr lang="en-US" altLang="zh-CN" sz="7200" dirty="0">
                <a:solidFill>
                  <a:schemeClr val="bg1">
                    <a:lumMod val="75000"/>
                  </a:schemeClr>
                </a:solidFill>
              </a:rPr>
              <a:t>2</a:t>
            </a:r>
            <a:endParaRPr lang="zh-CN" altLang="en-US" sz="7200" dirty="0">
              <a:solidFill>
                <a:schemeClr val="bg1">
                  <a:lumMod val="75000"/>
                </a:schemeClr>
              </a:solidFill>
            </a:endParaRPr>
          </a:p>
        </p:txBody>
      </p:sp>
      <p:sp>
        <p:nvSpPr>
          <p:cNvPr id="42" name="矩形 41"/>
          <p:cNvSpPr/>
          <p:nvPr/>
        </p:nvSpPr>
        <p:spPr>
          <a:xfrm>
            <a:off x="8523486" y="2113279"/>
            <a:ext cx="2851133" cy="461665"/>
          </a:xfrm>
          <a:prstGeom prst="rect">
            <a:avLst/>
          </a:prstGeom>
        </p:spPr>
        <p:txBody>
          <a:bodyPr wrap="square">
            <a:spAutoFit/>
          </a:bodyPr>
          <a:lstStyle/>
          <a:p>
            <a:pPr>
              <a:spcBef>
                <a:spcPts val="6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总体目标</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313739" y="3052501"/>
            <a:ext cx="683200" cy="1200329"/>
          </a:xfrm>
          <a:prstGeom prst="rect">
            <a:avLst/>
          </a:prstGeom>
          <a:noFill/>
        </p:spPr>
        <p:txBody>
          <a:bodyPr wrap="none" rtlCol="0">
            <a:spAutoFit/>
          </a:bodyPr>
          <a:lstStyle/>
          <a:p>
            <a:r>
              <a:rPr lang="en-US" altLang="zh-CN" sz="7200">
                <a:solidFill>
                  <a:schemeClr val="bg1">
                    <a:lumMod val="75000"/>
                  </a:schemeClr>
                </a:solidFill>
              </a:rPr>
              <a:t>3</a:t>
            </a:r>
            <a:endParaRPr lang="zh-CN" altLang="en-US" sz="7200">
              <a:solidFill>
                <a:schemeClr val="bg1">
                  <a:lumMod val="75000"/>
                </a:schemeClr>
              </a:solidFill>
            </a:endParaRPr>
          </a:p>
        </p:txBody>
      </p:sp>
      <p:sp>
        <p:nvSpPr>
          <p:cNvPr id="46" name="矩形 45"/>
          <p:cNvSpPr/>
          <p:nvPr/>
        </p:nvSpPr>
        <p:spPr>
          <a:xfrm>
            <a:off x="5068768" y="3377462"/>
            <a:ext cx="2665429" cy="461665"/>
          </a:xfrm>
          <a:prstGeom prst="rect">
            <a:avLst/>
          </a:prstGeom>
        </p:spPr>
        <p:txBody>
          <a:bodyPr wrap="square">
            <a:spAutoFit/>
          </a:bodyPr>
          <a:lstStyle/>
          <a:p>
            <a:pPr>
              <a:spcBef>
                <a:spcPts val="6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运营规程</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684652" y="4311336"/>
            <a:ext cx="683200" cy="1200329"/>
          </a:xfrm>
          <a:prstGeom prst="rect">
            <a:avLst/>
          </a:prstGeom>
          <a:noFill/>
        </p:spPr>
        <p:txBody>
          <a:bodyPr wrap="none" rtlCol="0">
            <a:spAutoFit/>
          </a:bodyPr>
          <a:lstStyle/>
          <a:p>
            <a:r>
              <a:rPr lang="en-US" altLang="zh-CN" sz="7200" dirty="0">
                <a:solidFill>
                  <a:schemeClr val="bg1">
                    <a:lumMod val="75000"/>
                  </a:schemeClr>
                </a:solidFill>
              </a:rPr>
              <a:t>4</a:t>
            </a:r>
            <a:endParaRPr lang="zh-CN" altLang="en-US" sz="7200" dirty="0">
              <a:solidFill>
                <a:schemeClr val="bg1">
                  <a:lumMod val="75000"/>
                </a:schemeClr>
              </a:solidFill>
            </a:endParaRPr>
          </a:p>
        </p:txBody>
      </p:sp>
      <p:sp>
        <p:nvSpPr>
          <p:cNvPr id="49" name="矩形 48"/>
          <p:cNvSpPr/>
          <p:nvPr/>
        </p:nvSpPr>
        <p:spPr>
          <a:xfrm>
            <a:off x="8523486" y="4639993"/>
            <a:ext cx="3175979" cy="461665"/>
          </a:xfrm>
          <a:prstGeom prst="rect">
            <a:avLst/>
          </a:prstGeom>
        </p:spPr>
        <p:txBody>
          <a:bodyPr wrap="square">
            <a:spAutoFit/>
          </a:bodyPr>
          <a:lstStyle/>
          <a:p>
            <a:pPr>
              <a:spcBef>
                <a:spcPts val="6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重点差异化</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5068768" y="1627330"/>
            <a:ext cx="22787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413454" y="2787105"/>
            <a:ext cx="22787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149835" y="4075931"/>
            <a:ext cx="22787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523486" y="5344387"/>
            <a:ext cx="293381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1" name="i$ļiḋê"/>
          <p:cNvGrpSpPr/>
          <p:nvPr/>
        </p:nvGrpSpPr>
        <p:grpSpPr>
          <a:xfrm>
            <a:off x="4448563" y="2708047"/>
            <a:ext cx="3097061" cy="2825308"/>
            <a:chOff x="1088828" y="2165990"/>
            <a:chExt cx="4457368" cy="4066252"/>
          </a:xfrm>
        </p:grpSpPr>
        <p:sp>
          <p:nvSpPr>
            <p:cNvPr id="32"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4"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35"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36"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7"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8"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0"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2"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4"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46"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8"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9"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50"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1"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2"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3"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54" name="ValueShape1"/>
          <p:cNvSpPr/>
          <p:nvPr/>
        </p:nvSpPr>
        <p:spPr bwMode="auto">
          <a:xfrm>
            <a:off x="3020922" y="4583528"/>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55" name="ValueShape2"/>
          <p:cNvSpPr/>
          <p:nvPr/>
        </p:nvSpPr>
        <p:spPr bwMode="auto">
          <a:xfrm>
            <a:off x="2812985" y="2951969"/>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56" name="ValueShape3"/>
          <p:cNvSpPr/>
          <p:nvPr/>
        </p:nvSpPr>
        <p:spPr bwMode="auto">
          <a:xfrm>
            <a:off x="5534803" y="1503410"/>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57" name="ValueShape4"/>
          <p:cNvSpPr/>
          <p:nvPr/>
        </p:nvSpPr>
        <p:spPr bwMode="auto">
          <a:xfrm>
            <a:off x="7920647" y="2464702"/>
            <a:ext cx="801608" cy="798955"/>
          </a:xfrm>
          <a:prstGeom prst="ellipse">
            <a:avLst/>
          </a:prstGeom>
          <a:gradFill flip="none" rotWithShape="1">
            <a:gsLst>
              <a:gs pos="0">
                <a:srgbClr val="589DD9"/>
              </a:gs>
              <a:gs pos="100000">
                <a:srgbClr val="E4E6EA"/>
              </a:gs>
              <a:gs pos="42000">
                <a:srgbClr val="589DD9"/>
              </a:gs>
              <a:gs pos="42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4</a:t>
            </a:r>
            <a:endParaRPr lang="zh-CN" altLang="en-US" b="1" dirty="0">
              <a:solidFill>
                <a:schemeClr val="bg1"/>
              </a:solidFill>
            </a:endParaRPr>
          </a:p>
        </p:txBody>
      </p:sp>
      <p:sp>
        <p:nvSpPr>
          <p:cNvPr id="58" name="ValueShape5"/>
          <p:cNvSpPr/>
          <p:nvPr/>
        </p:nvSpPr>
        <p:spPr bwMode="auto">
          <a:xfrm>
            <a:off x="8254624" y="4629862"/>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5</a:t>
            </a:r>
            <a:endParaRPr lang="zh-CN" altLang="en-US" b="1" dirty="0">
              <a:solidFill>
                <a:schemeClr val="bg1"/>
              </a:solidFill>
            </a:endParaRPr>
          </a:p>
        </p:txBody>
      </p:sp>
      <p:sp>
        <p:nvSpPr>
          <p:cNvPr id="59" name="文本框 15"/>
          <p:cNvSpPr txBox="1"/>
          <p:nvPr/>
        </p:nvSpPr>
        <p:spPr>
          <a:xfrm>
            <a:off x="375690" y="4690326"/>
            <a:ext cx="2684709" cy="499560"/>
          </a:xfrm>
          <a:prstGeom prst="rect">
            <a:avLst/>
          </a:prstGeom>
          <a:noFill/>
        </p:spPr>
        <p:txBody>
          <a:bodyPr wrap="none" rtlCol="0">
            <a:spAutoFit/>
          </a:bodyPr>
          <a:lstStyle/>
          <a:p>
            <a:pPr>
              <a:lnSpc>
                <a:spcPct val="150000"/>
              </a:lnSpc>
              <a:defRPr/>
            </a:pPr>
            <a:r>
              <a:rPr lang="en-US" altLang="zh-CN" sz="2000" dirty="0">
                <a:solidFill>
                  <a:srgbClr val="2AADFF"/>
                </a:solidFill>
                <a:latin typeface="微软雅黑" panose="020B0503020204020204" pitchFamily="34" charset="-122"/>
                <a:ea typeface="微软雅黑" panose="020B0503020204020204" pitchFamily="34" charset="-122"/>
              </a:rPr>
              <a:t>ETC</a:t>
            </a:r>
            <a:r>
              <a:rPr lang="zh-CN" altLang="en-US" sz="2000" dirty="0">
                <a:solidFill>
                  <a:srgbClr val="2AADFF"/>
                </a:solidFill>
                <a:latin typeface="微软雅黑" panose="020B0503020204020204" pitchFamily="34" charset="-122"/>
                <a:ea typeface="微软雅黑" panose="020B0503020204020204" pitchFamily="34" charset="-122"/>
              </a:rPr>
              <a:t>入口车道处理流程</a:t>
            </a:r>
            <a:endParaRPr lang="en-US" altLang="zh-CN" sz="2000" dirty="0">
              <a:solidFill>
                <a:srgbClr val="2AADFF"/>
              </a:solidFill>
              <a:latin typeface="微软雅黑" panose="020B0503020204020204" pitchFamily="34" charset="-122"/>
              <a:ea typeface="微软雅黑" panose="020B0503020204020204" pitchFamily="34" charset="-122"/>
            </a:endParaRPr>
          </a:p>
        </p:txBody>
      </p:sp>
      <p:sp>
        <p:nvSpPr>
          <p:cNvPr id="60" name="文本框 18"/>
          <p:cNvSpPr txBox="1"/>
          <p:nvPr/>
        </p:nvSpPr>
        <p:spPr>
          <a:xfrm>
            <a:off x="159147" y="2524140"/>
            <a:ext cx="3863365" cy="499560"/>
          </a:xfrm>
          <a:prstGeom prst="rect">
            <a:avLst/>
          </a:prstGeom>
          <a:noFill/>
        </p:spPr>
        <p:txBody>
          <a:bodyPr wrap="none" rtlCol="0">
            <a:spAutoFit/>
          </a:bodyPr>
          <a:lstStyle/>
          <a:p>
            <a:pPr>
              <a:lnSpc>
                <a:spcPct val="150000"/>
              </a:lnSpc>
              <a:defRPr/>
            </a:pPr>
            <a:r>
              <a:rPr lang="en-GB" altLang="zh-CN" sz="2000" dirty="0">
                <a:solidFill>
                  <a:srgbClr val="F6C412"/>
                </a:solidFill>
                <a:latin typeface="微软雅黑" panose="020B0503020204020204" pitchFamily="34" charset="-122"/>
                <a:ea typeface="微软雅黑" panose="020B0503020204020204" pitchFamily="34" charset="-122"/>
              </a:rPr>
              <a:t>ETC/MTC</a:t>
            </a:r>
            <a:r>
              <a:rPr lang="zh-CN" altLang="en-US" sz="2000" dirty="0">
                <a:solidFill>
                  <a:srgbClr val="F6C412"/>
                </a:solidFill>
                <a:latin typeface="微软雅黑" panose="020B0503020204020204" pitchFamily="34" charset="-122"/>
                <a:ea typeface="微软雅黑" panose="020B0503020204020204" pitchFamily="34" charset="-122"/>
              </a:rPr>
              <a:t>混合入口车道处理流程</a:t>
            </a:r>
            <a:endParaRPr lang="zh-CN" altLang="en-US" sz="2000" dirty="0">
              <a:solidFill>
                <a:srgbClr val="F6C412"/>
              </a:solidFill>
              <a:latin typeface="微软雅黑" panose="020B0503020204020204" pitchFamily="34" charset="-122"/>
              <a:ea typeface="微软雅黑" panose="020B0503020204020204" pitchFamily="34" charset="-122"/>
            </a:endParaRPr>
          </a:p>
        </p:txBody>
      </p:sp>
      <p:sp>
        <p:nvSpPr>
          <p:cNvPr id="61" name="文本框 20"/>
          <p:cNvSpPr txBox="1"/>
          <p:nvPr/>
        </p:nvSpPr>
        <p:spPr>
          <a:xfrm>
            <a:off x="6060596" y="1073202"/>
            <a:ext cx="1658787" cy="499560"/>
          </a:xfrm>
          <a:prstGeom prst="rect">
            <a:avLst/>
          </a:prstGeom>
          <a:noFill/>
        </p:spPr>
        <p:txBody>
          <a:bodyPr wrap="none" rtlCol="0">
            <a:spAutoFit/>
          </a:bodyPr>
          <a:lstStyle/>
          <a:p>
            <a:pPr>
              <a:lnSpc>
                <a:spcPct val="150000"/>
              </a:lnSpc>
              <a:defRPr/>
            </a:pPr>
            <a:r>
              <a:rPr lang="en-GB" altLang="zh-CN" sz="2000" dirty="0">
                <a:solidFill>
                  <a:srgbClr val="F46D4C"/>
                </a:solidFill>
                <a:latin typeface="微软雅黑" panose="020B0503020204020204" pitchFamily="34" charset="-122"/>
                <a:ea typeface="微软雅黑" panose="020B0503020204020204" pitchFamily="34" charset="-122"/>
              </a:rPr>
              <a:t>ETC</a:t>
            </a:r>
            <a:r>
              <a:rPr lang="zh-CN" altLang="en-US" sz="2000" dirty="0">
                <a:solidFill>
                  <a:srgbClr val="F46D4C"/>
                </a:solidFill>
                <a:latin typeface="微软雅黑" panose="020B0503020204020204" pitchFamily="34" charset="-122"/>
                <a:ea typeface="微软雅黑" panose="020B0503020204020204" pitchFamily="34" charset="-122"/>
              </a:rPr>
              <a:t>门架系统</a:t>
            </a:r>
            <a:endParaRPr lang="zh-CN" altLang="en-US" sz="2000" dirty="0">
              <a:solidFill>
                <a:srgbClr val="F46D4C"/>
              </a:solidFill>
              <a:latin typeface="微软雅黑" panose="020B0503020204020204" pitchFamily="34" charset="-122"/>
              <a:ea typeface="微软雅黑" panose="020B0503020204020204" pitchFamily="34" charset="-122"/>
            </a:endParaRPr>
          </a:p>
        </p:txBody>
      </p:sp>
      <p:sp>
        <p:nvSpPr>
          <p:cNvPr id="62" name="文本框 22"/>
          <p:cNvSpPr txBox="1"/>
          <p:nvPr/>
        </p:nvSpPr>
        <p:spPr>
          <a:xfrm>
            <a:off x="8665856" y="2024580"/>
            <a:ext cx="2171748" cy="499560"/>
          </a:xfrm>
          <a:prstGeom prst="rect">
            <a:avLst/>
          </a:prstGeom>
          <a:noFill/>
        </p:spPr>
        <p:txBody>
          <a:bodyPr wrap="none" rtlCol="0">
            <a:spAutoFit/>
          </a:bodyPr>
          <a:lstStyle/>
          <a:p>
            <a:pPr>
              <a:lnSpc>
                <a:spcPct val="150000"/>
              </a:lnSpc>
              <a:defRPr/>
            </a:pPr>
            <a:r>
              <a:rPr lang="en-GB" altLang="zh-CN" sz="2000" dirty="0">
                <a:solidFill>
                  <a:srgbClr val="00B0F0"/>
                </a:solidFill>
                <a:latin typeface="微软雅黑" panose="020B0503020204020204" pitchFamily="34" charset="-122"/>
                <a:ea typeface="微软雅黑" panose="020B0503020204020204" pitchFamily="34" charset="-122"/>
              </a:rPr>
              <a:t>ETC</a:t>
            </a:r>
            <a:r>
              <a:rPr lang="zh-CN" altLang="en-US" sz="2000" dirty="0">
                <a:solidFill>
                  <a:srgbClr val="00B0F0"/>
                </a:solidFill>
                <a:latin typeface="微软雅黑" panose="020B0503020204020204" pitchFamily="34" charset="-122"/>
                <a:ea typeface="微软雅黑" panose="020B0503020204020204" pitchFamily="34" charset="-122"/>
              </a:rPr>
              <a:t>出口车道流程</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
        <p:nvSpPr>
          <p:cNvPr id="63" name="文本框 24"/>
          <p:cNvSpPr txBox="1"/>
          <p:nvPr/>
        </p:nvSpPr>
        <p:spPr>
          <a:xfrm>
            <a:off x="8841595" y="4450685"/>
            <a:ext cx="3350405" cy="400110"/>
          </a:xfrm>
          <a:prstGeom prst="rect">
            <a:avLst/>
          </a:prstGeom>
          <a:noFill/>
        </p:spPr>
        <p:txBody>
          <a:bodyPr wrap="none" rtlCol="0">
            <a:spAutoFit/>
          </a:bodyPr>
          <a:lstStyle/>
          <a:p>
            <a:pPr algn="r"/>
            <a:r>
              <a:rPr lang="en-GB" altLang="zh-CN" sz="2000" dirty="0">
                <a:solidFill>
                  <a:schemeClr val="bg1">
                    <a:lumMod val="95000"/>
                  </a:schemeClr>
                </a:solidFill>
                <a:latin typeface="微软雅黑" panose="020B0503020204020204" pitchFamily="34" charset="-122"/>
                <a:ea typeface="微软雅黑" panose="020B0503020204020204" pitchFamily="34" charset="-122"/>
              </a:rPr>
              <a:t>ETC/MTC</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混合出口车道流程</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车道业务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1" name="i$ļiḋê"/>
          <p:cNvGrpSpPr/>
          <p:nvPr/>
        </p:nvGrpSpPr>
        <p:grpSpPr>
          <a:xfrm>
            <a:off x="4448563" y="2708047"/>
            <a:ext cx="3097061" cy="2825308"/>
            <a:chOff x="1088828" y="2165990"/>
            <a:chExt cx="4457368" cy="4066252"/>
          </a:xfrm>
        </p:grpSpPr>
        <p:sp>
          <p:nvSpPr>
            <p:cNvPr id="32"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4"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35"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36"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7"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8"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0"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2"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4"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46"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8"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9"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50"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1"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2"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3"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54" name="ValueShape1"/>
          <p:cNvSpPr/>
          <p:nvPr/>
        </p:nvSpPr>
        <p:spPr bwMode="auto">
          <a:xfrm>
            <a:off x="3020922" y="4583528"/>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55" name="ValueShape2"/>
          <p:cNvSpPr/>
          <p:nvPr/>
        </p:nvSpPr>
        <p:spPr bwMode="auto">
          <a:xfrm>
            <a:off x="6111141" y="1872063"/>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56" name="ValueShape3"/>
          <p:cNvSpPr/>
          <p:nvPr/>
        </p:nvSpPr>
        <p:spPr bwMode="auto">
          <a:xfrm>
            <a:off x="8339263" y="4009969"/>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59" name="文本框 15"/>
          <p:cNvSpPr txBox="1"/>
          <p:nvPr/>
        </p:nvSpPr>
        <p:spPr>
          <a:xfrm>
            <a:off x="-39776" y="3928832"/>
            <a:ext cx="4065064" cy="961225"/>
          </a:xfrm>
          <a:prstGeom prst="rect">
            <a:avLst/>
          </a:prstGeom>
          <a:noFill/>
        </p:spPr>
        <p:txBody>
          <a:bodyPr wrap="square" rtlCol="0">
            <a:spAutoFit/>
          </a:bodyPr>
          <a:lstStyle/>
          <a:p>
            <a:pPr>
              <a:lnSpc>
                <a:spcPct val="150000"/>
              </a:lnSpc>
              <a:defRPr/>
            </a:pPr>
            <a:r>
              <a:rPr lang="zh-CN" altLang="en-US" sz="2000" dirty="0">
                <a:solidFill>
                  <a:srgbClr val="2AADFF"/>
                </a:solidFill>
                <a:latin typeface="微软雅黑" panose="020B0503020204020204" pitchFamily="34" charset="-122"/>
                <a:ea typeface="微软雅黑" panose="020B0503020204020204" pitchFamily="34" charset="-122"/>
              </a:rPr>
              <a:t>货车列车、半挂汽车列车车辆和大件运输车辆</a:t>
            </a:r>
            <a:endParaRPr lang="zh-CN" altLang="en-US" sz="2000" dirty="0">
              <a:solidFill>
                <a:srgbClr val="2AADFF"/>
              </a:solidFill>
              <a:latin typeface="微软雅黑" panose="020B0503020204020204" pitchFamily="34" charset="-122"/>
              <a:ea typeface="微软雅黑" panose="020B0503020204020204" pitchFamily="34" charset="-122"/>
            </a:endParaRPr>
          </a:p>
        </p:txBody>
      </p:sp>
      <p:sp>
        <p:nvSpPr>
          <p:cNvPr id="60" name="文本框 18"/>
          <p:cNvSpPr txBox="1"/>
          <p:nvPr/>
        </p:nvSpPr>
        <p:spPr>
          <a:xfrm>
            <a:off x="5240350" y="978526"/>
            <a:ext cx="2492990" cy="499560"/>
          </a:xfrm>
          <a:prstGeom prst="rect">
            <a:avLst/>
          </a:prstGeom>
          <a:noFill/>
        </p:spPr>
        <p:txBody>
          <a:bodyPr wrap="none" rtlCol="0">
            <a:spAutoFit/>
          </a:bodyPr>
          <a:lstStyle/>
          <a:p>
            <a:pPr>
              <a:lnSpc>
                <a:spcPct val="150000"/>
              </a:lnSpc>
              <a:defRPr/>
            </a:pPr>
            <a:r>
              <a:rPr lang="zh-CN" altLang="en-US" sz="2000" dirty="0">
                <a:solidFill>
                  <a:srgbClr val="F6C412"/>
                </a:solidFill>
                <a:latin typeface="微软雅黑" panose="020B0503020204020204" pitchFamily="34" charset="-122"/>
                <a:ea typeface="微软雅黑" panose="020B0503020204020204" pitchFamily="34" charset="-122"/>
              </a:rPr>
              <a:t>鲜活农产品运输车辆</a:t>
            </a:r>
            <a:endParaRPr lang="zh-CN" altLang="en-US" sz="2000" dirty="0">
              <a:solidFill>
                <a:srgbClr val="F6C412"/>
              </a:solidFill>
              <a:latin typeface="微软雅黑" panose="020B0503020204020204" pitchFamily="34" charset="-122"/>
              <a:ea typeface="微软雅黑" panose="020B0503020204020204" pitchFamily="34" charset="-122"/>
            </a:endParaRPr>
          </a:p>
        </p:txBody>
      </p:sp>
      <p:sp>
        <p:nvSpPr>
          <p:cNvPr id="61" name="文本框 20"/>
          <p:cNvSpPr txBox="1"/>
          <p:nvPr/>
        </p:nvSpPr>
        <p:spPr>
          <a:xfrm>
            <a:off x="7827957" y="3199385"/>
            <a:ext cx="4288353" cy="499560"/>
          </a:xfrm>
          <a:prstGeom prst="rect">
            <a:avLst/>
          </a:prstGeom>
          <a:noFill/>
        </p:spPr>
        <p:txBody>
          <a:bodyPr wrap="none" rtlCol="0">
            <a:spAutoFit/>
          </a:bodyPr>
          <a:lstStyle/>
          <a:p>
            <a:pPr>
              <a:lnSpc>
                <a:spcPct val="150000"/>
              </a:lnSpc>
              <a:defRPr/>
            </a:pPr>
            <a:r>
              <a:rPr lang="zh-CN" altLang="en-US" sz="2000" dirty="0">
                <a:solidFill>
                  <a:srgbClr val="F46D4C"/>
                </a:solidFill>
                <a:latin typeface="微软雅黑" panose="020B0503020204020204" pitchFamily="34" charset="-122"/>
                <a:ea typeface="微软雅黑" panose="020B0503020204020204" pitchFamily="34" charset="-122"/>
              </a:rPr>
              <a:t>运输联合收割机（包括插秧机）车辆</a:t>
            </a:r>
            <a:endParaRPr lang="zh-CN" altLang="en-US" sz="2000" dirty="0">
              <a:solidFill>
                <a:srgbClr val="F46D4C"/>
              </a:solidFill>
              <a:latin typeface="微软雅黑" panose="020B0503020204020204" pitchFamily="34" charset="-122"/>
              <a:ea typeface="微软雅黑" panose="020B0503020204020204" pitchFamily="34" charset="-122"/>
            </a:endParaRPr>
          </a:p>
        </p:txBody>
      </p:sp>
      <p:sp>
        <p:nvSpPr>
          <p:cNvPr id="66" name="MH_SubTitle_2"/>
          <p:cNvSpPr/>
          <p:nvPr>
            <p:custDataLst>
              <p:tags r:id="rId2"/>
            </p:custDataLst>
          </p:nvPr>
        </p:nvSpPr>
        <p:spPr>
          <a:xfrm>
            <a:off x="381104" y="813486"/>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特种车辆处理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1" name="i$ļiḋê"/>
          <p:cNvGrpSpPr/>
          <p:nvPr/>
        </p:nvGrpSpPr>
        <p:grpSpPr>
          <a:xfrm>
            <a:off x="4448563" y="2708047"/>
            <a:ext cx="3097061" cy="2825308"/>
            <a:chOff x="1088828" y="2165990"/>
            <a:chExt cx="4457368" cy="4066252"/>
          </a:xfrm>
        </p:grpSpPr>
        <p:sp>
          <p:nvSpPr>
            <p:cNvPr id="32"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4"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35"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36"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7"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8"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0"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2"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4"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46"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8"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9"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50"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1"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2"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3"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54" name="ValueShape1"/>
          <p:cNvSpPr/>
          <p:nvPr/>
        </p:nvSpPr>
        <p:spPr bwMode="auto">
          <a:xfrm>
            <a:off x="3020922" y="4583528"/>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55" name="ValueShape2"/>
          <p:cNvSpPr/>
          <p:nvPr/>
        </p:nvSpPr>
        <p:spPr bwMode="auto">
          <a:xfrm>
            <a:off x="2812985" y="2951969"/>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56" name="ValueShape3"/>
          <p:cNvSpPr/>
          <p:nvPr/>
        </p:nvSpPr>
        <p:spPr bwMode="auto">
          <a:xfrm>
            <a:off x="4761605" y="1575336"/>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57" name="ValueShape4"/>
          <p:cNvSpPr/>
          <p:nvPr/>
        </p:nvSpPr>
        <p:spPr bwMode="auto">
          <a:xfrm>
            <a:off x="8089586" y="2928441"/>
            <a:ext cx="801608" cy="798955"/>
          </a:xfrm>
          <a:prstGeom prst="ellipse">
            <a:avLst/>
          </a:prstGeom>
          <a:gradFill flip="none" rotWithShape="1">
            <a:gsLst>
              <a:gs pos="0">
                <a:srgbClr val="589DD9"/>
              </a:gs>
              <a:gs pos="100000">
                <a:srgbClr val="E4E6EA"/>
              </a:gs>
              <a:gs pos="42000">
                <a:srgbClr val="589DD9"/>
              </a:gs>
              <a:gs pos="42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4</a:t>
            </a:r>
            <a:endParaRPr lang="zh-CN" altLang="en-US" b="1" dirty="0">
              <a:solidFill>
                <a:schemeClr val="bg1"/>
              </a:solidFill>
            </a:endParaRPr>
          </a:p>
        </p:txBody>
      </p:sp>
      <p:sp>
        <p:nvSpPr>
          <p:cNvPr id="58" name="ValueShape5"/>
          <p:cNvSpPr/>
          <p:nvPr/>
        </p:nvSpPr>
        <p:spPr bwMode="auto">
          <a:xfrm>
            <a:off x="7903647" y="4677190"/>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5</a:t>
            </a:r>
            <a:endParaRPr lang="zh-CN" altLang="en-US" b="1" dirty="0">
              <a:solidFill>
                <a:schemeClr val="bg1"/>
              </a:solidFill>
            </a:endParaRPr>
          </a:p>
        </p:txBody>
      </p:sp>
      <p:sp>
        <p:nvSpPr>
          <p:cNvPr id="59" name="文本框 15"/>
          <p:cNvSpPr txBox="1"/>
          <p:nvPr/>
        </p:nvSpPr>
        <p:spPr>
          <a:xfrm>
            <a:off x="375690" y="4690326"/>
            <a:ext cx="2684709" cy="499560"/>
          </a:xfrm>
          <a:prstGeom prst="rect">
            <a:avLst/>
          </a:prstGeom>
          <a:noFill/>
        </p:spPr>
        <p:txBody>
          <a:bodyPr wrap="none" rtlCol="0">
            <a:spAutoFit/>
          </a:bodyPr>
          <a:lstStyle/>
          <a:p>
            <a:pPr>
              <a:lnSpc>
                <a:spcPct val="150000"/>
              </a:lnSpc>
              <a:defRPr/>
            </a:pPr>
            <a:r>
              <a:rPr lang="en-US" altLang="zh-CN" sz="2000" dirty="0">
                <a:solidFill>
                  <a:srgbClr val="2AADFF"/>
                </a:solidFill>
                <a:latin typeface="微软雅黑" panose="020B0503020204020204" pitchFamily="34" charset="-122"/>
                <a:ea typeface="微软雅黑" panose="020B0503020204020204" pitchFamily="34" charset="-122"/>
              </a:rPr>
              <a:t>ETC</a:t>
            </a:r>
            <a:r>
              <a:rPr lang="zh-CN" altLang="en-US" sz="2000" dirty="0">
                <a:solidFill>
                  <a:srgbClr val="2AADFF"/>
                </a:solidFill>
                <a:latin typeface="微软雅黑" panose="020B0503020204020204" pitchFamily="34" charset="-122"/>
                <a:ea typeface="微软雅黑" panose="020B0503020204020204" pitchFamily="34" charset="-122"/>
              </a:rPr>
              <a:t>入口车道特情处理</a:t>
            </a:r>
            <a:endParaRPr lang="zh-CN" altLang="en-US" sz="2000" dirty="0">
              <a:solidFill>
                <a:srgbClr val="2AADFF"/>
              </a:solidFill>
              <a:latin typeface="微软雅黑" panose="020B0503020204020204" pitchFamily="34" charset="-122"/>
              <a:ea typeface="微软雅黑" panose="020B0503020204020204" pitchFamily="34" charset="-122"/>
            </a:endParaRPr>
          </a:p>
        </p:txBody>
      </p:sp>
      <p:sp>
        <p:nvSpPr>
          <p:cNvPr id="60" name="文本框 18"/>
          <p:cNvSpPr txBox="1"/>
          <p:nvPr/>
        </p:nvSpPr>
        <p:spPr>
          <a:xfrm>
            <a:off x="159147" y="2524140"/>
            <a:ext cx="3863365" cy="499560"/>
          </a:xfrm>
          <a:prstGeom prst="rect">
            <a:avLst/>
          </a:prstGeom>
          <a:noFill/>
        </p:spPr>
        <p:txBody>
          <a:bodyPr wrap="none" rtlCol="0">
            <a:spAutoFit/>
          </a:bodyPr>
          <a:lstStyle/>
          <a:p>
            <a:pPr>
              <a:lnSpc>
                <a:spcPct val="150000"/>
              </a:lnSpc>
              <a:defRPr/>
            </a:pPr>
            <a:r>
              <a:rPr lang="en-GB" altLang="zh-CN" sz="2000" dirty="0">
                <a:solidFill>
                  <a:srgbClr val="F6C412"/>
                </a:solidFill>
                <a:latin typeface="微软雅黑" panose="020B0503020204020204" pitchFamily="34" charset="-122"/>
                <a:ea typeface="微软雅黑" panose="020B0503020204020204" pitchFamily="34" charset="-122"/>
              </a:rPr>
              <a:t>ETC/MTC</a:t>
            </a:r>
            <a:r>
              <a:rPr lang="zh-CN" altLang="en-US" sz="2000" dirty="0">
                <a:solidFill>
                  <a:srgbClr val="F6C412"/>
                </a:solidFill>
                <a:latin typeface="微软雅黑" panose="020B0503020204020204" pitchFamily="34" charset="-122"/>
                <a:ea typeface="微软雅黑" panose="020B0503020204020204" pitchFamily="34" charset="-122"/>
              </a:rPr>
              <a:t>混合入口车道特情处理</a:t>
            </a:r>
            <a:endParaRPr lang="zh-CN" altLang="en-US" sz="2000" dirty="0">
              <a:solidFill>
                <a:srgbClr val="F6C412"/>
              </a:solidFill>
              <a:latin typeface="微软雅黑" panose="020B0503020204020204" pitchFamily="34" charset="-122"/>
              <a:ea typeface="微软雅黑" panose="020B0503020204020204" pitchFamily="34" charset="-122"/>
            </a:endParaRPr>
          </a:p>
        </p:txBody>
      </p:sp>
      <p:sp>
        <p:nvSpPr>
          <p:cNvPr id="61" name="文本框 20"/>
          <p:cNvSpPr txBox="1"/>
          <p:nvPr/>
        </p:nvSpPr>
        <p:spPr>
          <a:xfrm>
            <a:off x="5287398" y="1145128"/>
            <a:ext cx="2684709" cy="499560"/>
          </a:xfrm>
          <a:prstGeom prst="rect">
            <a:avLst/>
          </a:prstGeom>
          <a:noFill/>
        </p:spPr>
        <p:txBody>
          <a:bodyPr wrap="none" rtlCol="0">
            <a:spAutoFit/>
          </a:bodyPr>
          <a:lstStyle/>
          <a:p>
            <a:pPr>
              <a:lnSpc>
                <a:spcPct val="150000"/>
              </a:lnSpc>
              <a:defRPr/>
            </a:pPr>
            <a:r>
              <a:rPr lang="en-GB" altLang="zh-CN" sz="2000" dirty="0">
                <a:solidFill>
                  <a:srgbClr val="F46D4C"/>
                </a:solidFill>
                <a:latin typeface="微软雅黑" panose="020B0503020204020204" pitchFamily="34" charset="-122"/>
                <a:ea typeface="微软雅黑" panose="020B0503020204020204" pitchFamily="34" charset="-122"/>
              </a:rPr>
              <a:t>ETC</a:t>
            </a:r>
            <a:r>
              <a:rPr lang="zh-CN" altLang="en-US" sz="2000" dirty="0">
                <a:solidFill>
                  <a:srgbClr val="F46D4C"/>
                </a:solidFill>
                <a:latin typeface="微软雅黑" panose="020B0503020204020204" pitchFamily="34" charset="-122"/>
                <a:ea typeface="微软雅黑" panose="020B0503020204020204" pitchFamily="34" charset="-122"/>
              </a:rPr>
              <a:t>门架系统特情处理</a:t>
            </a:r>
            <a:endParaRPr lang="zh-CN" altLang="en-US" sz="2000" dirty="0">
              <a:solidFill>
                <a:srgbClr val="F46D4C"/>
              </a:solidFill>
              <a:latin typeface="微软雅黑" panose="020B0503020204020204" pitchFamily="34" charset="-122"/>
              <a:ea typeface="微软雅黑" panose="020B0503020204020204" pitchFamily="34" charset="-122"/>
            </a:endParaRPr>
          </a:p>
        </p:txBody>
      </p:sp>
      <p:sp>
        <p:nvSpPr>
          <p:cNvPr id="62" name="文本框 22"/>
          <p:cNvSpPr txBox="1"/>
          <p:nvPr/>
        </p:nvSpPr>
        <p:spPr>
          <a:xfrm>
            <a:off x="8937716" y="2274360"/>
            <a:ext cx="2684709" cy="499560"/>
          </a:xfrm>
          <a:prstGeom prst="rect">
            <a:avLst/>
          </a:prstGeom>
          <a:noFill/>
        </p:spPr>
        <p:txBody>
          <a:bodyPr wrap="none" rtlCol="0">
            <a:spAutoFit/>
          </a:bodyPr>
          <a:lstStyle/>
          <a:p>
            <a:pPr>
              <a:lnSpc>
                <a:spcPct val="150000"/>
              </a:lnSpc>
              <a:defRPr/>
            </a:pPr>
            <a:r>
              <a:rPr lang="en-GB" altLang="zh-CN" sz="2000" dirty="0">
                <a:solidFill>
                  <a:srgbClr val="00B0F0"/>
                </a:solidFill>
                <a:latin typeface="微软雅黑" panose="020B0503020204020204" pitchFamily="34" charset="-122"/>
                <a:ea typeface="微软雅黑" panose="020B0503020204020204" pitchFamily="34" charset="-122"/>
              </a:rPr>
              <a:t>ETC</a:t>
            </a:r>
            <a:r>
              <a:rPr lang="zh-CN" altLang="en-US" sz="2000" dirty="0">
                <a:solidFill>
                  <a:srgbClr val="00B0F0"/>
                </a:solidFill>
                <a:latin typeface="微软雅黑" panose="020B0503020204020204" pitchFamily="34" charset="-122"/>
                <a:ea typeface="微软雅黑" panose="020B0503020204020204" pitchFamily="34" charset="-122"/>
              </a:rPr>
              <a:t>出口车道特情处理</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
        <p:nvSpPr>
          <p:cNvPr id="63" name="文本框 24"/>
          <p:cNvSpPr txBox="1"/>
          <p:nvPr/>
        </p:nvSpPr>
        <p:spPr>
          <a:xfrm>
            <a:off x="8050367" y="4319558"/>
            <a:ext cx="3863366" cy="400110"/>
          </a:xfrm>
          <a:prstGeom prst="rect">
            <a:avLst/>
          </a:prstGeom>
          <a:noFill/>
        </p:spPr>
        <p:txBody>
          <a:bodyPr wrap="none" rtlCol="0">
            <a:spAutoFit/>
          </a:bodyPr>
          <a:lstStyle/>
          <a:p>
            <a:pPr algn="r"/>
            <a:r>
              <a:rPr lang="en-GB" altLang="zh-CN" sz="2000" dirty="0">
                <a:solidFill>
                  <a:schemeClr val="bg1">
                    <a:lumMod val="95000"/>
                  </a:schemeClr>
                </a:solidFill>
                <a:latin typeface="微软雅黑" panose="020B0503020204020204" pitchFamily="34" charset="-122"/>
                <a:ea typeface="微软雅黑" panose="020B0503020204020204" pitchFamily="34" charset="-122"/>
              </a:rPr>
              <a:t>ETC/MTC</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混合出口车道特情处理</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收费特情处理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收费特情处理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839752" y="1481555"/>
          <a:ext cx="9822596" cy="4693938"/>
        </p:xfrm>
        <a:graphic>
          <a:graphicData uri="http://schemas.openxmlformats.org/drawingml/2006/table">
            <a:tbl>
              <a:tblPr firstRow="1" bandRow="1">
                <a:tableStyleId>{5C22544A-7EE6-4342-B048-85BDC9FD1C3A}</a:tableStyleId>
              </a:tblPr>
              <a:tblGrid>
                <a:gridCol w="4361011"/>
                <a:gridCol w="2085049"/>
                <a:gridCol w="3376536"/>
              </a:tblGrid>
              <a:tr h="505380">
                <a:tc>
                  <a:txBody>
                    <a:bodyPr/>
                    <a:lstStyle/>
                    <a:p>
                      <a:r>
                        <a:rPr lang="zh-CN" altLang="en-US" dirty="0"/>
                        <a:t>特情类型</a:t>
                      </a:r>
                      <a:endParaRPr lang="zh-CN" altLang="en-US" dirty="0"/>
                    </a:p>
                  </a:txBody>
                  <a:tcPr/>
                </a:tc>
                <a:tc>
                  <a:txBody>
                    <a:bodyPr/>
                    <a:lstStyle/>
                    <a:p>
                      <a:r>
                        <a:rPr lang="en-GB" altLang="zh-CN" dirty="0"/>
                        <a:t>ETC</a:t>
                      </a:r>
                      <a:r>
                        <a:rPr lang="zh-CN" altLang="en-US" dirty="0"/>
                        <a:t>入口车道</a:t>
                      </a:r>
                      <a:endParaRPr lang="zh-CN" altLang="en-US" dirty="0"/>
                    </a:p>
                  </a:txBody>
                  <a:tcPr/>
                </a:tc>
                <a:tc>
                  <a:txBody>
                    <a:bodyPr/>
                    <a:lstStyle/>
                    <a:p>
                      <a:r>
                        <a:rPr lang="en-GB" altLang="zh-CN" dirty="0"/>
                        <a:t>ETC/MTC</a:t>
                      </a:r>
                      <a:r>
                        <a:rPr lang="zh-CN" altLang="en-US" dirty="0"/>
                        <a:t>混合入口车道</a:t>
                      </a:r>
                      <a:endParaRPr lang="zh-CN" altLang="en-US" dirty="0"/>
                    </a:p>
                  </a:txBody>
                  <a:tcPr/>
                </a:tc>
              </a:tr>
              <a:tr h="505380">
                <a:tc>
                  <a:txBody>
                    <a:bodyPr/>
                    <a:lstStyle/>
                    <a:p>
                      <a:r>
                        <a:rPr lang="en-GB" altLang="zh-CN" dirty="0"/>
                        <a:t>ETC</a:t>
                      </a:r>
                      <a:r>
                        <a:rPr lang="zh-CN" altLang="en-US" dirty="0"/>
                        <a:t>通行有效性不通过</a:t>
                      </a:r>
                      <a:endParaRPr lang="zh-CN" altLang="en-US" dirty="0"/>
                    </a:p>
                  </a:txBody>
                  <a:tcPr/>
                </a:tc>
                <a:tc>
                  <a:txBody>
                    <a:bodyPr/>
                    <a:lstStyle/>
                    <a:p>
                      <a:r>
                        <a:rPr lang="zh-CN" altLang="en-US" dirty="0">
                          <a:effectLst/>
                          <a:latin typeface="仿宋" panose="02010609060101010101" pitchFamily="49" charset="-122"/>
                          <a:ea typeface="仿宋" panose="02010609060101010101" pitchFamily="49" charset="-122"/>
                        </a:rPr>
                        <a:t>转人工处理</a:t>
                      </a:r>
                      <a:endParaRPr lang="zh-CN" altLang="en-US" dirty="0">
                        <a:effectLst/>
                        <a:latin typeface="仿宋" panose="02010609060101010101" pitchFamily="49" charset="-122"/>
                        <a:ea typeface="仿宋"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发放</a:t>
                      </a:r>
                      <a:r>
                        <a:rPr lang="en-US"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a:t>
                      </a:r>
                      <a:endParaRPr lang="zh-CN" altLang="en-US" sz="1800" kern="1200" dirty="0">
                        <a:solidFill>
                          <a:schemeClr val="dk1"/>
                        </a:solidFill>
                        <a:effectLst/>
                        <a:latin typeface="+mn-lt"/>
                        <a:ea typeface="+mn-ea"/>
                        <a:cs typeface="+mn-cs"/>
                      </a:endParaRPr>
                    </a:p>
                  </a:txBody>
                  <a:tcPr/>
                </a:tc>
              </a:tr>
              <a:tr h="5053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信用黑名单</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按稽核业务相关要求处理</a:t>
                      </a:r>
                      <a:endParaRPr lang="zh-CN" altLang="en-US" sz="1800" kern="1200" dirty="0">
                        <a:solidFill>
                          <a:schemeClr val="dk1"/>
                        </a:solidFill>
                        <a:effectLst/>
                        <a:latin typeface="+mn-lt"/>
                        <a:ea typeface="+mn-ea"/>
                        <a:cs typeface="+mn-cs"/>
                      </a:endParaRPr>
                    </a:p>
                  </a:txBody>
                  <a:tcPr anchor="ctr"/>
                </a:tc>
                <a:tc>
                  <a:txBody>
                    <a:bodyPr/>
                    <a:lstStyle/>
                    <a:p>
                      <a:r>
                        <a:rPr lang="zh-CN" altLang="en-US" sz="1800" kern="1200" dirty="0">
                          <a:solidFill>
                            <a:schemeClr val="dk1"/>
                          </a:solidFill>
                          <a:effectLst/>
                          <a:latin typeface="+mn-lt"/>
                          <a:ea typeface="+mn-ea"/>
                          <a:cs typeface="+mn-cs"/>
                        </a:rPr>
                        <a:t>按稽核业务相关要求处理</a:t>
                      </a:r>
                      <a:endParaRPr lang="zh-CN" altLang="en-US" sz="1800" kern="1200" dirty="0">
                        <a:solidFill>
                          <a:schemeClr val="dk1"/>
                        </a:solidFill>
                        <a:effectLst/>
                        <a:latin typeface="+mn-lt"/>
                        <a:ea typeface="+mn-ea"/>
                        <a:cs typeface="+mn-cs"/>
                      </a:endParaRPr>
                    </a:p>
                  </a:txBody>
                  <a:tcPr/>
                </a:tc>
              </a:tr>
              <a:tr h="158833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通行异常车辆</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（无</a:t>
                      </a:r>
                      <a:r>
                        <a:rPr lang="en-GB"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车辆、储值卡余额为</a:t>
                      </a:r>
                      <a:r>
                        <a:rPr lang="en-US" altLang="zh-CN" sz="1800" kern="1200" dirty="0">
                          <a:solidFill>
                            <a:schemeClr val="dk1"/>
                          </a:solidFill>
                          <a:effectLst/>
                          <a:latin typeface="+mn-lt"/>
                          <a:ea typeface="+mn-ea"/>
                          <a:cs typeface="+mn-cs"/>
                        </a:rPr>
                        <a:t>0</a:t>
                      </a:r>
                      <a:r>
                        <a:rPr lang="zh-CN" altLang="en-US" sz="1800" kern="1200" dirty="0">
                          <a:solidFill>
                            <a:schemeClr val="dk1"/>
                          </a:solidFill>
                          <a:effectLst/>
                          <a:latin typeface="+mn-lt"/>
                          <a:ea typeface="+mn-ea"/>
                          <a:cs typeface="+mn-cs"/>
                        </a:rPr>
                        <a:t>元、</a:t>
                      </a:r>
                      <a:r>
                        <a:rPr lang="en-GB"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入口信息写入失败）</a:t>
                      </a:r>
                      <a:endParaRPr lang="zh-CN" altLang="en-US" sz="1800" kern="1200" dirty="0">
                        <a:solidFill>
                          <a:schemeClr val="dk1"/>
                        </a:solidFill>
                        <a:effectLst/>
                        <a:latin typeface="+mn-lt"/>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effectLst/>
                          <a:latin typeface="仿宋" panose="02010609060101010101" pitchFamily="49" charset="-122"/>
                          <a:ea typeface="仿宋" panose="02010609060101010101" pitchFamily="49" charset="-122"/>
                        </a:rPr>
                        <a:t>转人工处理</a:t>
                      </a:r>
                      <a:endParaRPr lang="zh-CN" altLang="en-US" dirty="0">
                        <a:effectLst/>
                        <a:latin typeface="仿宋" panose="02010609060101010101" pitchFamily="49" charset="-122"/>
                        <a:ea typeface="仿宋" panose="02010609060101010101" pitchFamily="49" charset="-122"/>
                      </a:endParaRPr>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发放</a:t>
                      </a:r>
                      <a:r>
                        <a:rPr lang="en-US"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a:t>
                      </a:r>
                      <a:endParaRPr lang="zh-CN" altLang="en-US" sz="1800" kern="1200" dirty="0">
                        <a:solidFill>
                          <a:schemeClr val="dk1"/>
                        </a:solidFill>
                        <a:effectLst/>
                        <a:latin typeface="+mn-lt"/>
                        <a:ea typeface="+mn-ea"/>
                        <a:cs typeface="+mn-cs"/>
                      </a:endParaRPr>
                    </a:p>
                  </a:txBody>
                  <a:tcPr anchor="ctr"/>
                </a:tc>
              </a:tr>
              <a:tr h="41749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双片式</a:t>
                      </a:r>
                      <a:r>
                        <a:rPr lang="en-GB"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未插卡</a:t>
                      </a:r>
                      <a:endParaRPr lang="en-US" altLang="zh-CN" sz="1800" kern="1200" dirty="0">
                        <a:solidFill>
                          <a:schemeClr val="dk1"/>
                        </a:solidFill>
                        <a:effectLst/>
                        <a:latin typeface="+mn-lt"/>
                        <a:ea typeface="+mn-ea"/>
                        <a:cs typeface="+mn-cs"/>
                      </a:endParaRPr>
                    </a:p>
                  </a:txBody>
                  <a:tcPr/>
                </a:tc>
                <a:tc vMerge="1">
                  <a:tcPr anchor="ctr"/>
                </a:tc>
                <a:tc vMerge="1">
                  <a:tcPr/>
                </a:tc>
              </a:tr>
              <a:tr h="39718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持临时牌照车辆</a:t>
                      </a:r>
                      <a:endParaRPr lang="en-US" altLang="zh-CN"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effectLst/>
                          <a:latin typeface="+mn-lt"/>
                          <a:ea typeface="+mn-ea"/>
                          <a:cs typeface="+mn-cs"/>
                        </a:rPr>
                        <a:t>--</a:t>
                      </a:r>
                      <a:endParaRPr lang="zh-CN" altLang="en-US" dirty="0">
                        <a:effectLst/>
                        <a:latin typeface="仿宋" panose="02010609060101010101" pitchFamily="49" charset="-122"/>
                        <a:ea typeface="仿宋" panose="02010609060101010101" pitchFamily="49" charset="-122"/>
                      </a:endParaRPr>
                    </a:p>
                  </a:txBody>
                  <a:tcPr/>
                </a:tc>
                <a:tc vMerge="1">
                  <a:tcPr/>
                </a:tc>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无效</a:t>
                      </a:r>
                      <a:r>
                        <a:rPr lang="en-GB"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卡（卡是否可读或有效，若不可读或无效）</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更换正常</a:t>
                      </a:r>
                      <a:r>
                        <a:rPr lang="en-GB"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卡，写入车牌、车型、入口站等信息</a:t>
                      </a:r>
                      <a:endParaRPr lang="zh-CN" altLang="en-US" sz="1800" kern="1200" dirty="0">
                        <a:solidFill>
                          <a:schemeClr val="dk1"/>
                        </a:solidFill>
                        <a:effectLst/>
                        <a:latin typeface="+mn-lt"/>
                        <a:ea typeface="+mn-ea"/>
                        <a:cs typeface="+mn-cs"/>
                      </a:endParaRPr>
                    </a:p>
                  </a:txBody>
                  <a:tcPr/>
                </a:tc>
              </a:tr>
            </a:tbl>
          </a:graphicData>
        </a:graphic>
      </p:graphicFrame>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收费特情处理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nvGrpSpPr>
          <p:cNvPr id="6" name="i$ļiḋê"/>
          <p:cNvGrpSpPr/>
          <p:nvPr/>
        </p:nvGrpSpPr>
        <p:grpSpPr>
          <a:xfrm>
            <a:off x="4600963" y="2860447"/>
            <a:ext cx="3097061" cy="2825308"/>
            <a:chOff x="1088828" y="2165990"/>
            <a:chExt cx="4457368" cy="4066252"/>
          </a:xfrm>
        </p:grpSpPr>
        <p:sp>
          <p:nvSpPr>
            <p:cNvPr id="7"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8"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9"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10"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1"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2"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3"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4"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5"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16"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7"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18"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19"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20"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21"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22"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23" name="ValueShape1"/>
          <p:cNvSpPr/>
          <p:nvPr/>
        </p:nvSpPr>
        <p:spPr bwMode="auto">
          <a:xfrm>
            <a:off x="3173322" y="4735928"/>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24" name="ValueShape2"/>
          <p:cNvSpPr/>
          <p:nvPr/>
        </p:nvSpPr>
        <p:spPr bwMode="auto">
          <a:xfrm>
            <a:off x="2965385" y="3104369"/>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25" name="ValueShape3"/>
          <p:cNvSpPr/>
          <p:nvPr/>
        </p:nvSpPr>
        <p:spPr bwMode="auto">
          <a:xfrm>
            <a:off x="4914005" y="1727736"/>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26" name="ValueShape4"/>
          <p:cNvSpPr/>
          <p:nvPr/>
        </p:nvSpPr>
        <p:spPr bwMode="auto">
          <a:xfrm>
            <a:off x="8241986" y="3080841"/>
            <a:ext cx="801608" cy="798955"/>
          </a:xfrm>
          <a:prstGeom prst="ellipse">
            <a:avLst/>
          </a:prstGeom>
          <a:gradFill flip="none" rotWithShape="1">
            <a:gsLst>
              <a:gs pos="0">
                <a:srgbClr val="589DD9"/>
              </a:gs>
              <a:gs pos="100000">
                <a:srgbClr val="E4E6EA"/>
              </a:gs>
              <a:gs pos="42000">
                <a:srgbClr val="589DD9"/>
              </a:gs>
              <a:gs pos="42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4</a:t>
            </a:r>
            <a:endParaRPr lang="zh-CN" altLang="en-US" b="1" dirty="0">
              <a:solidFill>
                <a:schemeClr val="bg1"/>
              </a:solidFill>
            </a:endParaRPr>
          </a:p>
        </p:txBody>
      </p:sp>
      <p:sp>
        <p:nvSpPr>
          <p:cNvPr id="27" name="ValueShape5"/>
          <p:cNvSpPr/>
          <p:nvPr/>
        </p:nvSpPr>
        <p:spPr bwMode="auto">
          <a:xfrm>
            <a:off x="8056047" y="4829590"/>
            <a:ext cx="798955" cy="798955"/>
          </a:xfrm>
          <a:prstGeom prst="ellipse">
            <a:avLst/>
          </a:prstGeom>
          <a:gradFill flip="none" rotWithShape="1">
            <a:gsLst>
              <a:gs pos="0">
                <a:srgbClr val="7C7FC0"/>
              </a:gs>
              <a:gs pos="100000">
                <a:srgbClr val="E4E6EA"/>
              </a:gs>
              <a:gs pos="54000">
                <a:srgbClr val="7C7FC0"/>
              </a:gs>
              <a:gs pos="54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5</a:t>
            </a:r>
            <a:endParaRPr lang="zh-CN" altLang="en-US" b="1" dirty="0">
              <a:solidFill>
                <a:schemeClr val="bg1"/>
              </a:solidFill>
            </a:endParaRPr>
          </a:p>
        </p:txBody>
      </p:sp>
      <p:sp>
        <p:nvSpPr>
          <p:cNvPr id="28" name="文本框 15"/>
          <p:cNvSpPr txBox="1"/>
          <p:nvPr/>
        </p:nvSpPr>
        <p:spPr>
          <a:xfrm>
            <a:off x="81786" y="4561747"/>
            <a:ext cx="3454151" cy="499560"/>
          </a:xfrm>
          <a:prstGeom prst="rect">
            <a:avLst/>
          </a:prstGeom>
          <a:noFill/>
        </p:spPr>
        <p:txBody>
          <a:bodyPr wrap="none" rtlCol="0">
            <a:spAutoFit/>
          </a:bodyPr>
          <a:lstStyle/>
          <a:p>
            <a:pPr>
              <a:lnSpc>
                <a:spcPct val="150000"/>
              </a:lnSpc>
              <a:defRPr/>
            </a:pPr>
            <a:r>
              <a:rPr lang="zh-CN" altLang="en-US" sz="2000" dirty="0">
                <a:solidFill>
                  <a:srgbClr val="2AADFF"/>
                </a:solidFill>
                <a:latin typeface="微软雅黑" panose="020B0503020204020204" pitchFamily="34" charset="-122"/>
                <a:ea typeface="微软雅黑" panose="020B0503020204020204" pitchFamily="34" charset="-122"/>
              </a:rPr>
              <a:t>未生成交易验证码的</a:t>
            </a:r>
            <a:r>
              <a:rPr lang="en-US" altLang="zh-CN" sz="2000" dirty="0">
                <a:solidFill>
                  <a:srgbClr val="2AADFF"/>
                </a:solidFill>
                <a:latin typeface="微软雅黑" panose="020B0503020204020204" pitchFamily="34" charset="-122"/>
                <a:ea typeface="微软雅黑" panose="020B0503020204020204" pitchFamily="34" charset="-122"/>
              </a:rPr>
              <a:t>ETC</a:t>
            </a:r>
            <a:r>
              <a:rPr lang="zh-CN" altLang="en-US" sz="2000" dirty="0">
                <a:solidFill>
                  <a:srgbClr val="2AADFF"/>
                </a:solidFill>
                <a:latin typeface="微软雅黑" panose="020B0503020204020204" pitchFamily="34" charset="-122"/>
                <a:ea typeface="微软雅黑" panose="020B0503020204020204" pitchFamily="34" charset="-122"/>
              </a:rPr>
              <a:t>车辆</a:t>
            </a:r>
            <a:endParaRPr lang="zh-CN" altLang="en-US" sz="2000" dirty="0">
              <a:solidFill>
                <a:srgbClr val="2AADFF"/>
              </a:solidFill>
              <a:latin typeface="微软雅黑" panose="020B0503020204020204" pitchFamily="34" charset="-122"/>
              <a:ea typeface="微软雅黑" panose="020B0503020204020204" pitchFamily="34" charset="-122"/>
            </a:endParaRPr>
          </a:p>
        </p:txBody>
      </p:sp>
      <p:sp>
        <p:nvSpPr>
          <p:cNvPr id="29" name="文本框 18"/>
          <p:cNvSpPr txBox="1"/>
          <p:nvPr/>
        </p:nvSpPr>
        <p:spPr>
          <a:xfrm>
            <a:off x="311547" y="2676540"/>
            <a:ext cx="2749471" cy="499560"/>
          </a:xfrm>
          <a:prstGeom prst="rect">
            <a:avLst/>
          </a:prstGeom>
          <a:noFill/>
        </p:spPr>
        <p:txBody>
          <a:bodyPr wrap="none" rtlCol="0">
            <a:spAutoFit/>
          </a:bodyPr>
          <a:lstStyle/>
          <a:p>
            <a:pPr>
              <a:lnSpc>
                <a:spcPct val="150000"/>
              </a:lnSpc>
              <a:defRPr/>
            </a:pPr>
            <a:r>
              <a:rPr lang="zh-CN" altLang="en-US" sz="2000" dirty="0">
                <a:solidFill>
                  <a:srgbClr val="F6C412"/>
                </a:solidFill>
                <a:latin typeface="微软雅黑" panose="020B0503020204020204" pitchFamily="34" charset="-122"/>
                <a:ea typeface="微软雅黑" panose="020B0503020204020204" pitchFamily="34" charset="-122"/>
              </a:rPr>
              <a:t>未匹配通行记录的车辆</a:t>
            </a:r>
            <a:endParaRPr lang="zh-CN" altLang="en-US" sz="2000" dirty="0">
              <a:solidFill>
                <a:srgbClr val="F6C412"/>
              </a:solidFill>
              <a:latin typeface="微软雅黑" panose="020B0503020204020204" pitchFamily="34" charset="-122"/>
              <a:ea typeface="微软雅黑" panose="020B0503020204020204" pitchFamily="34" charset="-122"/>
            </a:endParaRPr>
          </a:p>
        </p:txBody>
      </p:sp>
      <p:sp>
        <p:nvSpPr>
          <p:cNvPr id="30" name="文本框 20"/>
          <p:cNvSpPr txBox="1"/>
          <p:nvPr/>
        </p:nvSpPr>
        <p:spPr>
          <a:xfrm>
            <a:off x="4643553" y="527890"/>
            <a:ext cx="2684709" cy="499560"/>
          </a:xfrm>
          <a:prstGeom prst="rect">
            <a:avLst/>
          </a:prstGeom>
          <a:solidFill>
            <a:schemeClr val="bg1"/>
          </a:solidFill>
        </p:spPr>
        <p:txBody>
          <a:bodyPr wrap="none" rtlCol="0">
            <a:spAutoFit/>
          </a:bodyPr>
          <a:lstStyle/>
          <a:p>
            <a:pPr>
              <a:lnSpc>
                <a:spcPct val="150000"/>
              </a:lnSpc>
              <a:defRPr/>
            </a:pPr>
            <a:r>
              <a:rPr lang="en-GB" altLang="zh-CN" sz="2000" dirty="0">
                <a:solidFill>
                  <a:srgbClr val="F46D4C"/>
                </a:solidFill>
                <a:latin typeface="微软雅黑" panose="020B0503020204020204" pitchFamily="34" charset="-122"/>
                <a:ea typeface="微软雅黑" panose="020B0503020204020204" pitchFamily="34" charset="-122"/>
              </a:rPr>
              <a:t>ETC</a:t>
            </a:r>
            <a:r>
              <a:rPr lang="zh-CN" altLang="en-US" sz="2000" dirty="0">
                <a:solidFill>
                  <a:srgbClr val="F46D4C"/>
                </a:solidFill>
                <a:latin typeface="微软雅黑" panose="020B0503020204020204" pitchFamily="34" charset="-122"/>
                <a:ea typeface="微软雅黑" panose="020B0503020204020204" pitchFamily="34" charset="-122"/>
              </a:rPr>
              <a:t>门架系统特情处理</a:t>
            </a:r>
            <a:endParaRPr lang="zh-CN" altLang="en-US" sz="2000" dirty="0">
              <a:solidFill>
                <a:srgbClr val="F46D4C"/>
              </a:solidFill>
              <a:latin typeface="微软雅黑" panose="020B0503020204020204" pitchFamily="34" charset="-122"/>
              <a:ea typeface="微软雅黑" panose="020B0503020204020204" pitchFamily="34" charset="-122"/>
            </a:endParaRPr>
          </a:p>
        </p:txBody>
      </p:sp>
      <p:sp>
        <p:nvSpPr>
          <p:cNvPr id="31" name="文本框 22"/>
          <p:cNvSpPr txBox="1"/>
          <p:nvPr/>
        </p:nvSpPr>
        <p:spPr>
          <a:xfrm>
            <a:off x="9090116" y="2426760"/>
            <a:ext cx="1980029" cy="499560"/>
          </a:xfrm>
          <a:prstGeom prst="rect">
            <a:avLst/>
          </a:prstGeom>
          <a:noFill/>
        </p:spPr>
        <p:txBody>
          <a:bodyPr wrap="none" rtlCol="0">
            <a:spAutoFit/>
          </a:bodyPr>
          <a:lstStyle/>
          <a:p>
            <a:pPr>
              <a:lnSpc>
                <a:spcPct val="150000"/>
              </a:lnSpc>
              <a:defRPr/>
            </a:pPr>
            <a:r>
              <a:rPr lang="zh-CN" altLang="en-US" sz="2000" dirty="0">
                <a:solidFill>
                  <a:srgbClr val="00B0F0"/>
                </a:solidFill>
                <a:latin typeface="微软雅黑" panose="020B0503020204020204" pitchFamily="34" charset="-122"/>
                <a:ea typeface="微软雅黑" panose="020B0503020204020204" pitchFamily="34" charset="-122"/>
              </a:rPr>
              <a:t>无入口信息车辆</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
        <p:nvSpPr>
          <p:cNvPr id="32" name="文本框 24"/>
          <p:cNvSpPr txBox="1"/>
          <p:nvPr/>
        </p:nvSpPr>
        <p:spPr>
          <a:xfrm>
            <a:off x="8685807" y="4725069"/>
            <a:ext cx="3056899" cy="707886"/>
          </a:xfrm>
          <a:prstGeom prst="rect">
            <a:avLst/>
          </a:prstGeom>
          <a:noFill/>
        </p:spPr>
        <p:txBody>
          <a:bodyPr wrap="square" rtlCol="0">
            <a:spAutoFit/>
          </a:bodyPr>
          <a:lstStyle/>
          <a:p>
            <a:pPr algn="r"/>
            <a:r>
              <a:rPr lang="en-GB" altLang="zh-CN" sz="2000" dirty="0">
                <a:solidFill>
                  <a:schemeClr val="bg1">
                    <a:lumMod val="95000"/>
                  </a:schemeClr>
                </a:solidFill>
                <a:latin typeface="微软雅黑" panose="020B0503020204020204" pitchFamily="34" charset="-122"/>
                <a:ea typeface="微软雅黑" panose="020B0503020204020204" pitchFamily="34" charset="-122"/>
              </a:rPr>
              <a:t>OBU</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和</a:t>
            </a:r>
            <a:r>
              <a:rPr lang="en-GB" altLang="zh-CN" sz="2000" dirty="0">
                <a:solidFill>
                  <a:schemeClr val="bg1">
                    <a:lumMod val="95000"/>
                  </a:schemeClr>
                </a:solidFill>
                <a:latin typeface="微软雅黑" panose="020B0503020204020204" pitchFamily="34" charset="-122"/>
                <a:ea typeface="微软雅黑" panose="020B0503020204020204" pitchFamily="34" charset="-122"/>
              </a:rPr>
              <a:t>ETC</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卡发行属地不一致及车牌号码不一致</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文本框 20"/>
          <p:cNvSpPr txBox="1"/>
          <p:nvPr/>
        </p:nvSpPr>
        <p:spPr>
          <a:xfrm>
            <a:off x="5846214" y="1513917"/>
            <a:ext cx="3821880" cy="499560"/>
          </a:xfrm>
          <a:prstGeom prst="rect">
            <a:avLst/>
          </a:prstGeom>
          <a:noFill/>
        </p:spPr>
        <p:txBody>
          <a:bodyPr wrap="none" rtlCol="0">
            <a:spAutoFit/>
          </a:bodyPr>
          <a:lstStyle/>
          <a:p>
            <a:pPr>
              <a:lnSpc>
                <a:spcPct val="150000"/>
              </a:lnSpc>
              <a:defRPr/>
            </a:pPr>
            <a:r>
              <a:rPr lang="zh-CN" altLang="en-US" sz="2000" dirty="0">
                <a:solidFill>
                  <a:srgbClr val="F46D4C"/>
                </a:solidFill>
                <a:latin typeface="微软雅黑" panose="020B0503020204020204" pitchFamily="34" charset="-122"/>
                <a:ea typeface="微软雅黑" panose="020B0503020204020204" pitchFamily="34" charset="-122"/>
              </a:rPr>
              <a:t>双片式</a:t>
            </a:r>
            <a:r>
              <a:rPr lang="en-GB" altLang="zh-CN" sz="2000" dirty="0">
                <a:solidFill>
                  <a:srgbClr val="F46D4C"/>
                </a:solidFill>
                <a:latin typeface="微软雅黑" panose="020B0503020204020204" pitchFamily="34" charset="-122"/>
                <a:ea typeface="微软雅黑" panose="020B0503020204020204" pitchFamily="34" charset="-122"/>
              </a:rPr>
              <a:t>OBU</a:t>
            </a:r>
            <a:r>
              <a:rPr lang="zh-CN" altLang="en-US" sz="2000" dirty="0">
                <a:solidFill>
                  <a:srgbClr val="F46D4C"/>
                </a:solidFill>
                <a:latin typeface="微软雅黑" panose="020B0503020204020204" pitchFamily="34" charset="-122"/>
                <a:ea typeface="微软雅黑" panose="020B0503020204020204" pitchFamily="34" charset="-122"/>
              </a:rPr>
              <a:t>储值卡余额不足车辆</a:t>
            </a:r>
            <a:endParaRPr lang="zh-CN" altLang="en-US" sz="2000" dirty="0">
              <a:solidFill>
                <a:srgbClr val="F46D4C"/>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收费特情处理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收费业务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609652" y="1185747"/>
          <a:ext cx="10538084" cy="5616483"/>
        </p:xfrm>
        <a:graphic>
          <a:graphicData uri="http://schemas.openxmlformats.org/drawingml/2006/table">
            <a:tbl>
              <a:tblPr firstRow="1" bandRow="1">
                <a:tableStyleId>{5C22544A-7EE6-4342-B048-85BDC9FD1C3A}</a:tableStyleId>
              </a:tblPr>
              <a:tblGrid>
                <a:gridCol w="2558320"/>
                <a:gridCol w="2338466"/>
                <a:gridCol w="5641298"/>
              </a:tblGrid>
              <a:tr h="505380">
                <a:tc>
                  <a:txBody>
                    <a:bodyPr/>
                    <a:lstStyle/>
                    <a:p>
                      <a:r>
                        <a:rPr lang="zh-CN" altLang="en-US" dirty="0"/>
                        <a:t>特情类型</a:t>
                      </a:r>
                      <a:endParaRPr lang="zh-CN" altLang="en-US" dirty="0"/>
                    </a:p>
                  </a:txBody>
                  <a:tcPr/>
                </a:tc>
                <a:tc>
                  <a:txBody>
                    <a:bodyPr/>
                    <a:lstStyle/>
                    <a:p>
                      <a:r>
                        <a:rPr lang="en-GB" altLang="zh-CN" dirty="0"/>
                        <a:t>ETC</a:t>
                      </a:r>
                      <a:r>
                        <a:rPr lang="zh-CN" altLang="en-US" dirty="0"/>
                        <a:t>出口车道</a:t>
                      </a:r>
                      <a:endParaRPr lang="zh-CN" altLang="en-US" dirty="0"/>
                    </a:p>
                  </a:txBody>
                  <a:tcPr/>
                </a:tc>
                <a:tc>
                  <a:txBody>
                    <a:bodyPr/>
                    <a:lstStyle/>
                    <a:p>
                      <a:r>
                        <a:rPr lang="en-GB" altLang="zh-CN" dirty="0"/>
                        <a:t>ETC/MTC</a:t>
                      </a:r>
                      <a:r>
                        <a:rPr lang="zh-CN" altLang="en-US" dirty="0"/>
                        <a:t>混合出口车道</a:t>
                      </a:r>
                      <a:endParaRPr lang="zh-CN" altLang="en-US" dirty="0"/>
                    </a:p>
                  </a:txBody>
                  <a:tcPr/>
                </a:tc>
              </a:tr>
              <a:tr h="505380">
                <a:tc>
                  <a:txBody>
                    <a:bodyPr/>
                    <a:lstStyle/>
                    <a:p>
                      <a:r>
                        <a:rPr lang="en-GB" altLang="zh-CN" dirty="0"/>
                        <a:t>ETC</a:t>
                      </a:r>
                      <a:r>
                        <a:rPr lang="zh-CN" altLang="en-US" dirty="0"/>
                        <a:t>通行有效性不通过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effectLst/>
                          <a:latin typeface="仿宋" panose="02010609060101010101" pitchFamily="49" charset="-122"/>
                          <a:ea typeface="仿宋" panose="02010609060101010101" pitchFamily="49" charset="-122"/>
                        </a:rPr>
                        <a:t>转人工处理</a:t>
                      </a:r>
                      <a:endParaRPr lang="zh-CN" altLang="en-US" dirty="0">
                        <a:effectLst/>
                        <a:latin typeface="仿宋" panose="02010609060101010101" pitchFamily="49" charset="-122"/>
                        <a:ea typeface="仿宋"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以出口车牌、车型和车种计费</a:t>
                      </a:r>
                      <a:endParaRPr lang="zh-CN" altLang="en-US" sz="1800" kern="1200" dirty="0">
                        <a:solidFill>
                          <a:schemeClr val="dk1"/>
                        </a:solidFill>
                        <a:effectLst/>
                        <a:latin typeface="+mn-lt"/>
                        <a:ea typeface="+mn-ea"/>
                        <a:cs typeface="+mn-cs"/>
                      </a:endParaRPr>
                    </a:p>
                  </a:txBody>
                  <a:tcPr/>
                </a:tc>
              </a:tr>
              <a:tr h="5053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信用黑名单</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按稽核业务要求处理</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收取本次通行费用，并按稽核业务要求处理。</a:t>
                      </a:r>
                      <a:endParaRPr lang="zh-CN" altLang="en-US" sz="1800" kern="1200" dirty="0">
                        <a:solidFill>
                          <a:schemeClr val="dk1"/>
                        </a:solidFill>
                        <a:effectLst/>
                        <a:latin typeface="+mn-lt"/>
                        <a:ea typeface="+mn-ea"/>
                        <a:cs typeface="+mn-cs"/>
                      </a:endParaRPr>
                    </a:p>
                  </a:txBody>
                  <a:tcPr/>
                </a:tc>
              </a:tr>
              <a:tr h="41749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双片式</a:t>
                      </a:r>
                      <a:r>
                        <a:rPr lang="en-GB"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未插卡</a:t>
                      </a:r>
                      <a:endParaRPr lang="en-US" altLang="zh-CN"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交易失败转人工处理</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交易失败，存在入口信息，清除入口信息后放行</a:t>
                      </a:r>
                      <a:endParaRPr lang="zh-CN" altLang="en-US" sz="1800" kern="1200" dirty="0">
                        <a:solidFill>
                          <a:schemeClr val="dk1"/>
                        </a:solidFill>
                        <a:effectLst/>
                        <a:latin typeface="+mn-lt"/>
                        <a:ea typeface="+mn-ea"/>
                        <a:cs typeface="+mn-cs"/>
                      </a:endParaRPr>
                    </a:p>
                  </a:txBody>
                  <a:tcPr/>
                </a:tc>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入口信息不通过</a:t>
                      </a:r>
                      <a:endParaRPr lang="zh-CN" altLang="en-US" sz="1800" kern="1200" dirty="0">
                        <a:solidFill>
                          <a:schemeClr val="dk1"/>
                        </a:solidFill>
                        <a:effectLst/>
                        <a:latin typeface="+mn-lt"/>
                        <a:ea typeface="+mn-ea"/>
                        <a:cs typeface="+mn-cs"/>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effectLst/>
                          <a:latin typeface="仿宋" panose="02010609060101010101" pitchFamily="49" charset="-122"/>
                          <a:ea typeface="仿宋" panose="02010609060101010101" pitchFamily="49" charset="-122"/>
                        </a:rPr>
                        <a:t>转人工处理</a:t>
                      </a:r>
                      <a:endParaRPr lang="zh-CN" altLang="en-US" dirty="0">
                        <a:effectLst/>
                        <a:latin typeface="仿宋" panose="02010609060101010101" pitchFamily="49" charset="-122"/>
                        <a:ea typeface="仿宋"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有</a:t>
                      </a:r>
                      <a:r>
                        <a:rPr lang="en-GB"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卡的：非</a:t>
                      </a:r>
                      <a:r>
                        <a:rPr lang="en-US"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车辆处理</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无</a:t>
                      </a:r>
                      <a:r>
                        <a:rPr lang="en-GB"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卡的：实际车牌、车型和车种计费</a:t>
                      </a:r>
                      <a:endParaRPr lang="zh-CN" altLang="en-US" sz="1800" kern="1200" dirty="0">
                        <a:solidFill>
                          <a:schemeClr val="dk1"/>
                        </a:solidFill>
                        <a:effectLst/>
                        <a:latin typeface="+mn-lt"/>
                        <a:ea typeface="+mn-ea"/>
                        <a:cs typeface="+mn-cs"/>
                      </a:endParaRPr>
                    </a:p>
                  </a:txBody>
                  <a:tcPr/>
                </a:tc>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卡坏卡</a:t>
                      </a:r>
                      <a:r>
                        <a:rPr lang="en-US" altLang="zh-CN" sz="1800" kern="1200" dirty="0">
                          <a:solidFill>
                            <a:schemeClr val="dk1"/>
                          </a:solidFill>
                          <a:effectLst/>
                          <a:latin typeface="+mn-lt"/>
                          <a:ea typeface="+mn-ea"/>
                          <a:cs typeface="+mn-cs"/>
                        </a:rPr>
                        <a:t>/</a:t>
                      </a:r>
                      <a:r>
                        <a:rPr lang="en-GB" altLang="zh-CN" sz="1800" kern="1200" dirty="0">
                          <a:solidFill>
                            <a:schemeClr val="dk1"/>
                          </a:solidFill>
                          <a:effectLst/>
                          <a:latin typeface="+mn-lt"/>
                          <a:ea typeface="+mn-ea"/>
                          <a:cs typeface="+mn-cs"/>
                        </a:rPr>
                        <a:t>OBU</a:t>
                      </a:r>
                      <a:r>
                        <a:rPr lang="zh-CN" altLang="en-US" sz="1800" kern="1200" dirty="0">
                          <a:solidFill>
                            <a:schemeClr val="dk1"/>
                          </a:solidFill>
                          <a:effectLst/>
                          <a:latin typeface="+mn-lt"/>
                          <a:ea typeface="+mn-ea"/>
                          <a:cs typeface="+mn-cs"/>
                        </a:rPr>
                        <a:t>损坏</a:t>
                      </a:r>
                      <a:endParaRPr lang="zh-CN" altLang="en-US" sz="1800" kern="1200" dirty="0">
                        <a:solidFill>
                          <a:schemeClr val="dk1"/>
                        </a:solidFill>
                        <a:effectLst/>
                        <a:latin typeface="+mn-lt"/>
                        <a:ea typeface="+mn-ea"/>
                        <a:cs typeface="+mn-cs"/>
                      </a:endParaRPr>
                    </a:p>
                  </a:txBody>
                  <a:tcPr/>
                </a:tc>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有入口</a:t>
                      </a:r>
                      <a:r>
                        <a:rPr lang="en-US" altLang="zh-CN" sz="1800" kern="1200" dirty="0">
                          <a:solidFill>
                            <a:schemeClr val="dk1"/>
                          </a:solidFill>
                          <a:effectLst/>
                          <a:latin typeface="+mn-lt"/>
                          <a:ea typeface="+mn-ea"/>
                          <a:cs typeface="+mn-cs"/>
                        </a:rPr>
                        <a:t>+</a:t>
                      </a:r>
                      <a:r>
                        <a:rPr lang="en-GB"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车辆的，抬杆放行</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有入口</a:t>
                      </a:r>
                      <a:r>
                        <a:rPr lang="en-GB" altLang="zh-CN" sz="1800" kern="1200" dirty="0">
                          <a:solidFill>
                            <a:schemeClr val="dk1"/>
                          </a:solidFill>
                          <a:effectLst/>
                          <a:latin typeface="+mn-lt"/>
                          <a:ea typeface="+mn-ea"/>
                          <a:cs typeface="+mn-cs"/>
                        </a:rPr>
                        <a:t>CPC</a:t>
                      </a:r>
                      <a:r>
                        <a:rPr lang="en-US" altLang="zh-CN" sz="1800" kern="1200" dirty="0">
                          <a:solidFill>
                            <a:schemeClr val="dk1"/>
                          </a:solidFill>
                          <a:effectLst/>
                          <a:latin typeface="+mn-lt"/>
                          <a:ea typeface="+mn-ea"/>
                          <a:cs typeface="+mn-cs"/>
                        </a:rPr>
                        <a:t>+</a:t>
                      </a:r>
                      <a:r>
                        <a:rPr lang="zh-CN" altLang="en-US" sz="1800" kern="1200" dirty="0">
                          <a:solidFill>
                            <a:schemeClr val="dk1"/>
                          </a:solidFill>
                          <a:effectLst/>
                          <a:latin typeface="+mn-lt"/>
                          <a:ea typeface="+mn-ea"/>
                          <a:cs typeface="+mn-cs"/>
                        </a:rPr>
                        <a:t>无入口，实际车牌、车型和车种</a:t>
                      </a:r>
                      <a:r>
                        <a:rPr lang="zh-CN" altLang="en-GB" sz="1800" kern="1200" dirty="0">
                          <a:solidFill>
                            <a:schemeClr val="dk1"/>
                          </a:solidFill>
                          <a:effectLst/>
                          <a:latin typeface="+mn-lt"/>
                          <a:ea typeface="+mn-ea"/>
                          <a:cs typeface="+mn-cs"/>
                        </a:rPr>
                        <a:t>计费</a:t>
                      </a:r>
                      <a:endParaRPr lang="zh-CN" altLang="en-US" sz="1800" kern="1200" dirty="0">
                        <a:solidFill>
                          <a:schemeClr val="dk1"/>
                        </a:solidFill>
                        <a:effectLst/>
                        <a:latin typeface="+mn-lt"/>
                        <a:ea typeface="+mn-ea"/>
                        <a:cs typeface="+mn-cs"/>
                      </a:endParaRPr>
                    </a:p>
                  </a:txBody>
                  <a:tcPr/>
                </a:tc>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800" kern="1200" dirty="0">
                          <a:solidFill>
                            <a:schemeClr val="dk1"/>
                          </a:solidFill>
                          <a:effectLst/>
                          <a:latin typeface="+mn-lt"/>
                          <a:ea typeface="+mn-ea"/>
                          <a:cs typeface="+mn-cs"/>
                        </a:rPr>
                        <a:t>ETC</a:t>
                      </a:r>
                      <a:r>
                        <a:rPr lang="zh-CN" altLang="en-US" sz="1800" kern="1200" dirty="0">
                          <a:solidFill>
                            <a:schemeClr val="dk1"/>
                          </a:solidFill>
                          <a:effectLst/>
                          <a:latin typeface="+mn-lt"/>
                          <a:ea typeface="+mn-ea"/>
                          <a:cs typeface="+mn-cs"/>
                        </a:rPr>
                        <a:t>交易失败车辆</a:t>
                      </a:r>
                      <a:endParaRPr lang="zh-CN" altLang="en-US" sz="1800" kern="1200" dirty="0">
                        <a:solidFill>
                          <a:schemeClr val="dk1"/>
                        </a:solidFill>
                        <a:effectLst/>
                        <a:latin typeface="+mn-lt"/>
                        <a:ea typeface="+mn-ea"/>
                        <a:cs typeface="+mn-cs"/>
                      </a:endParaRPr>
                    </a:p>
                  </a:txBody>
                  <a:tcPr/>
                </a:tc>
                <a:tc vMerge="1">
                  <a:tcPr/>
                </a:tc>
                <a:tc>
                  <a:txBody>
                    <a:bodyPr/>
                    <a:lstStyle/>
                    <a:p>
                      <a:endParaRPr lang="zh-CN" altLang="en-US" dirty="0"/>
                    </a:p>
                  </a:txBody>
                  <a:tcPr/>
                </a:tc>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卡通行异常</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effectLst/>
                          <a:latin typeface="仿宋" panose="02010609060101010101" pitchFamily="49" charset="-122"/>
                          <a:ea typeface="仿宋" panose="02010609060101010101" pitchFamily="49" charset="-122"/>
                        </a:rPr>
                        <a:t>----</a:t>
                      </a:r>
                      <a:endParaRPr lang="zh-CN" altLang="en-US" dirty="0">
                        <a:effectLst/>
                        <a:latin typeface="仿宋" panose="02010609060101010101" pitchFamily="49" charset="-122"/>
                        <a:ea typeface="仿宋"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出口车牌不一致 、无入口信息 、无卡或损坏卡 、无效入口站编码 、无效</a:t>
                      </a:r>
                      <a:r>
                        <a:rPr lang="en-GB" altLang="zh-CN" sz="1800" kern="1200" dirty="0">
                          <a:solidFill>
                            <a:schemeClr val="dk1"/>
                          </a:solidFill>
                          <a:effectLst/>
                          <a:latin typeface="+mn-lt"/>
                          <a:ea typeface="+mn-ea"/>
                          <a:cs typeface="+mn-cs"/>
                        </a:rPr>
                        <a:t>CPC</a:t>
                      </a:r>
                      <a:r>
                        <a:rPr lang="zh-CN" altLang="en-US" sz="1800" kern="1200" dirty="0">
                          <a:solidFill>
                            <a:schemeClr val="dk1"/>
                          </a:solidFill>
                          <a:effectLst/>
                          <a:latin typeface="+mn-lt"/>
                          <a:ea typeface="+mn-ea"/>
                          <a:cs typeface="+mn-cs"/>
                        </a:rPr>
                        <a:t>卡 、入出口车型不一致 、临时牌照车辆 </a:t>
                      </a:r>
                      <a:endParaRPr lang="zh-CN" altLang="en-US" sz="1800" kern="1200" dirty="0">
                        <a:solidFill>
                          <a:schemeClr val="dk1"/>
                        </a:solidFill>
                        <a:effectLst/>
                        <a:latin typeface="+mn-lt"/>
                        <a:ea typeface="+mn-ea"/>
                        <a:cs typeface="+mn-cs"/>
                      </a:endParaRPr>
                    </a:p>
                    <a:p>
                      <a:r>
                        <a:rPr lang="zh-CN" altLang="en-US" sz="1800" kern="1200" dirty="0">
                          <a:solidFill>
                            <a:schemeClr val="dk1"/>
                          </a:solidFill>
                          <a:effectLst/>
                          <a:latin typeface="+mn-lt"/>
                          <a:ea typeface="+mn-ea"/>
                          <a:cs typeface="+mn-cs"/>
                        </a:rPr>
                        <a:t>以出口实际车牌、车型和车种发起计费</a:t>
                      </a:r>
                      <a:endParaRPr lang="zh-CN" altLang="en-US" sz="1800" kern="1200" dirty="0">
                        <a:solidFill>
                          <a:schemeClr val="dk1"/>
                        </a:solidFill>
                        <a:effectLst/>
                        <a:latin typeface="+mn-lt"/>
                        <a:ea typeface="+mn-ea"/>
                        <a:cs typeface="+mn-cs"/>
                      </a:endParaRPr>
                    </a:p>
                  </a:txBody>
                  <a:tcPr/>
                </a:tc>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纸质通行券</a:t>
                      </a:r>
                      <a:endParaRPr lang="zh-CN" altLang="en-US"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effectLst/>
                          <a:latin typeface="仿宋" panose="02010609060101010101" pitchFamily="49" charset="-122"/>
                          <a:ea typeface="仿宋" panose="02010609060101010101" pitchFamily="49" charset="-122"/>
                        </a:rPr>
                        <a:t>----</a:t>
                      </a:r>
                      <a:endParaRPr lang="zh-CN" altLang="en-US" dirty="0">
                        <a:effectLst/>
                        <a:latin typeface="仿宋" panose="02010609060101010101" pitchFamily="49" charset="-122"/>
                        <a:ea typeface="仿宋" panose="02010609060101010101" pitchFamily="49"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实际车牌或车型与纸质通行券上的车牌或车型不符，按实际</a:t>
                      </a:r>
                      <a:endParaRPr lang="zh-CN" altLang="en-US" sz="1800" kern="1200" dirty="0">
                        <a:solidFill>
                          <a:schemeClr val="dk1"/>
                        </a:solidFill>
                        <a:effectLst/>
                        <a:latin typeface="+mn-lt"/>
                        <a:ea typeface="+mn-ea"/>
                        <a:cs typeface="+mn-cs"/>
                      </a:endParaRPr>
                    </a:p>
                  </a:txBody>
                  <a:tcPr/>
                </a:tc>
              </a:tr>
            </a:tbl>
          </a:graphicData>
        </a:graphic>
      </p:graphicFrame>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3387725" y="2074016"/>
            <a:ext cx="2539008" cy="1693518"/>
            <a:chOff x="1355724" y="1354349"/>
            <a:chExt cx="2539008" cy="1693518"/>
          </a:xfrm>
        </p:grpSpPr>
        <p:sp>
          <p:nvSpPr>
            <p:cNvPr id="33" name="矩形 32"/>
            <p:cNvSpPr/>
            <p:nvPr/>
          </p:nvSpPr>
          <p:spPr>
            <a:xfrm>
              <a:off x="1355724" y="1354349"/>
              <a:ext cx="2539007" cy="169351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文本框 33"/>
            <p:cNvSpPr txBox="1"/>
            <p:nvPr/>
          </p:nvSpPr>
          <p:spPr>
            <a:xfrm>
              <a:off x="1761966" y="1354349"/>
              <a:ext cx="2132766" cy="1693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7800" rIns="177800" bIns="177800" numCol="1" spcCol="1270" anchor="ctr" anchorCtr="0">
              <a:noAutofit/>
            </a:bodyPr>
            <a:lstStyle/>
            <a:p>
              <a:pPr marL="0" lvl="0" indent="0" algn="l" defTabSz="1111250">
                <a:lnSpc>
                  <a:spcPct val="90000"/>
                </a:lnSpc>
                <a:spcBef>
                  <a:spcPct val="0"/>
                </a:spcBef>
                <a:spcAft>
                  <a:spcPct val="35000"/>
                </a:spcAft>
                <a:buNone/>
              </a:pPr>
              <a:r>
                <a:rPr lang="zh-CN" altLang="en-US" sz="2500" kern="1200" dirty="0">
                  <a:solidFill>
                    <a:schemeClr val="accent1">
                      <a:lumMod val="50000"/>
                    </a:schemeClr>
                  </a:solidFill>
                </a:rPr>
                <a:t>发行服务机构与收费方归属不同联网省份</a:t>
              </a:r>
              <a:endParaRPr lang="zh-CN" altLang="en-US" sz="2500" kern="1200" dirty="0">
                <a:solidFill>
                  <a:schemeClr val="accent1">
                    <a:lumMod val="50000"/>
                  </a:schemeClr>
                </a:solidFill>
              </a:endParaRPr>
            </a:p>
          </p:txBody>
        </p:sp>
      </p:grpSp>
      <p:grpSp>
        <p:nvGrpSpPr>
          <p:cNvPr id="14" name="组合 13"/>
          <p:cNvGrpSpPr/>
          <p:nvPr/>
        </p:nvGrpSpPr>
        <p:grpSpPr>
          <a:xfrm>
            <a:off x="3387725" y="3767534"/>
            <a:ext cx="2539008" cy="1693518"/>
            <a:chOff x="1355724" y="3047867"/>
            <a:chExt cx="2539008" cy="1693518"/>
          </a:xfrm>
        </p:grpSpPr>
        <p:sp>
          <p:nvSpPr>
            <p:cNvPr id="31" name="矩形 30"/>
            <p:cNvSpPr/>
            <p:nvPr/>
          </p:nvSpPr>
          <p:spPr>
            <a:xfrm>
              <a:off x="1355724" y="3047867"/>
              <a:ext cx="2539007" cy="169351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文本框 31"/>
            <p:cNvSpPr txBox="1"/>
            <p:nvPr/>
          </p:nvSpPr>
          <p:spPr>
            <a:xfrm>
              <a:off x="1547222" y="3047867"/>
              <a:ext cx="2347510" cy="1693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7800" rIns="177800" bIns="177800" numCol="1" spcCol="1270" anchor="ctr" anchorCtr="0">
              <a:noAutofit/>
            </a:bodyPr>
            <a:lstStyle/>
            <a:p>
              <a:pPr defTabSz="1111250">
                <a:lnSpc>
                  <a:spcPct val="90000"/>
                </a:lnSpc>
                <a:spcBef>
                  <a:spcPct val="0"/>
                </a:spcBef>
                <a:spcAft>
                  <a:spcPct val="35000"/>
                </a:spcAft>
              </a:pPr>
              <a:r>
                <a:rPr lang="zh-CN" altLang="en-US" sz="2500" dirty="0">
                  <a:solidFill>
                    <a:schemeClr val="accent1">
                      <a:lumMod val="50000"/>
                    </a:schemeClr>
                  </a:solidFill>
                </a:rPr>
                <a:t>跨省交易</a:t>
              </a:r>
              <a:r>
                <a:rPr lang="en-US" altLang="zh-CN" sz="2500" dirty="0">
                  <a:solidFill>
                    <a:schemeClr val="accent1">
                      <a:lumMod val="50000"/>
                    </a:schemeClr>
                  </a:solidFill>
                </a:rPr>
                <a:t>+</a:t>
              </a:r>
              <a:r>
                <a:rPr lang="zh-CN" altLang="en-US" sz="2500" dirty="0">
                  <a:solidFill>
                    <a:schemeClr val="accent1">
                      <a:lumMod val="50000"/>
                    </a:schemeClr>
                  </a:solidFill>
                </a:rPr>
                <a:t>省域单卡</a:t>
              </a:r>
              <a:r>
                <a:rPr lang="zh-CN" altLang="en-US" sz="2500" kern="1200" dirty="0">
                  <a:solidFill>
                    <a:schemeClr val="accent1">
                      <a:lumMod val="50000"/>
                    </a:schemeClr>
                  </a:solidFill>
                </a:rPr>
                <a:t> </a:t>
              </a:r>
              <a:r>
                <a:rPr lang="en-US" altLang="zh-CN" sz="2500" kern="1200" dirty="0">
                  <a:solidFill>
                    <a:schemeClr val="accent1">
                      <a:lumMod val="50000"/>
                    </a:schemeClr>
                  </a:solidFill>
                </a:rPr>
                <a:t>ETC </a:t>
              </a:r>
              <a:r>
                <a:rPr lang="zh-CN" altLang="en-US" sz="2500" kern="1200" dirty="0">
                  <a:solidFill>
                    <a:schemeClr val="accent1">
                      <a:lumMod val="50000"/>
                    </a:schemeClr>
                  </a:solidFill>
                </a:rPr>
                <a:t>交易</a:t>
              </a:r>
              <a:endParaRPr lang="en-US" altLang="zh-CN" sz="2500" kern="1200" dirty="0">
                <a:solidFill>
                  <a:schemeClr val="accent1">
                    <a:lumMod val="50000"/>
                  </a:schemeClr>
                </a:solidFill>
              </a:endParaRPr>
            </a:p>
            <a:p>
              <a:pPr marL="0" lvl="0" indent="0" algn="l" defTabSz="1111250">
                <a:lnSpc>
                  <a:spcPct val="90000"/>
                </a:lnSpc>
                <a:spcBef>
                  <a:spcPct val="0"/>
                </a:spcBef>
                <a:spcAft>
                  <a:spcPct val="35000"/>
                </a:spcAft>
                <a:buNone/>
              </a:pPr>
              <a:r>
                <a:rPr lang="zh-CN" altLang="en-US" sz="2500" kern="1200" dirty="0">
                  <a:solidFill>
                    <a:schemeClr val="accent1">
                      <a:lumMod val="50000"/>
                    </a:schemeClr>
                  </a:solidFill>
                </a:rPr>
                <a:t>多省其他交易</a:t>
              </a:r>
              <a:endParaRPr lang="zh-CN" altLang="en-US" sz="2500" kern="1200" dirty="0">
                <a:solidFill>
                  <a:schemeClr val="accent1">
                    <a:lumMod val="50000"/>
                  </a:schemeClr>
                </a:solidFill>
              </a:endParaRPr>
            </a:p>
          </p:txBody>
        </p:sp>
      </p:grpSp>
      <p:grpSp>
        <p:nvGrpSpPr>
          <p:cNvPr id="15" name="组合 14"/>
          <p:cNvGrpSpPr/>
          <p:nvPr/>
        </p:nvGrpSpPr>
        <p:grpSpPr>
          <a:xfrm>
            <a:off x="2033588" y="1396947"/>
            <a:ext cx="1692671" cy="1692671"/>
            <a:chOff x="1587" y="677280"/>
            <a:chExt cx="1692671" cy="1692671"/>
          </a:xfrm>
        </p:grpSpPr>
        <p:sp>
          <p:nvSpPr>
            <p:cNvPr id="29" name="椭圆 28"/>
            <p:cNvSpPr/>
            <p:nvPr/>
          </p:nvSpPr>
          <p:spPr>
            <a:xfrm>
              <a:off x="1587" y="677280"/>
              <a:ext cx="1692671" cy="1692671"/>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30" name="椭圆 8"/>
            <p:cNvSpPr txBox="1"/>
            <p:nvPr/>
          </p:nvSpPr>
          <p:spPr>
            <a:xfrm>
              <a:off x="249473" y="925166"/>
              <a:ext cx="1196899" cy="1196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部级清分结算</a:t>
              </a:r>
              <a:endParaRPr lang="zh-CN" altLang="en-US" sz="3100" kern="1200" dirty="0"/>
            </a:p>
          </p:txBody>
        </p:sp>
      </p:grpSp>
      <p:grpSp>
        <p:nvGrpSpPr>
          <p:cNvPr id="16" name="组合 15"/>
          <p:cNvGrpSpPr/>
          <p:nvPr/>
        </p:nvGrpSpPr>
        <p:grpSpPr>
          <a:xfrm>
            <a:off x="7619405" y="2074016"/>
            <a:ext cx="2539007" cy="1693518"/>
            <a:chOff x="5587404" y="1354349"/>
            <a:chExt cx="2539007" cy="1693518"/>
          </a:xfrm>
        </p:grpSpPr>
        <p:sp>
          <p:nvSpPr>
            <p:cNvPr id="27" name="矩形 26"/>
            <p:cNvSpPr/>
            <p:nvPr/>
          </p:nvSpPr>
          <p:spPr>
            <a:xfrm>
              <a:off x="5587404" y="1354349"/>
              <a:ext cx="2539007" cy="169351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文本框 27"/>
            <p:cNvSpPr txBox="1"/>
            <p:nvPr/>
          </p:nvSpPr>
          <p:spPr>
            <a:xfrm>
              <a:off x="5993645" y="1354349"/>
              <a:ext cx="2132766" cy="1693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7800" rIns="177800" bIns="177800" numCol="1" spcCol="1270" anchor="ctr" anchorCtr="0">
              <a:noAutofit/>
            </a:bodyPr>
            <a:lstStyle/>
            <a:p>
              <a:pPr marL="0" lvl="0" indent="0" algn="l" defTabSz="1111250">
                <a:lnSpc>
                  <a:spcPct val="90000"/>
                </a:lnSpc>
                <a:spcBef>
                  <a:spcPct val="0"/>
                </a:spcBef>
                <a:spcAft>
                  <a:spcPct val="35000"/>
                </a:spcAft>
                <a:buNone/>
              </a:pPr>
              <a:r>
                <a:rPr lang="zh-CN" altLang="en-US" sz="2500" kern="1200" dirty="0">
                  <a:solidFill>
                    <a:schemeClr val="accent1">
                      <a:lumMod val="50000"/>
                    </a:schemeClr>
                  </a:solidFill>
                </a:rPr>
                <a:t>发行服务机构与收费方归属同一联网省份</a:t>
              </a:r>
              <a:endParaRPr lang="zh-CN" altLang="en-US" sz="2500" kern="1200" dirty="0">
                <a:solidFill>
                  <a:schemeClr val="accent1">
                    <a:lumMod val="50000"/>
                  </a:schemeClr>
                </a:solidFill>
              </a:endParaRPr>
            </a:p>
          </p:txBody>
        </p:sp>
      </p:grpSp>
      <p:grpSp>
        <p:nvGrpSpPr>
          <p:cNvPr id="17" name="组合 16"/>
          <p:cNvGrpSpPr/>
          <p:nvPr/>
        </p:nvGrpSpPr>
        <p:grpSpPr>
          <a:xfrm>
            <a:off x="7619405" y="3767534"/>
            <a:ext cx="2539007" cy="1693518"/>
            <a:chOff x="5587404" y="3047867"/>
            <a:chExt cx="2539007" cy="1693518"/>
          </a:xfrm>
        </p:grpSpPr>
        <p:sp>
          <p:nvSpPr>
            <p:cNvPr id="25" name="矩形 24"/>
            <p:cNvSpPr/>
            <p:nvPr/>
          </p:nvSpPr>
          <p:spPr>
            <a:xfrm>
              <a:off x="5587404" y="3047867"/>
              <a:ext cx="2539007" cy="169351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文本框 25"/>
            <p:cNvSpPr txBox="1"/>
            <p:nvPr/>
          </p:nvSpPr>
          <p:spPr>
            <a:xfrm>
              <a:off x="5993645" y="3047867"/>
              <a:ext cx="2132766" cy="1693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7800" rIns="177800" bIns="177800" numCol="1" spcCol="1270" anchor="ctr" anchorCtr="0">
              <a:noAutofit/>
            </a:bodyPr>
            <a:lstStyle/>
            <a:p>
              <a:pPr marL="0" lvl="0" indent="0" algn="l" defTabSz="1111250">
                <a:lnSpc>
                  <a:spcPct val="90000"/>
                </a:lnSpc>
                <a:spcBef>
                  <a:spcPct val="0"/>
                </a:spcBef>
                <a:spcAft>
                  <a:spcPct val="35000"/>
                </a:spcAft>
                <a:buNone/>
              </a:pPr>
              <a:r>
                <a:rPr lang="zh-CN" altLang="en-US" sz="2500" kern="1200" dirty="0">
                  <a:solidFill>
                    <a:schemeClr val="accent1">
                      <a:lumMod val="50000"/>
                    </a:schemeClr>
                  </a:solidFill>
                </a:rPr>
                <a:t>单省 </a:t>
              </a:r>
              <a:r>
                <a:rPr lang="en-US" altLang="zh-CN" sz="2500" kern="1200" dirty="0">
                  <a:solidFill>
                    <a:schemeClr val="accent1">
                      <a:lumMod val="50000"/>
                    </a:schemeClr>
                  </a:solidFill>
                </a:rPr>
                <a:t>ETC </a:t>
              </a:r>
              <a:r>
                <a:rPr lang="zh-CN" altLang="en-US" sz="2500" kern="1200" dirty="0">
                  <a:solidFill>
                    <a:schemeClr val="accent1">
                      <a:lumMod val="50000"/>
                    </a:schemeClr>
                  </a:solidFill>
                </a:rPr>
                <a:t>交易</a:t>
              </a:r>
              <a:endParaRPr lang="zh-CN" altLang="en-US" sz="2500" kern="1200" dirty="0">
                <a:solidFill>
                  <a:schemeClr val="accent1">
                    <a:lumMod val="50000"/>
                  </a:schemeClr>
                </a:solidFill>
              </a:endParaRPr>
            </a:p>
            <a:p>
              <a:pPr marL="0" lvl="0" indent="0" algn="l" defTabSz="1111250">
                <a:lnSpc>
                  <a:spcPct val="90000"/>
                </a:lnSpc>
                <a:spcBef>
                  <a:spcPct val="0"/>
                </a:spcBef>
                <a:spcAft>
                  <a:spcPct val="35000"/>
                </a:spcAft>
                <a:buNone/>
              </a:pPr>
              <a:r>
                <a:rPr lang="zh-CN" altLang="en-US" sz="2500" kern="1200" dirty="0">
                  <a:solidFill>
                    <a:schemeClr val="accent1">
                      <a:lumMod val="50000"/>
                    </a:schemeClr>
                  </a:solidFill>
                </a:rPr>
                <a:t>单省其他交易</a:t>
              </a:r>
              <a:endParaRPr lang="zh-CN" altLang="en-US" sz="2500" kern="1200" dirty="0"/>
            </a:p>
          </p:txBody>
        </p:sp>
      </p:grpSp>
      <p:grpSp>
        <p:nvGrpSpPr>
          <p:cNvPr id="18" name="组合 17"/>
          <p:cNvGrpSpPr/>
          <p:nvPr/>
        </p:nvGrpSpPr>
        <p:grpSpPr>
          <a:xfrm>
            <a:off x="6265268" y="1396947"/>
            <a:ext cx="1692671" cy="1692671"/>
            <a:chOff x="4233267" y="677280"/>
            <a:chExt cx="1692671" cy="1692671"/>
          </a:xfrm>
        </p:grpSpPr>
        <p:sp>
          <p:nvSpPr>
            <p:cNvPr id="19" name="椭圆 18"/>
            <p:cNvSpPr/>
            <p:nvPr/>
          </p:nvSpPr>
          <p:spPr>
            <a:xfrm>
              <a:off x="4233267" y="677280"/>
              <a:ext cx="1692671" cy="1692671"/>
            </a:xfrm>
            <a:prstGeom prst="ellipse">
              <a:avLst/>
            </a:prstGeom>
          </p:spPr>
          <p:style>
            <a:lnRef idx="2">
              <a:schemeClr val="accent5">
                <a:shade val="50000"/>
              </a:schemeClr>
            </a:lnRef>
            <a:fillRef idx="1">
              <a:schemeClr val="accent5"/>
            </a:fillRef>
            <a:effectRef idx="0">
              <a:schemeClr val="accent5"/>
            </a:effectRef>
            <a:fontRef idx="minor">
              <a:schemeClr val="lt1"/>
            </a:fontRef>
          </p:style>
        </p:sp>
        <p:sp>
          <p:nvSpPr>
            <p:cNvPr id="24" name="椭圆 14"/>
            <p:cNvSpPr txBox="1"/>
            <p:nvPr/>
          </p:nvSpPr>
          <p:spPr>
            <a:xfrm>
              <a:off x="4481153" y="925166"/>
              <a:ext cx="1196899" cy="1196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省级清分结算</a:t>
              </a:r>
              <a:endParaRPr lang="zh-CN" altLang="en-US" sz="3100" kern="1200" dirty="0"/>
            </a:p>
          </p:txBody>
        </p:sp>
      </p:grpSp>
      <p:sp>
        <p:nvSpPr>
          <p:cNvPr id="35" name="矩形 34"/>
          <p:cNvSpPr/>
          <p:nvPr/>
        </p:nvSpPr>
        <p:spPr>
          <a:xfrm>
            <a:off x="468322" y="126037"/>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1"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22" name="矩形 21"/>
          <p:cNvSpPr/>
          <p:nvPr/>
        </p:nvSpPr>
        <p:spPr>
          <a:xfrm>
            <a:off x="468322" y="126037"/>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aphicFrame>
        <p:nvGraphicFramePr>
          <p:cNvPr id="23" name="图示 22"/>
          <p:cNvGraphicFramePr/>
          <p:nvPr/>
        </p:nvGraphicFramePr>
        <p:xfrm>
          <a:off x="94422" y="822777"/>
          <a:ext cx="12003156" cy="6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en-US" altLang="zh-CN" sz="1600" b="1" dirty="0">
                <a:solidFill>
                  <a:schemeClr val="bg1"/>
                </a:solidFill>
                <a:latin typeface="微软雅黑" panose="020B0503020204020204" pitchFamily="34" charset="-122"/>
                <a:ea typeface="微软雅黑" panose="020B0503020204020204" pitchFamily="34" charset="-122"/>
              </a:rPr>
              <a:t>ETC</a:t>
            </a:r>
            <a:r>
              <a:rPr lang="zh-CN" altLang="en-US" sz="1600" b="1" dirty="0">
                <a:solidFill>
                  <a:schemeClr val="bg1"/>
                </a:solidFill>
                <a:latin typeface="微软雅黑" panose="020B0503020204020204" pitchFamily="34" charset="-122"/>
                <a:ea typeface="微软雅黑" panose="020B0503020204020204" pitchFamily="34" charset="-122"/>
              </a:rPr>
              <a:t>通行交易清分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2" name="矩形 11"/>
          <p:cNvSpPr/>
          <p:nvPr/>
        </p:nvSpPr>
        <p:spPr>
          <a:xfrm>
            <a:off x="3268692" y="3980936"/>
            <a:ext cx="1916723"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1579420" y="3297297"/>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4" name="椭圆 13"/>
          <p:cNvSpPr/>
          <p:nvPr/>
        </p:nvSpPr>
        <p:spPr>
          <a:xfrm>
            <a:off x="5200917" y="3276468"/>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5405755" y="3869095"/>
            <a:ext cx="1326177" cy="400110"/>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部中心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6" name="椭圆 15"/>
          <p:cNvSpPr/>
          <p:nvPr/>
        </p:nvSpPr>
        <p:spPr>
          <a:xfrm>
            <a:off x="8250514" y="3297297"/>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8497178" y="3881250"/>
            <a:ext cx="1201713"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发行方省中心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6890189" y="4005381"/>
            <a:ext cx="1338693" cy="269643"/>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1764990" y="3807943"/>
            <a:ext cx="1309447"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收费方省中心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2821081" y="765672"/>
            <a:ext cx="8840514" cy="1993238"/>
          </a:xfrm>
          <a:prstGeom prst="rect">
            <a:avLst/>
          </a:prstGeom>
        </p:spPr>
        <p:txBody>
          <a:bodyPr wrap="square">
            <a:spAutoFit/>
          </a:bodyPr>
          <a:lstStyle/>
          <a:p>
            <a:pPr marL="285750" indent="-285750">
              <a:lnSpc>
                <a:spcPct val="150000"/>
              </a:lnSpc>
              <a:buFont typeface="Wingdings" panose="05000000000000000000" pitchFamily="2" charset="2"/>
              <a:buChar char="ü"/>
              <a:defRPr/>
            </a:pPr>
            <a:r>
              <a:rPr lang="zh-CN" altLang="en-US" sz="1400" dirty="0">
                <a:solidFill>
                  <a:schemeClr val="bg1"/>
                </a:solidFill>
                <a:latin typeface="微软雅黑" panose="020B0503020204020204" pitchFamily="34" charset="-122"/>
                <a:ea typeface="微软雅黑" panose="020B0503020204020204" pitchFamily="34" charset="-122"/>
              </a:rPr>
              <a:t>一类交易：由 </a:t>
            </a:r>
            <a:r>
              <a:rPr lang="en-US" altLang="zh-CN" sz="1400" dirty="0">
                <a:solidFill>
                  <a:schemeClr val="bg1"/>
                </a:solidFill>
                <a:latin typeface="微软雅黑" panose="020B0503020204020204" pitchFamily="34" charset="-122"/>
                <a:ea typeface="微软雅黑" panose="020B0503020204020204" pitchFamily="34" charset="-122"/>
              </a:rPr>
              <a:t>ETC </a:t>
            </a:r>
            <a:r>
              <a:rPr lang="zh-CN" altLang="en-US" sz="1400" dirty="0">
                <a:solidFill>
                  <a:schemeClr val="bg1"/>
                </a:solidFill>
                <a:latin typeface="微软雅黑" panose="020B0503020204020204" pitchFamily="34" charset="-122"/>
                <a:ea typeface="微软雅黑" panose="020B0503020204020204" pitchFamily="34" charset="-122"/>
              </a:rPr>
              <a:t>门架系统或收费车道生成的 </a:t>
            </a:r>
            <a:r>
              <a:rPr lang="en-US" altLang="zh-CN" sz="1400" dirty="0">
                <a:solidFill>
                  <a:schemeClr val="bg1"/>
                </a:solidFill>
                <a:latin typeface="微软雅黑" panose="020B0503020204020204" pitchFamily="34" charset="-122"/>
                <a:ea typeface="微软雅黑" panose="020B0503020204020204" pitchFamily="34" charset="-122"/>
              </a:rPr>
              <a:t>ETC </a:t>
            </a:r>
            <a:r>
              <a:rPr lang="zh-CN" altLang="en-US" sz="1400" dirty="0">
                <a:solidFill>
                  <a:schemeClr val="bg1"/>
                </a:solidFill>
                <a:latin typeface="微软雅黑" panose="020B0503020204020204" pitchFamily="34" charset="-122"/>
                <a:ea typeface="微软雅黑" panose="020B0503020204020204" pitchFamily="34" charset="-122"/>
              </a:rPr>
              <a:t>车辆交易流水或通行凭证。 </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defRPr/>
            </a:pPr>
            <a:r>
              <a:rPr lang="zh-CN" altLang="en-US" sz="1400" dirty="0">
                <a:solidFill>
                  <a:schemeClr val="bg1"/>
                </a:solidFill>
                <a:latin typeface="微软雅黑" panose="020B0503020204020204" pitchFamily="34" charset="-122"/>
                <a:ea typeface="微软雅黑" panose="020B0503020204020204" pitchFamily="34" charset="-122"/>
              </a:rPr>
              <a:t>二类交易：由 </a:t>
            </a:r>
            <a:r>
              <a:rPr lang="en-US" altLang="zh-CN" sz="1400" dirty="0">
                <a:solidFill>
                  <a:schemeClr val="bg1"/>
                </a:solidFill>
                <a:latin typeface="微软雅黑" panose="020B0503020204020204" pitchFamily="34" charset="-122"/>
                <a:ea typeface="微软雅黑" panose="020B0503020204020204" pitchFamily="34" charset="-122"/>
              </a:rPr>
              <a:t>ETC </a:t>
            </a:r>
            <a:r>
              <a:rPr lang="zh-CN" altLang="en-US" sz="1400" dirty="0">
                <a:solidFill>
                  <a:schemeClr val="bg1"/>
                </a:solidFill>
                <a:latin typeface="微软雅黑" panose="020B0503020204020204" pitchFamily="34" charset="-122"/>
                <a:ea typeface="微软雅黑" panose="020B0503020204020204" pitchFamily="34" charset="-122"/>
              </a:rPr>
              <a:t>门架系统生成的辅以车牌图像识别信息的 </a:t>
            </a:r>
            <a:r>
              <a:rPr lang="en-US" altLang="zh-CN" sz="1400" dirty="0">
                <a:solidFill>
                  <a:schemeClr val="bg1"/>
                </a:solidFill>
                <a:latin typeface="微软雅黑" panose="020B0503020204020204" pitchFamily="34" charset="-122"/>
                <a:ea typeface="微软雅黑" panose="020B0503020204020204" pitchFamily="34" charset="-122"/>
              </a:rPr>
              <a:t>ETC</a:t>
            </a:r>
            <a:r>
              <a:rPr lang="zh-CN" altLang="en-US" sz="1400" dirty="0">
                <a:solidFill>
                  <a:schemeClr val="bg1"/>
                </a:solidFill>
                <a:latin typeface="微软雅黑" panose="020B0503020204020204" pitchFamily="34" charset="-122"/>
                <a:ea typeface="微软雅黑" panose="020B0503020204020204" pitchFamily="34" charset="-122"/>
              </a:rPr>
              <a:t>通行记录。 </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defRPr/>
            </a:pPr>
            <a:r>
              <a:rPr lang="zh-CN" altLang="en-US" sz="1400" dirty="0">
                <a:solidFill>
                  <a:schemeClr val="bg1"/>
                </a:solidFill>
                <a:latin typeface="微软雅黑" panose="020B0503020204020204" pitchFamily="34" charset="-122"/>
                <a:ea typeface="微软雅黑" panose="020B0503020204020204" pitchFamily="34" charset="-122"/>
              </a:rPr>
              <a:t>三类交易：经收费方校核且结果 </a:t>
            </a:r>
            <a:r>
              <a:rPr lang="en-US" altLang="zh-CN" sz="1400" dirty="0">
                <a:solidFill>
                  <a:schemeClr val="bg1"/>
                </a:solidFill>
                <a:latin typeface="微软雅黑" panose="020B0503020204020204" pitchFamily="34" charset="-122"/>
                <a:ea typeface="微软雅黑" panose="020B0503020204020204" pitchFamily="34" charset="-122"/>
              </a:rPr>
              <a:t>100%</a:t>
            </a:r>
            <a:r>
              <a:rPr lang="zh-CN" altLang="en-US" sz="1400" dirty="0">
                <a:solidFill>
                  <a:schemeClr val="bg1"/>
                </a:solidFill>
                <a:latin typeface="微软雅黑" panose="020B0503020204020204" pitchFamily="34" charset="-122"/>
                <a:ea typeface="微软雅黑" panose="020B0503020204020204" pitchFamily="34" charset="-122"/>
              </a:rPr>
              <a:t>无误的车辆抓拍图片和车牌信息，由收费方省中心生成的交易流水。 </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defRPr/>
            </a:pPr>
            <a:r>
              <a:rPr lang="zh-CN" altLang="en-US" sz="1400" dirty="0">
                <a:solidFill>
                  <a:schemeClr val="bg1"/>
                </a:solidFill>
                <a:latin typeface="微软雅黑" panose="020B0503020204020204" pitchFamily="34" charset="-122"/>
                <a:ea typeface="微软雅黑" panose="020B0503020204020204" pitchFamily="34" charset="-122"/>
              </a:rPr>
              <a:t>四类交易：经收费方辅以车牌图像识别信息核实的拟合路径信息，由收费方省中心生成的交易流水。</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defRPr/>
            </a:pPr>
            <a:r>
              <a:rPr lang="en-US" altLang="zh-CN" sz="1400" dirty="0">
                <a:solidFill>
                  <a:schemeClr val="bg1"/>
                </a:solidFill>
                <a:latin typeface="微软雅黑" panose="020B0503020204020204" pitchFamily="34" charset="-122"/>
                <a:ea typeface="微软雅黑" panose="020B0503020204020204" pitchFamily="34" charset="-122"/>
              </a:rPr>
              <a:t>ETC</a:t>
            </a:r>
            <a:r>
              <a:rPr lang="zh-CN" altLang="en-US" sz="1400" dirty="0">
                <a:solidFill>
                  <a:schemeClr val="bg1"/>
                </a:solidFill>
                <a:latin typeface="微软雅黑" panose="020B0503020204020204" pitchFamily="34" charset="-122"/>
                <a:ea typeface="微软雅黑" panose="020B0503020204020204" pitchFamily="34" charset="-122"/>
              </a:rPr>
              <a:t>刷卡交易</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defRPr/>
            </a:pPr>
            <a:r>
              <a:rPr lang="en-US" altLang="zh-CN" sz="1400" dirty="0">
                <a:solidFill>
                  <a:schemeClr val="bg1"/>
                </a:solidFill>
                <a:latin typeface="微软雅黑" panose="020B0503020204020204" pitchFamily="34" charset="-122"/>
                <a:ea typeface="微软雅黑" panose="020B0503020204020204" pitchFamily="34" charset="-122"/>
              </a:rPr>
              <a:t>ETC</a:t>
            </a:r>
            <a:r>
              <a:rPr lang="zh-CN" altLang="en-US" sz="1400" dirty="0">
                <a:solidFill>
                  <a:schemeClr val="bg1"/>
                </a:solidFill>
                <a:latin typeface="微软雅黑" panose="020B0503020204020204" pitchFamily="34" charset="-122"/>
                <a:ea typeface="微软雅黑" panose="020B0503020204020204" pitchFamily="34" charset="-122"/>
              </a:rPr>
              <a:t>拓展交易</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6389" y="5073495"/>
            <a:ext cx="4108817" cy="1289905"/>
          </a:xfrm>
          <a:prstGeom prst="rect">
            <a:avLst/>
          </a:prstGeom>
        </p:spPr>
        <p:txBody>
          <a:bodyPr wrap="none">
            <a:spAutoFit/>
          </a:bodyPr>
          <a:lstStyle/>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流水上传：</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收费方、发行方为不同省份的单省交易</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省域交易</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5405755" y="5169974"/>
            <a:ext cx="2031325" cy="1705403"/>
          </a:xfrm>
          <a:prstGeom prst="rect">
            <a:avLst/>
          </a:prstGeom>
        </p:spPr>
        <p:txBody>
          <a:bodyPr wrap="none">
            <a:spAutoFit/>
          </a:bodyPr>
          <a:lstStyle/>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流水接收下发</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记账结果</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省域拆分记账结果</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en-US" altLang="zh-CN" dirty="0">
                <a:solidFill>
                  <a:schemeClr val="bg1"/>
                </a:solidFill>
                <a:latin typeface="微软雅黑" panose="020B0503020204020204" pitchFamily="34" charset="-122"/>
                <a:ea typeface="微软雅黑" panose="020B0503020204020204" pitchFamily="34" charset="-122"/>
              </a:rPr>
              <a:t>T+1</a:t>
            </a:r>
            <a:r>
              <a:rPr lang="zh-CN" altLang="en-US" dirty="0">
                <a:solidFill>
                  <a:schemeClr val="bg1"/>
                </a:solidFill>
                <a:latin typeface="微软雅黑" panose="020B0503020204020204" pitchFamily="34" charset="-122"/>
                <a:ea typeface="微软雅黑" panose="020B0503020204020204" pitchFamily="34" charset="-122"/>
              </a:rPr>
              <a:t>清分</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618708" y="5073495"/>
            <a:ext cx="1010213" cy="458908"/>
          </a:xfrm>
          <a:prstGeom prst="rect">
            <a:avLst/>
          </a:prstGeom>
        </p:spPr>
        <p:txBody>
          <a:bodyPr wrap="none">
            <a:spAutoFit/>
          </a:bodyPr>
          <a:lstStyle/>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记账</a:t>
            </a:r>
            <a:r>
              <a:rPr lang="en-US" altLang="zh-CN" dirty="0">
                <a:solidFill>
                  <a:schemeClr val="bg1"/>
                </a:solidFill>
                <a:latin typeface="微软雅黑" panose="020B0503020204020204" pitchFamily="34" charset="-122"/>
                <a:ea typeface="微软雅黑" panose="020B0503020204020204" pitchFamily="34" charset="-122"/>
              </a:rPr>
              <a:t>T</a:t>
            </a:r>
            <a:r>
              <a:rPr lang="zh-CN" altLang="en-US" dirty="0">
                <a:solidFill>
                  <a:schemeClr val="bg1"/>
                </a:solidFill>
                <a:latin typeface="微软雅黑" panose="020B0503020204020204" pitchFamily="34" charset="-122"/>
                <a:ea typeface="微软雅黑" panose="020B0503020204020204" pitchFamily="34" charset="-122"/>
              </a:rPr>
              <a:t>日</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en-US" altLang="zh-CN" sz="1600" b="1" dirty="0">
                <a:solidFill>
                  <a:schemeClr val="bg1"/>
                </a:solidFill>
                <a:latin typeface="微软雅黑" panose="020B0503020204020204" pitchFamily="34" charset="-122"/>
                <a:ea typeface="微软雅黑" panose="020B0503020204020204" pitchFamily="34" charset="-122"/>
              </a:rPr>
              <a:t>ETC</a:t>
            </a:r>
            <a:r>
              <a:rPr lang="zh-CN" altLang="en-US" sz="1600" b="1" dirty="0">
                <a:solidFill>
                  <a:schemeClr val="bg1"/>
                </a:solidFill>
                <a:latin typeface="微软雅黑" panose="020B0503020204020204" pitchFamily="34" charset="-122"/>
                <a:ea typeface="微软雅黑" panose="020B0503020204020204" pitchFamily="34" charset="-122"/>
              </a:rPr>
              <a:t>通行交易清分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5" name="矩形 14"/>
          <p:cNvSpPr/>
          <p:nvPr/>
        </p:nvSpPr>
        <p:spPr>
          <a:xfrm>
            <a:off x="2609958" y="1854857"/>
            <a:ext cx="5689684" cy="499624"/>
          </a:xfrm>
          <a:prstGeom prst="rect">
            <a:avLst/>
          </a:prstGeom>
        </p:spPr>
        <p:txBody>
          <a:bodyPr wrap="square">
            <a:spAutoFit/>
          </a:bodyPr>
          <a:lstStyle/>
          <a:p>
            <a:pPr>
              <a:lnSpc>
                <a:spcPct val="150000"/>
              </a:lnSpc>
              <a:defRPr/>
            </a:pPr>
            <a:r>
              <a:rPr lang="zh-CN" altLang="en-US" sz="2000" dirty="0">
                <a:solidFill>
                  <a:srgbClr val="F6C412"/>
                </a:solidFill>
                <a:latin typeface="微软雅黑" panose="020B0503020204020204" pitchFamily="34" charset="-122"/>
                <a:ea typeface="微软雅黑" panose="020B0503020204020204" pitchFamily="34" charset="-122"/>
              </a:rPr>
              <a:t>。</a:t>
            </a:r>
            <a:endParaRPr lang="zh-CN" altLang="en-US" sz="2000" dirty="0">
              <a:solidFill>
                <a:srgbClr val="F6C412"/>
              </a:solidFill>
              <a:latin typeface="微软雅黑" panose="020B0503020204020204" pitchFamily="34" charset="-122"/>
              <a:ea typeface="微软雅黑" panose="020B0503020204020204" pitchFamily="34" charset="-122"/>
            </a:endParaRPr>
          </a:p>
        </p:txBody>
      </p:sp>
      <p:sp>
        <p:nvSpPr>
          <p:cNvPr id="16" name="矩形 15"/>
          <p:cNvSpPr/>
          <p:nvPr/>
        </p:nvSpPr>
        <p:spPr>
          <a:xfrm>
            <a:off x="1104427" y="2576298"/>
            <a:ext cx="9073243" cy="458908"/>
          </a:xfrm>
          <a:prstGeom prst="rect">
            <a:avLst/>
          </a:prstGeom>
        </p:spPr>
        <p:txBody>
          <a:bodyPr wrap="square">
            <a:spAutoFit/>
          </a:bodyPr>
          <a:lstStyle/>
          <a:p>
            <a:pPr>
              <a:lnSpc>
                <a:spcPct val="150000"/>
              </a:lnSpc>
              <a:defRPr/>
            </a:pPr>
            <a:r>
              <a:rPr lang="zh-CN" altLang="en-US" dirty="0">
                <a:solidFill>
                  <a:srgbClr val="F6C412"/>
                </a:solidFill>
                <a:latin typeface="微软雅黑" panose="020B0503020204020204" pitchFamily="34" charset="-122"/>
                <a:ea typeface="微软雅黑" panose="020B0503020204020204" pitchFamily="34" charset="-122"/>
              </a:rPr>
              <a:t>。</a:t>
            </a:r>
            <a:endParaRPr lang="en-US" altLang="zh-CN" dirty="0">
              <a:solidFill>
                <a:srgbClr val="F6C412"/>
              </a:solidFill>
              <a:latin typeface="微软雅黑" panose="020B0503020204020204" pitchFamily="34" charset="-122"/>
              <a:ea typeface="微软雅黑" panose="020B0503020204020204" pitchFamily="34" charset="-122"/>
            </a:endParaRPr>
          </a:p>
        </p:txBody>
      </p:sp>
      <p:graphicFrame>
        <p:nvGraphicFramePr>
          <p:cNvPr id="17" name="图示 16"/>
          <p:cNvGraphicFramePr/>
          <p:nvPr/>
        </p:nvGraphicFramePr>
        <p:xfrm>
          <a:off x="2250661" y="1113462"/>
          <a:ext cx="8128000" cy="5068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3562" y="2705054"/>
            <a:ext cx="4916548" cy="1012888"/>
            <a:chOff x="1153562" y="2705054"/>
            <a:chExt cx="4916548" cy="1012888"/>
          </a:xfrm>
        </p:grpSpPr>
        <p:sp>
          <p:nvSpPr>
            <p:cNvPr id="4" name="矩形 3"/>
            <p:cNvSpPr/>
            <p:nvPr/>
          </p:nvSpPr>
          <p:spPr>
            <a:xfrm>
              <a:off x="1153562" y="2772166"/>
              <a:ext cx="4916548" cy="830997"/>
            </a:xfrm>
            <a:prstGeom prst="rect">
              <a:avLst/>
            </a:prstGeom>
          </p:spPr>
          <p:txBody>
            <a:bodyPr wrap="square">
              <a:spAutoFit/>
            </a:bodyPr>
            <a:lstStyle/>
            <a:p>
              <a:pPr algn="ctr">
                <a:spcBef>
                  <a:spcPts val="600"/>
                </a:spcBef>
              </a:pPr>
              <a:r>
                <a:rPr lang="zh-CN" altLang="en-US"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rPr>
                <a:t>背景概述</a:t>
              </a:r>
              <a:endParaRPr lang="en-US" altLang="zh-CN"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endParaRPr>
            </a:p>
          </p:txBody>
        </p:sp>
        <p:cxnSp>
          <p:nvCxnSpPr>
            <p:cNvPr id="5" name="直接连接符 4"/>
            <p:cNvCxnSpPr/>
            <p:nvPr/>
          </p:nvCxnSpPr>
          <p:spPr>
            <a:xfrm>
              <a:off x="1675460" y="2705054"/>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75460" y="3717942"/>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Swer\Desktop\矢量智能对象.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237" y="337497"/>
            <a:ext cx="1699789" cy="446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项目2019\青岛展览\ppt元素\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398" y="1434699"/>
            <a:ext cx="4286250" cy="391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9" name="矩形 8"/>
          <p:cNvSpPr/>
          <p:nvPr/>
        </p:nvSpPr>
        <p:spPr>
          <a:xfrm>
            <a:off x="468322" y="126037"/>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aphicFrame>
        <p:nvGraphicFramePr>
          <p:cNvPr id="10" name="图示 9"/>
          <p:cNvGraphicFramePr/>
          <p:nvPr/>
        </p:nvGraphicFramePr>
        <p:xfrm>
          <a:off x="2332498" y="1861357"/>
          <a:ext cx="8128000" cy="384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H_SubTitle_2"/>
          <p:cNvSpPr/>
          <p:nvPr>
            <p:custDataLst>
              <p:tags r:id="rId7"/>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多省其他交易清分结算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MH_Other_1"/>
          <p:cNvSpPr/>
          <p:nvPr>
            <p:custDataLst>
              <p:tags r:id="rId8"/>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2550160" y="1030360"/>
            <a:ext cx="774192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r>
              <a:rPr lang="zh-CN" altLang="en-US" sz="2400" dirty="0">
                <a:solidFill>
                  <a:schemeClr val="bg1"/>
                </a:solidFill>
              </a:rPr>
              <a:t>多省其他交易流水，以收费方出口车道产生的交易数据为准。</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多省其他交易清分结算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7" name="矩形 16"/>
          <p:cNvSpPr/>
          <p:nvPr/>
        </p:nvSpPr>
        <p:spPr>
          <a:xfrm>
            <a:off x="3268466" y="2953547"/>
            <a:ext cx="1353650"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1609652" y="2248224"/>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4637618" y="2249079"/>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4842456" y="2841706"/>
            <a:ext cx="1326177" cy="400110"/>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部中心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1795222" y="2758870"/>
            <a:ext cx="1309447"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收费方省中心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7" name="矩形 26"/>
          <p:cNvSpPr/>
          <p:nvPr/>
        </p:nvSpPr>
        <p:spPr>
          <a:xfrm>
            <a:off x="944380" y="4142585"/>
            <a:ext cx="2948153" cy="2120902"/>
          </a:xfrm>
          <a:prstGeom prst="rect">
            <a:avLst/>
          </a:prstGeom>
        </p:spPr>
        <p:txBody>
          <a:bodyPr wrap="square">
            <a:spAutoFit/>
          </a:bodyPr>
          <a:lstStyle/>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多省流水上传（</a:t>
            </a:r>
            <a:r>
              <a:rPr lang="en-US" altLang="zh-CN" dirty="0">
                <a:solidFill>
                  <a:schemeClr val="bg1"/>
                </a:solidFill>
                <a:latin typeface="微软雅黑" panose="020B0503020204020204" pitchFamily="34" charset="-122"/>
                <a:ea typeface="微软雅黑" panose="020B0503020204020204" pitchFamily="34" charset="-122"/>
              </a:rPr>
              <a:t>S</a:t>
            </a:r>
            <a:r>
              <a:rPr lang="zh-CN" altLang="en-US" dirty="0">
                <a:solidFill>
                  <a:schemeClr val="bg1"/>
                </a:solidFill>
                <a:latin typeface="微软雅黑" panose="020B0503020204020204" pitchFamily="34" charset="-122"/>
                <a:ea typeface="微软雅黑" panose="020B0503020204020204" pitchFamily="34" charset="-122"/>
              </a:rPr>
              <a:t>日）</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交易发生之时起</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个自然日内完成单省交易拆分，上传发票基础数据</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50000"/>
              </a:lnSpc>
              <a:defRPr/>
            </a:pP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305030" y="4313154"/>
            <a:ext cx="3024946" cy="1289905"/>
          </a:xfrm>
          <a:prstGeom prst="rect">
            <a:avLst/>
          </a:prstGeom>
        </p:spPr>
        <p:txBody>
          <a:bodyPr wrap="square">
            <a:spAutoFit/>
          </a:bodyPr>
          <a:lstStyle/>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流水拆分：省域拆分文件</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en-US" altLang="zh-CN" dirty="0">
                <a:solidFill>
                  <a:schemeClr val="bg1"/>
                </a:solidFill>
                <a:latin typeface="微软雅黑" panose="020B0503020204020204" pitchFamily="34" charset="-122"/>
                <a:ea typeface="微软雅黑" panose="020B0503020204020204" pitchFamily="34" charset="-122"/>
              </a:rPr>
              <a:t>S+1</a:t>
            </a:r>
            <a:r>
              <a:rPr lang="zh-CN" altLang="en-US" dirty="0">
                <a:solidFill>
                  <a:schemeClr val="bg1"/>
                </a:solidFill>
                <a:latin typeface="微软雅黑" panose="020B0503020204020204" pitchFamily="34" charset="-122"/>
                <a:ea typeface="微软雅黑" panose="020B0503020204020204" pitchFamily="34" charset="-122"/>
              </a:rPr>
              <a:t>日</a:t>
            </a:r>
            <a:r>
              <a:rPr lang="en-US" altLang="zh-CN"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rPr>
              <a:t>点前：多省其他交易省际拆分通知书</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311934" y="2922401"/>
            <a:ext cx="1353650"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31" name="椭圆 30"/>
          <p:cNvSpPr/>
          <p:nvPr/>
        </p:nvSpPr>
        <p:spPr>
          <a:xfrm>
            <a:off x="7681086" y="2217933"/>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7885924" y="2810560"/>
            <a:ext cx="1326177" cy="400110"/>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通行方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3" name="矩形 32"/>
          <p:cNvSpPr/>
          <p:nvPr/>
        </p:nvSpPr>
        <p:spPr>
          <a:xfrm>
            <a:off x="7742473" y="4313154"/>
            <a:ext cx="3395219" cy="2120902"/>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altLang="zh-CN" dirty="0">
                <a:solidFill>
                  <a:schemeClr val="bg1"/>
                </a:solidFill>
                <a:latin typeface="微软雅黑" panose="020B0503020204020204" pitchFamily="34" charset="-122"/>
                <a:ea typeface="微软雅黑" panose="020B0503020204020204" pitchFamily="34" charset="-122"/>
              </a:rPr>
              <a:t>S+1</a:t>
            </a:r>
            <a:r>
              <a:rPr lang="zh-CN" altLang="en-US" dirty="0">
                <a:solidFill>
                  <a:schemeClr val="bg1"/>
                </a:solidFill>
                <a:latin typeface="微软雅黑" panose="020B0503020204020204" pitchFamily="34" charset="-122"/>
                <a:ea typeface="微软雅黑" panose="020B0503020204020204" pitchFamily="34" charset="-122"/>
              </a:rPr>
              <a:t>日</a:t>
            </a:r>
            <a:r>
              <a:rPr lang="en-US" altLang="zh-CN" dirty="0">
                <a:solidFill>
                  <a:schemeClr val="bg1"/>
                </a:solidFill>
                <a:latin typeface="微软雅黑" panose="020B0503020204020204" pitchFamily="34" charset="-122"/>
                <a:ea typeface="微软雅黑" panose="020B0503020204020204" pitchFamily="34" charset="-122"/>
              </a:rPr>
              <a:t>16</a:t>
            </a:r>
            <a:r>
              <a:rPr lang="zh-CN" altLang="en-US" dirty="0">
                <a:solidFill>
                  <a:schemeClr val="bg1"/>
                </a:solidFill>
                <a:latin typeface="微软雅黑" panose="020B0503020204020204" pitchFamily="34" charset="-122"/>
                <a:ea typeface="微软雅黑" panose="020B0503020204020204" pitchFamily="34" charset="-122"/>
              </a:rPr>
              <a:t>点前：确认多省其他交易省际拆分通知书</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省际拆分结果进行确认后</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个自然日内拆分至各路段，并上传发票基础数据。</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退费补交</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清分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5" name="矩形 14"/>
          <p:cNvSpPr/>
          <p:nvPr/>
        </p:nvSpPr>
        <p:spPr>
          <a:xfrm>
            <a:off x="2550160" y="1030360"/>
            <a:ext cx="877824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r>
              <a:rPr lang="zh-CN" altLang="en-US" sz="2400" dirty="0">
                <a:solidFill>
                  <a:schemeClr val="accent1">
                    <a:lumMod val="75000"/>
                  </a:schemeClr>
                </a:solidFill>
              </a:rPr>
              <a:t>退费补交清分数据，以业务系统产生的流水数据为准。</a:t>
            </a:r>
            <a:endParaRPr lang="zh-CN" altLang="en-US" sz="2400" dirty="0"/>
          </a:p>
        </p:txBody>
      </p:sp>
      <p:graphicFrame>
        <p:nvGraphicFramePr>
          <p:cNvPr id="16" name="图示 15"/>
          <p:cNvGraphicFramePr/>
          <p:nvPr/>
        </p:nvGraphicFramePr>
        <p:xfrm>
          <a:off x="2360049" y="1896157"/>
          <a:ext cx="8128000" cy="4908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资金结算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aphicFrame>
        <p:nvGraphicFramePr>
          <p:cNvPr id="10" name="图示 9"/>
          <p:cNvGraphicFramePr/>
          <p:nvPr/>
        </p:nvGraphicFramePr>
        <p:xfrm>
          <a:off x="2032000" y="719666"/>
          <a:ext cx="886968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思想气泡: 云 4"/>
          <p:cNvSpPr/>
          <p:nvPr/>
        </p:nvSpPr>
        <p:spPr>
          <a:xfrm>
            <a:off x="9841809" y="825300"/>
            <a:ext cx="2119742" cy="12803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若因异常原因导致无法按时确认的参与方应于 </a:t>
            </a:r>
            <a:r>
              <a:rPr lang="en-US" altLang="en-US" sz="1200" dirty="0"/>
              <a:t>16:00 </a:t>
            </a:r>
            <a:r>
              <a:rPr lang="zh-CN" altLang="en-US" sz="1200" dirty="0"/>
              <a:t>前告知部联网中心。</a:t>
            </a:r>
            <a:endParaRPr lang="zh-CN" altLang="en-US" sz="1200" dirty="0"/>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交易对账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5" name="矩形 14"/>
          <p:cNvSpPr/>
          <p:nvPr/>
        </p:nvSpPr>
        <p:spPr>
          <a:xfrm>
            <a:off x="968031" y="5405255"/>
            <a:ext cx="11223969" cy="418191"/>
          </a:xfrm>
          <a:prstGeom prst="rect">
            <a:avLst/>
          </a:prstGeom>
        </p:spPr>
        <p:txBody>
          <a:bodyPr wrap="square">
            <a:spAutoFit/>
          </a:bodyPr>
          <a:lstStyle/>
          <a:p>
            <a:pPr>
              <a:lnSpc>
                <a:spcPct val="150000"/>
              </a:lnSpc>
              <a:defRPr/>
            </a:pPr>
            <a:r>
              <a:rPr lang="zh-CN" altLang="en-US" sz="1600" dirty="0">
                <a:solidFill>
                  <a:srgbClr val="F6C412"/>
                </a:solidFill>
                <a:latin typeface="微软雅黑" panose="020B0503020204020204" pitchFamily="34" charset="-122"/>
                <a:ea typeface="微软雅黑" panose="020B0503020204020204" pitchFamily="34" charset="-122"/>
              </a:rPr>
              <a:t>。</a:t>
            </a:r>
            <a:endParaRPr lang="zh-CN" altLang="en-US" sz="1600" dirty="0">
              <a:solidFill>
                <a:srgbClr val="F6C412"/>
              </a:solidFill>
              <a:latin typeface="微软雅黑" panose="020B0503020204020204" pitchFamily="34" charset="-122"/>
              <a:ea typeface="微软雅黑" panose="020B0503020204020204" pitchFamily="34" charset="-122"/>
            </a:endParaRPr>
          </a:p>
        </p:txBody>
      </p:sp>
      <p:graphicFrame>
        <p:nvGraphicFramePr>
          <p:cNvPr id="16" name="图示 15"/>
          <p:cNvGraphicFramePr/>
          <p:nvPr/>
        </p:nvGraphicFramePr>
        <p:xfrm>
          <a:off x="2826429" y="1353694"/>
          <a:ext cx="8745977" cy="4563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思想气泡: 云 6"/>
          <p:cNvSpPr/>
          <p:nvPr/>
        </p:nvSpPr>
        <p:spPr>
          <a:xfrm>
            <a:off x="166932" y="3272037"/>
            <a:ext cx="2885440" cy="1747520"/>
          </a:xfrm>
          <a:prstGeom prst="cloudCallout">
            <a:avLst>
              <a:gd name="adj1" fmla="val 40435"/>
              <a:gd name="adj2" fmla="val 55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多省交易对账结果存在异常的，省中心应先以部联网中心拆分数据的收费金额，按照车辆实际行驶路径完成省内拆分，并排查是否存在数据滞留等情况</a:t>
            </a:r>
            <a:endParaRPr lang="zh-CN" alt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1" name="椭圆 20"/>
          <p:cNvSpPr/>
          <p:nvPr/>
        </p:nvSpPr>
        <p:spPr>
          <a:xfrm>
            <a:off x="2498003" y="1808939"/>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8634646" y="1706741"/>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8"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争议交易</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9"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清分结算</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2" name="矩形 11"/>
          <p:cNvSpPr/>
          <p:nvPr/>
        </p:nvSpPr>
        <p:spPr>
          <a:xfrm>
            <a:off x="4182866" y="2471133"/>
            <a:ext cx="1353650"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5552018" y="1766665"/>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5756856" y="2359292"/>
            <a:ext cx="1326177" cy="400110"/>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发行方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2672045" y="2388069"/>
            <a:ext cx="1309447" cy="400110"/>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收费方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1858780" y="3660171"/>
            <a:ext cx="2948153" cy="458908"/>
          </a:xfrm>
          <a:prstGeom prst="rect">
            <a:avLst/>
          </a:prstGeom>
        </p:spPr>
        <p:txBody>
          <a:bodyPr wrap="square">
            <a:spAutoFit/>
          </a:bodyPr>
          <a:lstStyle/>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提出申请、提供证据</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226334" y="2439987"/>
            <a:ext cx="1353650"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8800323" y="2328145"/>
            <a:ext cx="1326177"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部联网中心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5352461" y="3607204"/>
            <a:ext cx="2550698" cy="458908"/>
          </a:xfrm>
          <a:prstGeom prst="rect">
            <a:avLst/>
          </a:prstGeom>
        </p:spPr>
        <p:txBody>
          <a:bodyPr wrap="none">
            <a:spAutoFit/>
          </a:bodyPr>
          <a:lstStyle/>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提供证据、处理申请</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8448687" y="3544107"/>
            <a:ext cx="1396536" cy="458908"/>
          </a:xfrm>
          <a:prstGeom prst="rect">
            <a:avLst/>
          </a:prstGeom>
        </p:spPr>
        <p:txBody>
          <a:bodyPr wrap="none">
            <a:spAutoFit/>
          </a:bodyPr>
          <a:lstStyle/>
          <a:p>
            <a:pPr marL="285750" indent="-285750">
              <a:lnSpc>
                <a:spcPct val="150000"/>
              </a:lnSpc>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rPr>
              <a:t>协调处理</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992877" y="4592295"/>
            <a:ext cx="9870364" cy="170540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zh-CN" altLang="en-US" dirty="0">
                <a:solidFill>
                  <a:srgbClr val="FFC000"/>
                </a:solidFill>
                <a:latin typeface="微软雅黑" panose="020B0503020204020204" pitchFamily="34" charset="-122"/>
                <a:ea typeface="微软雅黑" panose="020B0503020204020204" pitchFamily="34" charset="-122"/>
              </a:rPr>
              <a:t>争议交易处理周期自争议交易发布次日起不超过</a:t>
            </a:r>
            <a:r>
              <a:rPr lang="en-US" altLang="zh-CN" dirty="0">
                <a:solidFill>
                  <a:srgbClr val="FFC000"/>
                </a:solidFill>
                <a:latin typeface="微软雅黑" panose="020B0503020204020204" pitchFamily="34" charset="-122"/>
                <a:ea typeface="微软雅黑" panose="020B0503020204020204" pitchFamily="34" charset="-122"/>
              </a:rPr>
              <a:t>7</a:t>
            </a:r>
            <a:r>
              <a:rPr lang="zh-CN" altLang="en-US" dirty="0">
                <a:solidFill>
                  <a:srgbClr val="FFC000"/>
                </a:solidFill>
                <a:latin typeface="微软雅黑" panose="020B0503020204020204" pitchFamily="34" charset="-122"/>
                <a:ea typeface="微软雅黑" panose="020B0503020204020204" pitchFamily="34" charset="-122"/>
              </a:rPr>
              <a:t>个自然日（遇法定节假日顺延）。</a:t>
            </a:r>
            <a:endParaRPr lang="en-US" altLang="zh-CN" dirty="0">
              <a:solidFill>
                <a:srgbClr val="FFC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dirty="0">
                <a:solidFill>
                  <a:srgbClr val="FFC000"/>
                </a:solidFill>
                <a:latin typeface="微软雅黑" panose="020B0503020204020204" pitchFamily="34" charset="-122"/>
                <a:ea typeface="微软雅黑" panose="020B0503020204020204" pitchFamily="34" charset="-122"/>
              </a:rPr>
              <a:t>涉及争议的双方应完成收集证据、核查及处理工作，其中发行服务机构处理时间总计不应超过</a:t>
            </a:r>
            <a:r>
              <a:rPr lang="en-US" altLang="zh-CN" dirty="0">
                <a:solidFill>
                  <a:srgbClr val="FFC000"/>
                </a:solidFill>
                <a:latin typeface="微软雅黑" panose="020B0503020204020204" pitchFamily="34" charset="-122"/>
                <a:ea typeface="微软雅黑" panose="020B0503020204020204" pitchFamily="34" charset="-122"/>
              </a:rPr>
              <a:t>3</a:t>
            </a:r>
            <a:r>
              <a:rPr lang="zh-CN" altLang="en-US" dirty="0">
                <a:solidFill>
                  <a:srgbClr val="FFC000"/>
                </a:solidFill>
                <a:latin typeface="微软雅黑" panose="020B0503020204020204" pitchFamily="34" charset="-122"/>
                <a:ea typeface="微软雅黑" panose="020B0503020204020204" pitchFamily="34" charset="-122"/>
              </a:rPr>
              <a:t>个自然日，收费方处理时间总计不应超过</a:t>
            </a:r>
            <a:r>
              <a:rPr lang="en-US" altLang="zh-CN" dirty="0">
                <a:solidFill>
                  <a:srgbClr val="FFC000"/>
                </a:solidFill>
                <a:latin typeface="微软雅黑" panose="020B0503020204020204" pitchFamily="34" charset="-122"/>
                <a:ea typeface="微软雅黑" panose="020B0503020204020204" pitchFamily="34" charset="-122"/>
              </a:rPr>
              <a:t>4</a:t>
            </a:r>
            <a:r>
              <a:rPr lang="zh-CN" altLang="en-US" dirty="0">
                <a:solidFill>
                  <a:srgbClr val="FFC000"/>
                </a:solidFill>
                <a:latin typeface="微软雅黑" panose="020B0503020204020204" pitchFamily="34" charset="-122"/>
                <a:ea typeface="微软雅黑" panose="020B0503020204020204" pitchFamily="34" charset="-122"/>
              </a:rPr>
              <a:t>个自然日，争议交易一经发布应不晚于</a:t>
            </a:r>
            <a:r>
              <a:rPr lang="en-US" altLang="zh-CN" dirty="0">
                <a:solidFill>
                  <a:srgbClr val="FFC000"/>
                </a:solidFill>
                <a:latin typeface="微软雅黑" panose="020B0503020204020204" pitchFamily="34" charset="-122"/>
                <a:ea typeface="微软雅黑" panose="020B0503020204020204" pitchFamily="34" charset="-122"/>
              </a:rPr>
              <a:t>1</a:t>
            </a:r>
            <a:r>
              <a:rPr lang="zh-CN" altLang="en-US" dirty="0">
                <a:solidFill>
                  <a:srgbClr val="FFC000"/>
                </a:solidFill>
                <a:latin typeface="微软雅黑" panose="020B0503020204020204" pitchFamily="34" charset="-122"/>
                <a:ea typeface="微软雅黑" panose="020B0503020204020204" pitchFamily="34" charset="-122"/>
              </a:rPr>
              <a:t>个自然日响应处理。</a:t>
            </a:r>
            <a:endParaRPr lang="en-US" altLang="zh-CN"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567713" y="128271"/>
            <a:ext cx="321688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稽核与信用</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20" name="ïṡľîdè"/>
          <p:cNvSpPr txBox="1"/>
          <p:nvPr/>
        </p:nvSpPr>
        <p:spPr bwMode="auto">
          <a:xfrm>
            <a:off x="4299547" y="3613343"/>
            <a:ext cx="2809401" cy="433025"/>
          </a:xfrm>
          <a:prstGeom prst="roundRect">
            <a:avLst/>
          </a:prstGeom>
          <a:solidFill>
            <a:srgbClr val="92D05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灰名单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ïṥlîdè"/>
          <p:cNvSpPr txBox="1"/>
          <p:nvPr/>
        </p:nvSpPr>
        <p:spPr bwMode="auto">
          <a:xfrm>
            <a:off x="4299549" y="1879687"/>
            <a:ext cx="2809401" cy="433025"/>
          </a:xfrm>
          <a:prstGeom prst="roundRect">
            <a:avLst/>
          </a:prstGeom>
          <a:solidFill>
            <a:srgbClr val="FFC000"/>
          </a:solidFill>
          <a:ln w="9525">
            <a:noFill/>
            <a:miter lim="800000"/>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稽核业务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2" name="iś1iḑê"/>
          <p:cNvSpPr txBox="1"/>
          <p:nvPr/>
        </p:nvSpPr>
        <p:spPr bwMode="auto">
          <a:xfrm>
            <a:off x="4299549" y="2746515"/>
            <a:ext cx="2809401" cy="433025"/>
          </a:xfrm>
          <a:prstGeom prst="roundRect">
            <a:avLst/>
          </a:prstGeom>
          <a:solidFill>
            <a:srgbClr val="00B0F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追缴黑名单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3" name="ïṡľîdè"/>
          <p:cNvSpPr txBox="1"/>
          <p:nvPr/>
        </p:nvSpPr>
        <p:spPr bwMode="auto">
          <a:xfrm>
            <a:off x="4299548" y="4355065"/>
            <a:ext cx="2809401" cy="433025"/>
          </a:xfrm>
          <a:prstGeom prst="roundRect">
            <a:avLst/>
          </a:prstGeom>
          <a:solidFill>
            <a:srgbClr val="7030A0"/>
          </a:solid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chemeClr val="bg1"/>
                </a:solidFill>
                <a:latin typeface="微软雅黑" panose="020B0503020204020204" pitchFamily="34" charset="-122"/>
                <a:ea typeface="微软雅黑" panose="020B0503020204020204" pitchFamily="34" charset="-122"/>
              </a:rPr>
              <a:t>通行费补缴</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1" name="i$ļiḋê"/>
          <p:cNvGrpSpPr/>
          <p:nvPr/>
        </p:nvGrpSpPr>
        <p:grpSpPr>
          <a:xfrm>
            <a:off x="4448563" y="2708047"/>
            <a:ext cx="3097061" cy="2825308"/>
            <a:chOff x="1088828" y="2165990"/>
            <a:chExt cx="4457368" cy="4066252"/>
          </a:xfrm>
        </p:grpSpPr>
        <p:sp>
          <p:nvSpPr>
            <p:cNvPr id="32"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4"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35" name="iṩľíďè"/>
            <p:cNvSpPr/>
            <p:nvPr/>
          </p:nvSpPr>
          <p:spPr>
            <a:xfrm>
              <a:off x="3978266" y="5010187"/>
              <a:ext cx="915351" cy="291882"/>
            </a:xfrm>
            <a:prstGeom prst="roundRect">
              <a:avLst>
                <a:gd name="adj" fmla="val 35919"/>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36"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7"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8"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0"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2" name="îṥḻîḋè"/>
            <p:cNvSpPr/>
            <p:nvPr/>
          </p:nvSpPr>
          <p:spPr>
            <a:xfrm>
              <a:off x="4375225" y="340719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4"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tx2">
                <a:lumMod val="40000"/>
                <a:lumOff val="6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46"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8"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9" name="işḷiďé"/>
            <p:cNvSpPr/>
            <p:nvPr/>
          </p:nvSpPr>
          <p:spPr>
            <a:xfrm>
              <a:off x="3854333" y="4937877"/>
              <a:ext cx="1172956" cy="72311"/>
            </a:xfrm>
            <a:prstGeom prst="rect">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50" name="isḻidé"/>
            <p:cNvSpPr/>
            <p:nvPr/>
          </p:nvSpPr>
          <p:spPr>
            <a:xfrm rot="21245215">
              <a:off x="4069053" y="5371263"/>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1" name="ïṡļïdê"/>
            <p:cNvSpPr/>
            <p:nvPr/>
          </p:nvSpPr>
          <p:spPr>
            <a:xfrm rot="21245215">
              <a:off x="4069053" y="5493885"/>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2" name="iśľîḍè"/>
            <p:cNvSpPr/>
            <p:nvPr/>
          </p:nvSpPr>
          <p:spPr>
            <a:xfrm rot="21245215">
              <a:off x="4069053" y="5616505"/>
              <a:ext cx="719279" cy="72311"/>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53" name="ïṧľíḑè"/>
            <p:cNvSpPr/>
            <p:nvPr/>
          </p:nvSpPr>
          <p:spPr>
            <a:xfrm rot="21245215">
              <a:off x="4069053" y="5739127"/>
              <a:ext cx="719279" cy="72310"/>
            </a:xfrm>
            <a:prstGeom prst="roundRect">
              <a:avLst>
                <a:gd name="adj" fmla="val 50000"/>
              </a:avLst>
            </a:pr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54" name="ValueShape1"/>
          <p:cNvSpPr/>
          <p:nvPr/>
        </p:nvSpPr>
        <p:spPr bwMode="auto">
          <a:xfrm>
            <a:off x="3020922" y="4583528"/>
            <a:ext cx="801608" cy="798955"/>
          </a:xfrm>
          <a:prstGeom prst="ellipse">
            <a:avLst/>
          </a:prstGeom>
          <a:gradFill flip="none" rotWithShape="1">
            <a:gsLst>
              <a:gs pos="0">
                <a:srgbClr val="2AADFF"/>
              </a:gs>
              <a:gs pos="100000">
                <a:srgbClr val="E4E6EA"/>
              </a:gs>
              <a:gs pos="49000">
                <a:srgbClr val="2AADFF"/>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1</a:t>
            </a:r>
            <a:endParaRPr lang="zh-CN" altLang="en-US" b="1" dirty="0">
              <a:solidFill>
                <a:schemeClr val="bg1"/>
              </a:solidFill>
            </a:endParaRPr>
          </a:p>
        </p:txBody>
      </p:sp>
      <p:sp>
        <p:nvSpPr>
          <p:cNvPr id="55" name="ValueShape2"/>
          <p:cNvSpPr/>
          <p:nvPr/>
        </p:nvSpPr>
        <p:spPr bwMode="auto">
          <a:xfrm>
            <a:off x="5872753" y="1702833"/>
            <a:ext cx="801608" cy="798952"/>
          </a:xfrm>
          <a:prstGeom prst="ellipse">
            <a:avLst/>
          </a:prstGeom>
          <a:gradFill flip="none" rotWithShape="1">
            <a:gsLst>
              <a:gs pos="0">
                <a:srgbClr val="F6C412"/>
              </a:gs>
              <a:gs pos="100000">
                <a:srgbClr val="E4E6EA"/>
              </a:gs>
              <a:gs pos="49000">
                <a:srgbClr val="F6C412"/>
              </a:gs>
              <a:gs pos="4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2</a:t>
            </a:r>
            <a:endParaRPr lang="zh-CN" altLang="en-US" b="1" dirty="0">
              <a:solidFill>
                <a:schemeClr val="bg1"/>
              </a:solidFill>
            </a:endParaRPr>
          </a:p>
        </p:txBody>
      </p:sp>
      <p:sp>
        <p:nvSpPr>
          <p:cNvPr id="56" name="ValueShape3"/>
          <p:cNvSpPr/>
          <p:nvPr/>
        </p:nvSpPr>
        <p:spPr bwMode="auto">
          <a:xfrm>
            <a:off x="8913236" y="4648234"/>
            <a:ext cx="801608" cy="798952"/>
          </a:xfrm>
          <a:prstGeom prst="ellipse">
            <a:avLst/>
          </a:prstGeom>
          <a:gradFill flip="none" rotWithShape="1">
            <a:gsLst>
              <a:gs pos="0">
                <a:srgbClr val="F46D4C"/>
              </a:gs>
              <a:gs pos="100000">
                <a:srgbClr val="E4E6EA"/>
              </a:gs>
              <a:gs pos="69000">
                <a:srgbClr val="F46D4C"/>
              </a:gs>
              <a:gs pos="69100">
                <a:srgbClr val="E4E6EA"/>
              </a:gs>
            </a:gsLst>
            <a:lin ang="16200000" scaled="1"/>
            <a:tileRect/>
          </a:gradFill>
          <a:ln>
            <a:noFill/>
          </a:ln>
        </p:spPr>
        <p:txBody>
          <a:bodyPr vert="horz" wrap="square" lIns="91440" tIns="45720" rIns="91440" bIns="45720" numCol="1" anchor="ctr" anchorCtr="0" compatLnSpc="1"/>
          <a:lstStyle/>
          <a:p>
            <a:pPr algn="ctr"/>
            <a:r>
              <a:rPr lang="en-US" altLang="zh-CN" b="1" dirty="0">
                <a:solidFill>
                  <a:schemeClr val="bg1"/>
                </a:solidFill>
              </a:rPr>
              <a:t>3</a:t>
            </a:r>
            <a:endParaRPr lang="zh-CN" altLang="en-US" b="1" dirty="0">
              <a:solidFill>
                <a:schemeClr val="bg1"/>
              </a:solidFill>
            </a:endParaRPr>
          </a:p>
        </p:txBody>
      </p:sp>
      <p:sp>
        <p:nvSpPr>
          <p:cNvPr id="59" name="文本框 15"/>
          <p:cNvSpPr txBox="1"/>
          <p:nvPr/>
        </p:nvSpPr>
        <p:spPr>
          <a:xfrm>
            <a:off x="705185" y="4276925"/>
            <a:ext cx="1723549" cy="1884555"/>
          </a:xfrm>
          <a:prstGeom prst="rect">
            <a:avLst/>
          </a:prstGeom>
          <a:noFill/>
        </p:spPr>
        <p:txBody>
          <a:bodyPr wrap="none" rtlCol="0">
            <a:spAutoFit/>
          </a:bodyPr>
          <a:lstStyle/>
          <a:p>
            <a:pPr>
              <a:lnSpc>
                <a:spcPct val="150000"/>
              </a:lnSpc>
              <a:defRPr/>
            </a:pPr>
            <a:r>
              <a:rPr lang="zh-CN" altLang="en-US" sz="2000" dirty="0">
                <a:solidFill>
                  <a:srgbClr val="2AADFF"/>
                </a:solidFill>
                <a:latin typeface="微软雅黑" panose="020B0503020204020204" pitchFamily="34" charset="-122"/>
                <a:ea typeface="微软雅黑" panose="020B0503020204020204" pitchFamily="34" charset="-122"/>
              </a:rPr>
              <a:t>内部稽核：</a:t>
            </a:r>
            <a:endParaRPr lang="en-US" altLang="zh-CN" sz="2000" dirty="0">
              <a:solidFill>
                <a:srgbClr val="2AADFF"/>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发行稽核</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收费行为稽核</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运营管理稽核</a:t>
            </a:r>
            <a:endParaRPr lang="zh-CN" altLang="en-US" sz="2000" dirty="0">
              <a:solidFill>
                <a:srgbClr val="2AADFF"/>
              </a:solidFill>
              <a:latin typeface="微软雅黑" panose="020B0503020204020204" pitchFamily="34" charset="-122"/>
              <a:ea typeface="微软雅黑" panose="020B0503020204020204" pitchFamily="34" charset="-122"/>
            </a:endParaRPr>
          </a:p>
        </p:txBody>
      </p:sp>
      <p:sp>
        <p:nvSpPr>
          <p:cNvPr id="60" name="文本框 18"/>
          <p:cNvSpPr txBox="1"/>
          <p:nvPr/>
        </p:nvSpPr>
        <p:spPr>
          <a:xfrm>
            <a:off x="7185078" y="567775"/>
            <a:ext cx="7826852" cy="2346220"/>
          </a:xfrm>
          <a:prstGeom prst="rect">
            <a:avLst/>
          </a:prstGeom>
          <a:noFill/>
        </p:spPr>
        <p:txBody>
          <a:bodyPr wrap="square" rtlCol="0">
            <a:spAutoFit/>
          </a:bodyPr>
          <a:lstStyle/>
          <a:p>
            <a:pPr>
              <a:lnSpc>
                <a:spcPct val="150000"/>
              </a:lnSpc>
              <a:defRPr/>
            </a:pPr>
            <a:r>
              <a:rPr lang="zh-CN" altLang="en-US" sz="2000" dirty="0">
                <a:solidFill>
                  <a:srgbClr val="F6C412"/>
                </a:solidFill>
                <a:latin typeface="微软雅黑" panose="020B0503020204020204" pitchFamily="34" charset="-122"/>
                <a:ea typeface="微软雅黑" panose="020B0503020204020204" pitchFamily="34" charset="-122"/>
              </a:rPr>
              <a:t>外部稽核：</a:t>
            </a:r>
            <a:endParaRPr lang="en-US" altLang="zh-CN" sz="2000" dirty="0">
              <a:solidFill>
                <a:srgbClr val="F6C412"/>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改变车型（车种）逃费行为</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改变缴费路径逃费行为</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利用优免政策逃费行为</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其他客户原因未交、少交、拒交通行费行为。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1" name="文本框 20"/>
          <p:cNvSpPr txBox="1"/>
          <p:nvPr/>
        </p:nvSpPr>
        <p:spPr>
          <a:xfrm>
            <a:off x="9838451" y="4227940"/>
            <a:ext cx="1723549" cy="2346220"/>
          </a:xfrm>
          <a:prstGeom prst="rect">
            <a:avLst/>
          </a:prstGeom>
          <a:noFill/>
        </p:spPr>
        <p:txBody>
          <a:bodyPr wrap="none" rtlCol="0">
            <a:spAutoFit/>
          </a:bodyPr>
          <a:lstStyle/>
          <a:p>
            <a:pPr>
              <a:lnSpc>
                <a:spcPct val="150000"/>
              </a:lnSpc>
              <a:defRPr/>
            </a:pPr>
            <a:r>
              <a:rPr lang="zh-CN" altLang="en-US" sz="2000" dirty="0">
                <a:solidFill>
                  <a:srgbClr val="F46D4C"/>
                </a:solidFill>
                <a:latin typeface="微软雅黑" panose="020B0503020204020204" pitchFamily="34" charset="-122"/>
                <a:ea typeface="微软雅黑" panose="020B0503020204020204" pitchFamily="34" charset="-122"/>
              </a:rPr>
              <a:t>稽核证据</a:t>
            </a:r>
            <a:endParaRPr lang="en-US" altLang="zh-CN" sz="2000" dirty="0">
              <a:solidFill>
                <a:srgbClr val="F46D4C"/>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结构化数据</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图像数据</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车道日志</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用户发行信息</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稽核业务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3454799"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稽核与信用</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2" name="矩形 1"/>
          <p:cNvSpPr/>
          <p:nvPr/>
        </p:nvSpPr>
        <p:spPr>
          <a:xfrm>
            <a:off x="2155329" y="1387051"/>
            <a:ext cx="3956908" cy="874407"/>
          </a:xfrm>
          <a:prstGeom prst="rect">
            <a:avLst/>
          </a:prstGeom>
        </p:spPr>
        <p:txBody>
          <a:bodyPr wrap="square">
            <a:spAutoFit/>
          </a:bodyPr>
          <a:lstStyle/>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发行方责任认定：客户、发行方</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稽核管理单位认定：客户、稽核单位</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追缴黑名单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3454799"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稽核与信用</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6" name="矩形 5"/>
          <p:cNvSpPr/>
          <p:nvPr/>
        </p:nvSpPr>
        <p:spPr>
          <a:xfrm>
            <a:off x="2241514" y="3606181"/>
            <a:ext cx="1353650"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7" name="椭圆 6"/>
          <p:cNvSpPr/>
          <p:nvPr/>
        </p:nvSpPr>
        <p:spPr>
          <a:xfrm>
            <a:off x="582700" y="2900858"/>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8" name="椭圆 7"/>
          <p:cNvSpPr/>
          <p:nvPr/>
        </p:nvSpPr>
        <p:spPr>
          <a:xfrm>
            <a:off x="3610666" y="2901713"/>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prstClr val="white"/>
                </a:solidFill>
                <a:latin typeface="微软雅黑" panose="020B0503020204020204" pitchFamily="34" charset="-122"/>
                <a:ea typeface="微软雅黑" panose="020B0503020204020204" pitchFamily="34" charset="-122"/>
              </a:rPr>
              <a:t> </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0" name="椭圆 9"/>
          <p:cNvSpPr/>
          <p:nvPr/>
        </p:nvSpPr>
        <p:spPr>
          <a:xfrm>
            <a:off x="6660263" y="2922542"/>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3844214" y="3386619"/>
            <a:ext cx="1201713"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黑名单生成及下发</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9302211" y="3002458"/>
            <a:ext cx="1657532" cy="1642919"/>
          </a:xfrm>
          <a:prstGeom prst="ellipse">
            <a:avLst/>
          </a:prstGeom>
          <a:solidFill>
            <a:schemeClr val="accent1">
              <a:lumMod val="60000"/>
              <a:lumOff val="4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5299938" y="3630626"/>
            <a:ext cx="1338693" cy="269643"/>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8317795" y="3580855"/>
            <a:ext cx="958798" cy="319415"/>
          </a:xfrm>
          <a:prstGeom prst="rect">
            <a:avLst/>
          </a:prstGeom>
          <a:solidFill>
            <a:schemeClr val="tx1">
              <a:lumMod val="75000"/>
              <a:lumOff val="25000"/>
              <a:alpha val="70000"/>
            </a:schemeClr>
          </a:solidFill>
          <a:ln w="19050">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768270" y="3411504"/>
            <a:ext cx="1309447"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黑名单录入、审核</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6859154" y="3281416"/>
            <a:ext cx="1259749" cy="1015663"/>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黑名单变更、解除更新</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9465958" y="3469974"/>
            <a:ext cx="1326177" cy="707886"/>
          </a:xfrm>
          <a:prstGeom prst="rect">
            <a:avLst/>
          </a:prstGeom>
          <a:solidFill>
            <a:schemeClr val="accent1">
              <a:lumMod val="60000"/>
              <a:lumOff val="40000"/>
            </a:schemeClr>
          </a:solidFill>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黑名单车辆处理</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7" name="文本框 15"/>
          <p:cNvSpPr txBox="1"/>
          <p:nvPr/>
        </p:nvSpPr>
        <p:spPr>
          <a:xfrm>
            <a:off x="9276593" y="4863113"/>
            <a:ext cx="2236510" cy="499560"/>
          </a:xfrm>
          <a:prstGeom prst="rect">
            <a:avLst/>
          </a:prstGeom>
          <a:noFill/>
        </p:spPr>
        <p:txBody>
          <a:bodyPr wrap="none" rtlCol="0">
            <a:spAutoFit/>
          </a:bodyPr>
          <a:lstStyle/>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收费车道拦截追缴</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8" name="文本框 15"/>
          <p:cNvSpPr txBox="1"/>
          <p:nvPr/>
        </p:nvSpPr>
        <p:spPr>
          <a:xfrm>
            <a:off x="158906" y="4863113"/>
            <a:ext cx="3454151" cy="1422890"/>
          </a:xfrm>
          <a:prstGeom prst="rect">
            <a:avLst/>
          </a:prstGeom>
          <a:noFill/>
        </p:spPr>
        <p:txBody>
          <a:bodyPr wrap="none" rtlCol="0">
            <a:spAutoFit/>
          </a:bodyPr>
          <a:lstStyle/>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部级系统录入：</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en-US" altLang="zh-CN" sz="2000" dirty="0">
                <a:solidFill>
                  <a:schemeClr val="bg1"/>
                </a:solidFill>
                <a:latin typeface="微软雅黑" panose="020B0503020204020204" pitchFamily="34" charset="-122"/>
                <a:ea typeface="微软雅黑" panose="020B0503020204020204" pitchFamily="34" charset="-122"/>
              </a:rPr>
              <a:t>ETC</a:t>
            </a:r>
            <a:r>
              <a:rPr lang="zh-CN" altLang="en-US" sz="2000" dirty="0">
                <a:solidFill>
                  <a:schemeClr val="bg1"/>
                </a:solidFill>
                <a:latin typeface="微软雅黑" panose="020B0503020204020204" pitchFamily="34" charset="-122"/>
                <a:ea typeface="微软雅黑" panose="020B0503020204020204" pitchFamily="34" charset="-122"/>
              </a:rPr>
              <a:t>客户超时未补交</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非</a:t>
            </a:r>
            <a:r>
              <a:rPr lang="en-US" altLang="zh-CN" sz="2000" dirty="0">
                <a:solidFill>
                  <a:schemeClr val="bg1"/>
                </a:solidFill>
                <a:latin typeface="微软雅黑" panose="020B0503020204020204" pitchFamily="34" charset="-122"/>
                <a:ea typeface="微软雅黑" panose="020B0503020204020204" pitchFamily="34" charset="-122"/>
              </a:rPr>
              <a:t>ETC</a:t>
            </a:r>
            <a:r>
              <a:rPr lang="zh-CN" altLang="en-US" sz="2000" dirty="0">
                <a:solidFill>
                  <a:schemeClr val="bg1"/>
                </a:solidFill>
                <a:latin typeface="微软雅黑" panose="020B0503020204020204" pitchFamily="34" charset="-122"/>
                <a:ea typeface="微软雅黑" panose="020B0503020204020204" pitchFamily="34" charset="-122"/>
              </a:rPr>
              <a:t>客户在稽核结论确认。</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5"/>
          <p:cNvSpPr txBox="1"/>
          <p:nvPr/>
        </p:nvSpPr>
        <p:spPr>
          <a:xfrm>
            <a:off x="2910426" y="1280439"/>
            <a:ext cx="5208477" cy="961225"/>
          </a:xfrm>
          <a:prstGeom prst="rect">
            <a:avLst/>
          </a:prstGeom>
          <a:noFill/>
        </p:spPr>
        <p:txBody>
          <a:bodyPr wrap="none" rtlCol="0">
            <a:spAutoFit/>
          </a:bodyPr>
          <a:lstStyle/>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部级系统下发：</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bg1"/>
                </a:solidFill>
                <a:latin typeface="微软雅黑" panose="020B0503020204020204" pitchFamily="34" charset="-122"/>
                <a:ea typeface="微软雅黑" panose="020B0503020204020204" pitchFamily="34" charset="-122"/>
              </a:rPr>
              <a:t>至车道和发行服务机构时间不应超过</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小时。</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灰名单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3454799"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稽核与信用</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6" name="CustomText"/>
          <p:cNvSpPr/>
          <p:nvPr/>
        </p:nvSpPr>
        <p:spPr>
          <a:xfrm>
            <a:off x="567713" y="4348271"/>
            <a:ext cx="3170701" cy="1777618"/>
          </a:xfrm>
          <a:prstGeom prst="rect">
            <a:avLst/>
          </a:prstGeom>
          <a:noFill/>
        </p:spPr>
        <p:txBody>
          <a:bodyPr wrap="square" lIns="90000" tIns="46800" rIns="90000" bIns="46800" anchor="t">
            <a:noAutofit/>
          </a:bodyPr>
          <a:lstStyle/>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存在逃费嫌疑、通行行为异常、需持续观察等情况的车辆</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部、省、路段三级管理</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149757" y="2433781"/>
            <a:ext cx="1660181" cy="1660181"/>
            <a:chOff x="5264452" y="1324732"/>
            <a:chExt cx="1660181" cy="1660181"/>
          </a:xfrm>
        </p:grpSpPr>
        <p:sp>
          <p:nvSpPr>
            <p:cNvPr id="8" name="BackShape1"/>
            <p:cNvSpPr/>
            <p:nvPr/>
          </p:nvSpPr>
          <p:spPr bwMode="auto">
            <a:xfrm>
              <a:off x="5264452" y="1324732"/>
              <a:ext cx="1660181" cy="1660181"/>
            </a:xfrm>
            <a:prstGeom prst="ellipse">
              <a:avLst/>
            </a:prstGeom>
            <a:solidFill>
              <a:schemeClr val="accent3">
                <a:lumMod val="60000"/>
                <a:lumOff val="40000"/>
                <a:alpha val="45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9" name="ValueShape1"/>
            <p:cNvSpPr/>
            <p:nvPr/>
          </p:nvSpPr>
          <p:spPr bwMode="auto">
            <a:xfrm flipH="1">
              <a:off x="5387195" y="1447475"/>
              <a:ext cx="1414694" cy="1414694"/>
            </a:xfrm>
            <a:prstGeom prst="pie">
              <a:avLst>
                <a:gd name="adj1" fmla="val 16200000"/>
                <a:gd name="adj2" fmla="val 8856000"/>
              </a:avLst>
            </a:prstGeom>
            <a:solidFill>
              <a:schemeClr val="accent3">
                <a:lumMod val="10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0" name="文本框 9"/>
            <p:cNvSpPr txBox="1"/>
            <p:nvPr/>
          </p:nvSpPr>
          <p:spPr>
            <a:xfrm>
              <a:off x="5555949" y="1984913"/>
              <a:ext cx="87716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灰名单</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005394" y="2433781"/>
            <a:ext cx="1660181" cy="1660181"/>
            <a:chOff x="6675147" y="3854494"/>
            <a:chExt cx="1660181" cy="1660181"/>
          </a:xfrm>
        </p:grpSpPr>
        <p:sp>
          <p:nvSpPr>
            <p:cNvPr id="12" name="BackShape3"/>
            <p:cNvSpPr/>
            <p:nvPr/>
          </p:nvSpPr>
          <p:spPr bwMode="auto">
            <a:xfrm rot="4500000">
              <a:off x="6675147" y="3854494"/>
              <a:ext cx="1660181" cy="1660181"/>
            </a:xfrm>
            <a:prstGeom prst="ellipse">
              <a:avLst/>
            </a:prstGeom>
            <a:solidFill>
              <a:schemeClr val="accent4">
                <a:lumMod val="60000"/>
                <a:lumOff val="40000"/>
                <a:alpha val="23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grpSp>
          <p:nvGrpSpPr>
            <p:cNvPr id="13" name="组合 12"/>
            <p:cNvGrpSpPr/>
            <p:nvPr/>
          </p:nvGrpSpPr>
          <p:grpSpPr>
            <a:xfrm>
              <a:off x="6797891" y="3977237"/>
              <a:ext cx="1414694" cy="1414694"/>
              <a:chOff x="6797891" y="3977237"/>
              <a:chExt cx="1414694" cy="1414694"/>
            </a:xfrm>
          </p:grpSpPr>
          <p:sp>
            <p:nvSpPr>
              <p:cNvPr id="14" name="ValueShape3"/>
              <p:cNvSpPr/>
              <p:nvPr/>
            </p:nvSpPr>
            <p:spPr bwMode="auto">
              <a:xfrm flipH="1">
                <a:off x="6797891" y="3977237"/>
                <a:ext cx="1414694" cy="1414694"/>
              </a:xfrm>
              <a:prstGeom prst="pie">
                <a:avLst>
                  <a:gd name="adj1" fmla="val 16200000"/>
                  <a:gd name="adj2" fmla="val 9288000"/>
                </a:avLst>
              </a:prstGeom>
              <a:solidFill>
                <a:schemeClr val="accent4">
                  <a:lumMod val="10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5" name="文本框 14"/>
              <p:cNvSpPr txBox="1"/>
              <p:nvPr/>
            </p:nvSpPr>
            <p:spPr>
              <a:xfrm>
                <a:off x="6873757" y="4499918"/>
                <a:ext cx="133882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灰名单生成</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5077576" y="2433781"/>
            <a:ext cx="1660181" cy="1660181"/>
            <a:chOff x="3830831" y="3873088"/>
            <a:chExt cx="1660181" cy="1660181"/>
          </a:xfrm>
        </p:grpSpPr>
        <p:sp>
          <p:nvSpPr>
            <p:cNvPr id="17" name="BackShape2"/>
            <p:cNvSpPr/>
            <p:nvPr/>
          </p:nvSpPr>
          <p:spPr bwMode="auto">
            <a:xfrm rot="4500000">
              <a:off x="3830831" y="3873088"/>
              <a:ext cx="1660181" cy="1660181"/>
            </a:xfrm>
            <a:prstGeom prst="ellipse">
              <a:avLst/>
            </a:prstGeom>
            <a:solidFill>
              <a:schemeClr val="accent1">
                <a:lumMod val="60000"/>
                <a:lumOff val="40000"/>
                <a:alpha val="28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8" name="ValueShape2"/>
            <p:cNvSpPr/>
            <p:nvPr/>
          </p:nvSpPr>
          <p:spPr bwMode="auto">
            <a:xfrm flipH="1">
              <a:off x="3953575" y="3995831"/>
              <a:ext cx="1414694" cy="1414694"/>
            </a:xfrm>
            <a:prstGeom prst="pie">
              <a:avLst>
                <a:gd name="adj1" fmla="val 16200000"/>
                <a:gd name="adj2" fmla="val 8208000"/>
              </a:avLst>
            </a:prstGeom>
            <a:solidFill>
              <a:schemeClr val="accent1">
                <a:lumMod val="10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9" name="文本框 18"/>
            <p:cNvSpPr txBox="1"/>
            <p:nvPr/>
          </p:nvSpPr>
          <p:spPr>
            <a:xfrm>
              <a:off x="4142533" y="4548045"/>
              <a:ext cx="133882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灰名单来源</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0" name="CustomText"/>
          <p:cNvSpPr/>
          <p:nvPr/>
        </p:nvSpPr>
        <p:spPr>
          <a:xfrm>
            <a:off x="4329323" y="4348271"/>
            <a:ext cx="3947203" cy="1777618"/>
          </a:xfrm>
          <a:prstGeom prst="rect">
            <a:avLst/>
          </a:prstGeom>
          <a:noFill/>
        </p:spPr>
        <p:txBody>
          <a:bodyPr wrap="square" lIns="90000" tIns="46800" rIns="90000" bIns="46800" anchor="t">
            <a:noAutofit/>
          </a:bodyPr>
          <a:lstStyle/>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异常流水稽核或异常事件登记</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在省或部级系统统一登记的疑似逃费车辆或异常车辆信息</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部级系统大数据分析自动生成</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追缴黑名单逃费车辆补交完所有欠费后一定观察期内的车辆。</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CustomText"/>
          <p:cNvSpPr/>
          <p:nvPr/>
        </p:nvSpPr>
        <p:spPr>
          <a:xfrm>
            <a:off x="8867436" y="4348271"/>
            <a:ext cx="3324564" cy="1777618"/>
          </a:xfrm>
          <a:prstGeom prst="rect">
            <a:avLst/>
          </a:prstGeom>
          <a:noFill/>
        </p:spPr>
        <p:txBody>
          <a:bodyPr wrap="square" lIns="90000" tIns="46800" rIns="90000" bIns="46800" anchor="t">
            <a:noAutofit/>
          </a:bodyPr>
          <a:lstStyle/>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部联网中心数据分析</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省级稽核管理单位不定期生成</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各路段经营管理单位不定期生成</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4" name="矩形 103"/>
          <p:cNvSpPr/>
          <p:nvPr/>
        </p:nvSpPr>
        <p:spPr>
          <a:xfrm>
            <a:off x="444278" y="139841"/>
            <a:ext cx="8671674" cy="497957"/>
          </a:xfrm>
          <a:prstGeom prst="rect">
            <a:avLst/>
          </a:prstGeom>
        </p:spPr>
        <p:txBody>
          <a:bodyPr wrap="square">
            <a:spAutoFit/>
          </a:bodyPr>
          <a:lstStyle/>
          <a:p>
            <a:pPr>
              <a:lnSpc>
                <a:spcPct val="120000"/>
              </a:lnSpc>
            </a:pP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rPr>
              <a:t>背景概述</a:t>
            </a:r>
            <a:endPar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grpSp>
        <p:nvGrpSpPr>
          <p:cNvPr id="105" name="组合 104"/>
          <p:cNvGrpSpPr/>
          <p:nvPr/>
        </p:nvGrpSpPr>
        <p:grpSpPr>
          <a:xfrm>
            <a:off x="0" y="1448986"/>
            <a:ext cx="11349418" cy="4608110"/>
            <a:chOff x="0" y="1575"/>
            <a:chExt cx="19869" cy="8230"/>
          </a:xfrm>
        </p:grpSpPr>
        <p:grpSp>
          <p:nvGrpSpPr>
            <p:cNvPr id="106" name="îŝľiḍé"/>
            <p:cNvGrpSpPr/>
            <p:nvPr/>
          </p:nvGrpSpPr>
          <p:grpSpPr>
            <a:xfrm>
              <a:off x="2093" y="6745"/>
              <a:ext cx="5417" cy="3060"/>
              <a:chOff x="3059287" y="4113103"/>
              <a:chExt cx="3439640" cy="1942711"/>
            </a:xfrm>
          </p:grpSpPr>
          <p:sp>
            <p:nvSpPr>
              <p:cNvPr id="156" name="íSļiḍè"/>
              <p:cNvSpPr/>
              <p:nvPr/>
            </p:nvSpPr>
            <p:spPr bwMode="auto">
              <a:xfrm>
                <a:off x="3059287" y="4572648"/>
                <a:ext cx="3439640" cy="148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十三届人大二次会议李克强总理政府工作报告指出“</a:t>
                </a:r>
                <a:r>
                  <a:rPr lang="zh-CN" altLang="en-US" sz="1400" b="1" dirty="0">
                    <a:solidFill>
                      <a:schemeClr val="bg1"/>
                    </a:solidFill>
                    <a:latin typeface="微软雅黑" panose="020B0503020204020204" pitchFamily="34" charset="-122"/>
                    <a:ea typeface="微软雅黑" panose="020B0503020204020204" pitchFamily="34" charset="-122"/>
                  </a:rPr>
                  <a:t>两年内基本取消全国高速公路省界收费站，实现不停车快捷收费，减少拥堵、便利群众</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7" name="íŝḷídè"/>
              <p:cNvSpPr txBox="1"/>
              <p:nvPr/>
            </p:nvSpPr>
            <p:spPr bwMode="auto">
              <a:xfrm>
                <a:off x="3250620" y="4113103"/>
                <a:ext cx="249431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2019</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年</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3</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月</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5</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日</a:t>
                </a:r>
                <a:endPar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grpSp>
        <p:grpSp>
          <p:nvGrpSpPr>
            <p:cNvPr id="107" name="îŝľîde"/>
            <p:cNvGrpSpPr/>
            <p:nvPr/>
          </p:nvGrpSpPr>
          <p:grpSpPr>
            <a:xfrm>
              <a:off x="5360" y="1575"/>
              <a:ext cx="6015" cy="3530"/>
              <a:chOff x="4885277" y="1604755"/>
              <a:chExt cx="3819372" cy="2240903"/>
            </a:xfrm>
          </p:grpSpPr>
          <p:sp>
            <p:nvSpPr>
              <p:cNvPr id="154" name="íṣļîḍe"/>
              <p:cNvSpPr/>
              <p:nvPr/>
            </p:nvSpPr>
            <p:spPr bwMode="auto">
              <a:xfrm>
                <a:off x="4885277" y="2032242"/>
                <a:ext cx="3819372" cy="18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按照国务院最新决策，交通部迅速做出工作安排，要求</a:t>
                </a:r>
                <a:r>
                  <a:rPr lang="zh-CN" altLang="en-US" sz="1400" b="1" dirty="0">
                    <a:solidFill>
                      <a:schemeClr val="bg1"/>
                    </a:solidFill>
                    <a:latin typeface="微软雅黑" panose="020B0503020204020204" pitchFamily="34" charset="-122"/>
                    <a:ea typeface="微软雅黑" panose="020B0503020204020204" pitchFamily="34" charset="-122"/>
                  </a:rPr>
                  <a:t>今年年底前基本取消全国高速公路省界收费站，并将不停车快捷收费、解决拥堵和便利群众</a:t>
                </a:r>
                <a:r>
                  <a:rPr lang="zh-CN" altLang="en-US" sz="1400" dirty="0">
                    <a:solidFill>
                      <a:schemeClr val="bg1"/>
                    </a:solidFill>
                    <a:latin typeface="微软雅黑" panose="020B0503020204020204" pitchFamily="34" charset="-122"/>
                    <a:ea typeface="微软雅黑" panose="020B0503020204020204" pitchFamily="34" charset="-122"/>
                  </a:rPr>
                  <a:t>作为主要目标</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5" name="íšliḍè"/>
              <p:cNvSpPr txBox="1"/>
              <p:nvPr/>
            </p:nvSpPr>
            <p:spPr bwMode="auto">
              <a:xfrm>
                <a:off x="5419378" y="1604755"/>
                <a:ext cx="249431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2019</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年</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3</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月</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26</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日</a:t>
                </a:r>
                <a:endPar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0" y="3633"/>
              <a:ext cx="18168" cy="4035"/>
              <a:chOff x="-1" y="2307018"/>
              <a:chExt cx="12291734" cy="2562225"/>
            </a:xfrm>
          </p:grpSpPr>
          <p:cxnSp>
            <p:nvCxnSpPr>
              <p:cNvPr id="150" name="直接连接符 28"/>
              <p:cNvCxnSpPr>
                <a:endCxn id="116" idx="2"/>
              </p:cNvCxnSpPr>
              <p:nvPr/>
            </p:nvCxnSpPr>
            <p:spPr>
              <a:xfrm>
                <a:off x="1930223" y="3588448"/>
                <a:ext cx="10361510" cy="635"/>
              </a:xfrm>
              <a:prstGeom prst="line">
                <a:avLst/>
              </a:prstGeom>
              <a:ln w="3175" cap="flat" cmpd="sng" algn="ctr">
                <a:solidFill>
                  <a:schemeClr val="bg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1" y="2307018"/>
                <a:ext cx="1940383" cy="2562225"/>
                <a:chOff x="-1" y="2307018"/>
                <a:chExt cx="1940383" cy="2562225"/>
              </a:xfrm>
            </p:grpSpPr>
            <p:sp>
              <p:nvSpPr>
                <p:cNvPr id="152" name="iš1îde"/>
                <p:cNvSpPr/>
                <p:nvPr/>
              </p:nvSpPr>
              <p:spPr>
                <a:xfrm rot="5400000">
                  <a:off x="-310922" y="2617939"/>
                  <a:ext cx="2562225" cy="1940383"/>
                </a:xfrm>
                <a:prstGeom prst="triangle">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zh-CN" altLang="en-US" dirty="0"/>
                </a:p>
              </p:txBody>
            </p:sp>
            <p:sp>
              <p:nvSpPr>
                <p:cNvPr id="153" name="îšļídè"/>
                <p:cNvSpPr/>
                <p:nvPr/>
              </p:nvSpPr>
              <p:spPr bwMode="auto">
                <a:xfrm>
                  <a:off x="346570" y="3302074"/>
                  <a:ext cx="609685" cy="492734"/>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chemeClr val="bg1"/>
                </a:solidFill>
                <a:ln>
                  <a:noFill/>
                </a:ln>
              </p:spPr>
              <p:txBody>
                <a:bodyPr/>
                <a:lstStyle/>
                <a:p>
                  <a:endParaRPr lang="zh-CN" altLang="en-US"/>
                </a:p>
              </p:txBody>
            </p:sp>
          </p:grpSp>
        </p:grpSp>
        <p:grpSp>
          <p:nvGrpSpPr>
            <p:cNvPr id="109" name="组合 108"/>
            <p:cNvGrpSpPr/>
            <p:nvPr/>
          </p:nvGrpSpPr>
          <p:grpSpPr>
            <a:xfrm>
              <a:off x="3508" y="4800"/>
              <a:ext cx="1701" cy="1701"/>
              <a:chOff x="2227864" y="3048131"/>
              <a:chExt cx="1080000" cy="1080000"/>
            </a:xfrm>
          </p:grpSpPr>
          <p:sp>
            <p:nvSpPr>
              <p:cNvPr id="148" name="îslîḋé"/>
              <p:cNvSpPr/>
              <p:nvPr/>
            </p:nvSpPr>
            <p:spPr>
              <a:xfrm>
                <a:off x="2227864" y="3048131"/>
                <a:ext cx="1080000" cy="1080000"/>
              </a:xfrm>
              <a:prstGeom prst="ellipse">
                <a:avLst/>
              </a:prstGeom>
              <a:ln w="28575">
                <a:solidFill>
                  <a:schemeClr val="accent1">
                    <a:lumMod val="20000"/>
                    <a:lumOff val="80000"/>
                  </a:schemeClr>
                </a:solidFill>
              </a:ln>
            </p:spPr>
            <p:style>
              <a:lnRef idx="0">
                <a:schemeClr val="accent5"/>
              </a:lnRef>
              <a:fillRef idx="3">
                <a:schemeClr val="accent5"/>
              </a:fillRef>
              <a:effectRef idx="3">
                <a:schemeClr val="accent5"/>
              </a:effectRef>
              <a:fontRef idx="minor">
                <a:schemeClr val="lt1"/>
              </a:fontRef>
            </p:style>
            <p:txBody>
              <a:bodyPr wrap="none" lIns="91440" tIns="45720" rIns="91440" bIns="45720" rtlCol="0" anchor="ctr">
                <a:noAutofit/>
              </a:bodyPr>
              <a:lstStyle/>
              <a:p>
                <a:pPr algn="ctr"/>
                <a:endParaRPr lang="zh-CN" altLang="en-US" b="1" dirty="0"/>
              </a:p>
            </p:txBody>
          </p:sp>
          <p:sp>
            <p:nvSpPr>
              <p:cNvPr id="149" name="KSO_Shape"/>
              <p:cNvSpPr/>
              <p:nvPr/>
            </p:nvSpPr>
            <p:spPr bwMode="auto">
              <a:xfrm>
                <a:off x="2505994" y="3274826"/>
                <a:ext cx="542925" cy="605790"/>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10" name="组合 109"/>
            <p:cNvGrpSpPr/>
            <p:nvPr/>
          </p:nvGrpSpPr>
          <p:grpSpPr>
            <a:xfrm>
              <a:off x="7298" y="4800"/>
              <a:ext cx="1701" cy="1701"/>
              <a:chOff x="4634006" y="3048131"/>
              <a:chExt cx="1080000" cy="1080000"/>
            </a:xfrm>
          </p:grpSpPr>
          <p:sp>
            <p:nvSpPr>
              <p:cNvPr id="146" name="ïSļíḋe"/>
              <p:cNvSpPr/>
              <p:nvPr/>
            </p:nvSpPr>
            <p:spPr>
              <a:xfrm>
                <a:off x="4634006" y="3048131"/>
                <a:ext cx="1080000" cy="1080000"/>
              </a:xfrm>
              <a:prstGeom prst="ellipse">
                <a:avLst/>
              </a:prstGeom>
              <a:ln w="28575">
                <a:solidFill>
                  <a:schemeClr val="accent1">
                    <a:lumMod val="20000"/>
                    <a:lumOff val="80000"/>
                  </a:schemeClr>
                </a:solidFill>
              </a:ln>
            </p:spPr>
            <p:style>
              <a:lnRef idx="0">
                <a:schemeClr val="accent4"/>
              </a:lnRef>
              <a:fillRef idx="3">
                <a:schemeClr val="accent4"/>
              </a:fillRef>
              <a:effectRef idx="3">
                <a:schemeClr val="accent4"/>
              </a:effectRef>
              <a:fontRef idx="minor">
                <a:schemeClr val="lt1"/>
              </a:fontRef>
            </p:style>
            <p:txBody>
              <a:bodyPr wrap="none" lIns="91440" tIns="45720" rIns="91440" bIns="45720" rtlCol="0" anchor="ctr">
                <a:normAutofit/>
              </a:bodyPr>
              <a:lstStyle/>
              <a:p>
                <a:pPr algn="ctr"/>
                <a:endParaRPr lang="zh-CN" altLang="en-US" b="1" dirty="0"/>
              </a:p>
            </p:txBody>
          </p:sp>
          <p:sp>
            <p:nvSpPr>
              <p:cNvPr id="147" name="KSO_Shape"/>
              <p:cNvSpPr/>
              <p:nvPr/>
            </p:nvSpPr>
            <p:spPr bwMode="auto">
              <a:xfrm>
                <a:off x="4881667" y="3230953"/>
                <a:ext cx="605993" cy="785336"/>
              </a:xfrm>
              <a:custGeom>
                <a:avLst/>
                <a:gdLst>
                  <a:gd name="T0" fmla="*/ 40049178 w 13310"/>
                  <a:gd name="T1" fmla="*/ 94723656 h 21600"/>
                  <a:gd name="T2" fmla="*/ 40049178 w 13310"/>
                  <a:gd name="T3" fmla="*/ 94723656 h 21600"/>
                  <a:gd name="T4" fmla="*/ 33674019 w 13310"/>
                  <a:gd name="T5" fmla="*/ 89683343 h 21600"/>
                  <a:gd name="T6" fmla="*/ 20417702 w 13310"/>
                  <a:gd name="T7" fmla="*/ 79206019 h 21600"/>
                  <a:gd name="T8" fmla="*/ 13388620 w 13310"/>
                  <a:gd name="T9" fmla="*/ 73667938 h 21600"/>
                  <a:gd name="T10" fmla="*/ 7262532 w 13310"/>
                  <a:gd name="T11" fmla="*/ 68853138 h 21600"/>
                  <a:gd name="T12" fmla="*/ 4810562 w 13310"/>
                  <a:gd name="T13" fmla="*/ 66931910 h 21600"/>
                  <a:gd name="T14" fmla="*/ 2903512 w 13310"/>
                  <a:gd name="T15" fmla="*/ 65446275 h 21600"/>
                  <a:gd name="T16" fmla="*/ 1665833 w 13310"/>
                  <a:gd name="T17" fmla="*/ 64497303 h 21600"/>
                  <a:gd name="T18" fmla="*/ 1323293 w 13310"/>
                  <a:gd name="T19" fmla="*/ 64240657 h 21600"/>
                  <a:gd name="T20" fmla="*/ 1229913 w 13310"/>
                  <a:gd name="T21" fmla="*/ 64178392 h 21600"/>
                  <a:gd name="T22" fmla="*/ 1198757 w 13310"/>
                  <a:gd name="T23" fmla="*/ 64162869 h 21600"/>
                  <a:gd name="T24" fmla="*/ 0 w 13310"/>
                  <a:gd name="T25" fmla="*/ 65508540 h 21600"/>
                  <a:gd name="T26" fmla="*/ 20402168 w 13310"/>
                  <a:gd name="T27" fmla="*/ 86626524 h 21600"/>
                  <a:gd name="T28" fmla="*/ 4063258 w 13310"/>
                  <a:gd name="T29" fmla="*/ 87155426 h 21600"/>
                  <a:gd name="T30" fmla="*/ 4475877 w 13310"/>
                  <a:gd name="T31" fmla="*/ 89535529 h 21600"/>
                  <a:gd name="T32" fmla="*/ 29914289 w 13310"/>
                  <a:gd name="T33" fmla="*/ 93953630 h 21600"/>
                  <a:gd name="T34" fmla="*/ 39325264 w 13310"/>
                  <a:gd name="T35" fmla="*/ 102960840 h 21600"/>
                  <a:gd name="T36" fmla="*/ 39706727 w 13310"/>
                  <a:gd name="T37" fmla="*/ 167994894 h 21600"/>
                  <a:gd name="T38" fmla="*/ 59112520 w 13310"/>
                  <a:gd name="T39" fmla="*/ 168010417 h 21600"/>
                  <a:gd name="T40" fmla="*/ 55282711 w 13310"/>
                  <a:gd name="T41" fmla="*/ 89714476 h 21600"/>
                  <a:gd name="T42" fmla="*/ 84924540 w 13310"/>
                  <a:gd name="T43" fmla="*/ 69397651 h 21600"/>
                  <a:gd name="T44" fmla="*/ 89011187 w 13310"/>
                  <a:gd name="T45" fmla="*/ 47820703 h 21600"/>
                  <a:gd name="T46" fmla="*/ 103606419 w 13310"/>
                  <a:gd name="T47" fmla="*/ 36503416 h 21600"/>
                  <a:gd name="T48" fmla="*/ 102423196 w 13310"/>
                  <a:gd name="T49" fmla="*/ 34869967 h 21600"/>
                  <a:gd name="T50" fmla="*/ 90350102 w 13310"/>
                  <a:gd name="T51" fmla="*/ 41862640 h 21600"/>
                  <a:gd name="T52" fmla="*/ 93946373 w 13310"/>
                  <a:gd name="T53" fmla="*/ 17353315 h 21600"/>
                  <a:gd name="T54" fmla="*/ 91704551 w 13310"/>
                  <a:gd name="T55" fmla="*/ 16715493 h 21600"/>
                  <a:gd name="T56" fmla="*/ 78424845 w 13310"/>
                  <a:gd name="T57" fmla="*/ 64349577 h 21600"/>
                  <a:gd name="T58" fmla="*/ 54768946 w 13310"/>
                  <a:gd name="T59" fmla="*/ 76234749 h 21600"/>
                  <a:gd name="T60" fmla="*/ 53904873 w 13310"/>
                  <a:gd name="T61" fmla="*/ 61533793 h 21600"/>
                  <a:gd name="T62" fmla="*/ 62856627 w 13310"/>
                  <a:gd name="T63" fmla="*/ 0 h 21600"/>
                  <a:gd name="T64" fmla="*/ 58489752 w 13310"/>
                  <a:gd name="T65" fmla="*/ 3367969 h 21600"/>
                  <a:gd name="T66" fmla="*/ 45295659 w 13310"/>
                  <a:gd name="T67" fmla="*/ 53537732 h 21600"/>
                  <a:gd name="T68" fmla="*/ 32436339 w 13310"/>
                  <a:gd name="T69" fmla="*/ 25637155 h 21600"/>
                  <a:gd name="T70" fmla="*/ 30108904 w 13310"/>
                  <a:gd name="T71" fmla="*/ 26453835 h 21600"/>
                  <a:gd name="T72" fmla="*/ 40656412 w 13310"/>
                  <a:gd name="T73" fmla="*/ 63727277 h 21600"/>
                  <a:gd name="T74" fmla="*/ 40049178 w 13310"/>
                  <a:gd name="T75" fmla="*/ 9472365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10" h="21600">
                    <a:moveTo>
                      <a:pt x="5145" y="12178"/>
                    </a:moveTo>
                    <a:lnTo>
                      <a:pt x="5145" y="12178"/>
                    </a:lnTo>
                    <a:lnTo>
                      <a:pt x="4326" y="11530"/>
                    </a:lnTo>
                    <a:lnTo>
                      <a:pt x="2623" y="10183"/>
                    </a:lnTo>
                    <a:lnTo>
                      <a:pt x="1720" y="9471"/>
                    </a:lnTo>
                    <a:lnTo>
                      <a:pt x="933" y="8852"/>
                    </a:lnTo>
                    <a:lnTo>
                      <a:pt x="618" y="8605"/>
                    </a:lnTo>
                    <a:lnTo>
                      <a:pt x="373" y="8414"/>
                    </a:lnTo>
                    <a:lnTo>
                      <a:pt x="214" y="8292"/>
                    </a:lnTo>
                    <a:lnTo>
                      <a:pt x="170" y="8259"/>
                    </a:lnTo>
                    <a:lnTo>
                      <a:pt x="158" y="8251"/>
                    </a:lnTo>
                    <a:lnTo>
                      <a:pt x="154" y="8249"/>
                    </a:lnTo>
                    <a:lnTo>
                      <a:pt x="0" y="8422"/>
                    </a:lnTo>
                    <a:lnTo>
                      <a:pt x="2621" y="11137"/>
                    </a:lnTo>
                    <a:lnTo>
                      <a:pt x="522" y="11205"/>
                    </a:lnTo>
                    <a:lnTo>
                      <a:pt x="575" y="11511"/>
                    </a:lnTo>
                    <a:lnTo>
                      <a:pt x="3843" y="12079"/>
                    </a:lnTo>
                    <a:lnTo>
                      <a:pt x="5052" y="13237"/>
                    </a:lnTo>
                    <a:lnTo>
                      <a:pt x="5101" y="21598"/>
                    </a:lnTo>
                    <a:lnTo>
                      <a:pt x="7594" y="21600"/>
                    </a:lnTo>
                    <a:lnTo>
                      <a:pt x="7102" y="11534"/>
                    </a:lnTo>
                    <a:lnTo>
                      <a:pt x="10910" y="8922"/>
                    </a:lnTo>
                    <a:lnTo>
                      <a:pt x="11435" y="6148"/>
                    </a:lnTo>
                    <a:lnTo>
                      <a:pt x="13310" y="4693"/>
                    </a:lnTo>
                    <a:lnTo>
                      <a:pt x="13158" y="4483"/>
                    </a:lnTo>
                    <a:lnTo>
                      <a:pt x="11607" y="5382"/>
                    </a:lnTo>
                    <a:lnTo>
                      <a:pt x="12069" y="2231"/>
                    </a:lnTo>
                    <a:lnTo>
                      <a:pt x="11781" y="2149"/>
                    </a:lnTo>
                    <a:lnTo>
                      <a:pt x="10075" y="8273"/>
                    </a:lnTo>
                    <a:lnTo>
                      <a:pt x="7036" y="9801"/>
                    </a:lnTo>
                    <a:lnTo>
                      <a:pt x="6925" y="7911"/>
                    </a:lnTo>
                    <a:lnTo>
                      <a:pt x="8075" y="0"/>
                    </a:lnTo>
                    <a:lnTo>
                      <a:pt x="7514" y="433"/>
                    </a:lnTo>
                    <a:lnTo>
                      <a:pt x="5819" y="6883"/>
                    </a:lnTo>
                    <a:lnTo>
                      <a:pt x="4167" y="3296"/>
                    </a:lnTo>
                    <a:lnTo>
                      <a:pt x="3868" y="3401"/>
                    </a:lnTo>
                    <a:lnTo>
                      <a:pt x="5223" y="8193"/>
                    </a:lnTo>
                    <a:lnTo>
                      <a:pt x="5145" y="12178"/>
                    </a:lnTo>
                    <a:close/>
                  </a:path>
                </a:pathLst>
              </a:custGeom>
              <a:solidFill>
                <a:schemeClr val="tx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11" name="组合 110"/>
            <p:cNvGrpSpPr/>
            <p:nvPr/>
          </p:nvGrpSpPr>
          <p:grpSpPr>
            <a:xfrm>
              <a:off x="10957" y="4800"/>
              <a:ext cx="1701" cy="1701"/>
              <a:chOff x="6957852" y="3048131"/>
              <a:chExt cx="1080000" cy="1080000"/>
            </a:xfrm>
          </p:grpSpPr>
          <p:sp>
            <p:nvSpPr>
              <p:cNvPr id="144" name="îśľïḍe"/>
              <p:cNvSpPr/>
              <p:nvPr/>
            </p:nvSpPr>
            <p:spPr>
              <a:xfrm>
                <a:off x="6957852" y="3048131"/>
                <a:ext cx="1080000" cy="1080000"/>
              </a:xfrm>
              <a:prstGeom prst="ellipse">
                <a:avLst/>
              </a:prstGeom>
              <a:ln w="28575">
                <a:solidFill>
                  <a:schemeClr val="accent1">
                    <a:lumMod val="20000"/>
                    <a:lumOff val="80000"/>
                  </a:schemeClr>
                </a:solidFill>
              </a:ln>
            </p:spPr>
            <p:style>
              <a:lnRef idx="0">
                <a:schemeClr val="accent3"/>
              </a:lnRef>
              <a:fillRef idx="3">
                <a:schemeClr val="accent3"/>
              </a:fillRef>
              <a:effectRef idx="3">
                <a:schemeClr val="accent3"/>
              </a:effectRef>
              <a:fontRef idx="minor">
                <a:schemeClr val="lt1"/>
              </a:fontRef>
            </p:style>
            <p:txBody>
              <a:bodyPr wrap="none" lIns="91440" tIns="45720" rIns="91440" bIns="45720" rtlCol="0" anchor="ctr">
                <a:normAutofit/>
              </a:bodyPr>
              <a:lstStyle/>
              <a:p>
                <a:pPr algn="ctr"/>
                <a:endParaRPr lang="zh-CN" altLang="en-US" b="1" dirty="0"/>
              </a:p>
            </p:txBody>
          </p:sp>
          <p:sp>
            <p:nvSpPr>
              <p:cNvPr id="145" name="KSO_Shape"/>
              <p:cNvSpPr/>
              <p:nvPr/>
            </p:nvSpPr>
            <p:spPr bwMode="auto">
              <a:xfrm>
                <a:off x="7212834" y="3201286"/>
                <a:ext cx="553259" cy="844670"/>
              </a:xfrm>
              <a:custGeom>
                <a:avLst/>
                <a:gdLst>
                  <a:gd name="T0" fmla="*/ 1213688 w 2341563"/>
                  <a:gd name="T1" fmla="*/ 2058378 h 3571875"/>
                  <a:gd name="T2" fmla="*/ 1308054 w 2341563"/>
                  <a:gd name="T3" fmla="*/ 1926852 h 3571875"/>
                  <a:gd name="T4" fmla="*/ 940885 w 2341563"/>
                  <a:gd name="T5" fmla="*/ 1946017 h 3571875"/>
                  <a:gd name="T6" fmla="*/ 1028352 w 2341563"/>
                  <a:gd name="T7" fmla="*/ 1931217 h 3571875"/>
                  <a:gd name="T8" fmla="*/ 1506667 w 2341563"/>
                  <a:gd name="T9" fmla="*/ 143276 h 3571875"/>
                  <a:gd name="T10" fmla="*/ 1360040 w 2341563"/>
                  <a:gd name="T11" fmla="*/ 219544 h 3571875"/>
                  <a:gd name="T12" fmla="*/ 1412746 w 2341563"/>
                  <a:gd name="T13" fmla="*/ 203258 h 3571875"/>
                  <a:gd name="T14" fmla="*/ 1561354 w 2341563"/>
                  <a:gd name="T15" fmla="*/ 175849 h 3571875"/>
                  <a:gd name="T16" fmla="*/ 1701640 w 2341563"/>
                  <a:gd name="T17" fmla="*/ 223119 h 3571875"/>
                  <a:gd name="T18" fmla="*/ 1800712 w 2341563"/>
                  <a:gd name="T19" fmla="*/ 333151 h 3571875"/>
                  <a:gd name="T20" fmla="*/ 1835585 w 2341563"/>
                  <a:gd name="T21" fmla="*/ 480126 h 3571875"/>
                  <a:gd name="T22" fmla="*/ 1842322 w 2341563"/>
                  <a:gd name="T23" fmla="*/ 535738 h 3571875"/>
                  <a:gd name="T24" fmla="*/ 1853022 w 2341563"/>
                  <a:gd name="T25" fmla="*/ 370491 h 3571875"/>
                  <a:gd name="T26" fmla="*/ 1769801 w 2341563"/>
                  <a:gd name="T27" fmla="*/ 223119 h 3571875"/>
                  <a:gd name="T28" fmla="*/ 1619608 w 2341563"/>
                  <a:gd name="T29" fmla="*/ 143673 h 3571875"/>
                  <a:gd name="T30" fmla="*/ 969237 w 2341563"/>
                  <a:gd name="T31" fmla="*/ 8730 h 3571875"/>
                  <a:gd name="T32" fmla="*/ 1116031 w 2341563"/>
                  <a:gd name="T33" fmla="*/ 71027 h 3571875"/>
                  <a:gd name="T34" fmla="*/ 1226722 w 2341563"/>
                  <a:gd name="T35" fmla="*/ 183321 h 3571875"/>
                  <a:gd name="T36" fmla="*/ 1320353 w 2341563"/>
                  <a:gd name="T37" fmla="*/ 133721 h 3571875"/>
                  <a:gd name="T38" fmla="*/ 1438582 w 2341563"/>
                  <a:gd name="T39" fmla="*/ 77772 h 3571875"/>
                  <a:gd name="T40" fmla="*/ 1571886 w 2341563"/>
                  <a:gd name="T41" fmla="*/ 62297 h 3571875"/>
                  <a:gd name="T42" fmla="*/ 1778985 w 2341563"/>
                  <a:gd name="T43" fmla="*/ 131737 h 3571875"/>
                  <a:gd name="T44" fmla="*/ 1926572 w 2341563"/>
                  <a:gd name="T45" fmla="*/ 311090 h 3571875"/>
                  <a:gd name="T46" fmla="*/ 1957915 w 2341563"/>
                  <a:gd name="T47" fmla="*/ 494014 h 3571875"/>
                  <a:gd name="T48" fmla="*/ 1926572 w 2341563"/>
                  <a:gd name="T49" fmla="*/ 628528 h 3571875"/>
                  <a:gd name="T50" fmla="*/ 2074160 w 2341563"/>
                  <a:gd name="T51" fmla="*/ 673367 h 3571875"/>
                  <a:gd name="T52" fmla="*/ 2260628 w 2341563"/>
                  <a:gd name="T53" fmla="*/ 812643 h 3571875"/>
                  <a:gd name="T54" fmla="*/ 2340373 w 2341563"/>
                  <a:gd name="T55" fmla="*/ 1025327 h 3571875"/>
                  <a:gd name="T56" fmla="*/ 2304666 w 2341563"/>
                  <a:gd name="T57" fmla="*/ 1226900 h 3571875"/>
                  <a:gd name="T58" fmla="*/ 2159459 w 2341563"/>
                  <a:gd name="T59" fmla="*/ 1396730 h 3571875"/>
                  <a:gd name="T60" fmla="*/ 1964659 w 2341563"/>
                  <a:gd name="T61" fmla="*/ 1472915 h 3571875"/>
                  <a:gd name="T62" fmla="*/ 1994812 w 2341563"/>
                  <a:gd name="T63" fmla="*/ 1597510 h 3571875"/>
                  <a:gd name="T64" fmla="*/ 1971801 w 2341563"/>
                  <a:gd name="T65" fmla="*/ 1770911 h 3571875"/>
                  <a:gd name="T66" fmla="*/ 1832545 w 2341563"/>
                  <a:gd name="T67" fmla="*/ 1957009 h 3571875"/>
                  <a:gd name="T68" fmla="*/ 1619892 w 2341563"/>
                  <a:gd name="T69" fmla="*/ 2037162 h 3571875"/>
                  <a:gd name="T70" fmla="*/ 1487777 w 2341563"/>
                  <a:gd name="T71" fmla="*/ 2025655 h 3571875"/>
                  <a:gd name="T72" fmla="*/ 1353465 w 2341563"/>
                  <a:gd name="T73" fmla="*/ 2104831 h 3571875"/>
                  <a:gd name="T74" fmla="*/ 1257368 w 2341563"/>
                  <a:gd name="T75" fmla="*/ 3038260 h 3571875"/>
                  <a:gd name="T76" fmla="*/ 1318521 w 2341563"/>
                  <a:gd name="T77" fmla="*/ 3398371 h 3571875"/>
                  <a:gd name="T78" fmla="*/ 1387218 w 2341563"/>
                  <a:gd name="T79" fmla="*/ 3562346 h 3571875"/>
                  <a:gd name="T80" fmla="*/ 907926 w 2341563"/>
                  <a:gd name="T81" fmla="*/ 3571478 h 3571875"/>
                  <a:gd name="T82" fmla="*/ 905543 w 2341563"/>
                  <a:gd name="T83" fmla="*/ 3537730 h 3571875"/>
                  <a:gd name="T84" fmla="*/ 994889 w 2341563"/>
                  <a:gd name="T85" fmla="*/ 3304671 h 3571875"/>
                  <a:gd name="T86" fmla="*/ 1023083 w 2341563"/>
                  <a:gd name="T87" fmla="*/ 2285879 h 3571875"/>
                  <a:gd name="T88" fmla="*/ 915074 w 2341563"/>
                  <a:gd name="T89" fmla="*/ 2104831 h 3571875"/>
                  <a:gd name="T90" fmla="*/ 778405 w 2341563"/>
                  <a:gd name="T91" fmla="*/ 2021290 h 3571875"/>
                  <a:gd name="T92" fmla="*/ 638753 w 2341563"/>
                  <a:gd name="T93" fmla="*/ 2050653 h 3571875"/>
                  <a:gd name="T94" fmla="*/ 449111 w 2341563"/>
                  <a:gd name="T95" fmla="*/ 2010974 h 3571875"/>
                  <a:gd name="T96" fmla="*/ 277322 w 2341563"/>
                  <a:gd name="T97" fmla="*/ 1854635 h 3571875"/>
                  <a:gd name="T98" fmla="*/ 218604 w 2341563"/>
                  <a:gd name="T99" fmla="*/ 1653458 h 3571875"/>
                  <a:gd name="T100" fmla="*/ 270181 w 2341563"/>
                  <a:gd name="T101" fmla="*/ 1443155 h 3571875"/>
                  <a:gd name="T102" fmla="*/ 210669 w 2341563"/>
                  <a:gd name="T103" fmla="*/ 1326100 h 3571875"/>
                  <a:gd name="T104" fmla="*/ 63082 w 2341563"/>
                  <a:gd name="T105" fmla="*/ 1186427 h 3571875"/>
                  <a:gd name="T106" fmla="*/ 794 w 2341563"/>
                  <a:gd name="T107" fmla="*/ 987631 h 3571875"/>
                  <a:gd name="T108" fmla="*/ 40468 w 2341563"/>
                  <a:gd name="T109" fmla="*/ 792803 h 3571875"/>
                  <a:gd name="T110" fmla="*/ 196784 w 2341563"/>
                  <a:gd name="T111" fmla="*/ 620592 h 3571875"/>
                  <a:gd name="T112" fmla="*/ 397931 w 2341563"/>
                  <a:gd name="T113" fmla="*/ 561866 h 3571875"/>
                  <a:gd name="T114" fmla="*/ 502671 w 2341563"/>
                  <a:gd name="T115" fmla="*/ 546391 h 3571875"/>
                  <a:gd name="T116" fmla="*/ 478469 w 2341563"/>
                  <a:gd name="T117" fmla="*/ 419019 h 3571875"/>
                  <a:gd name="T118" fmla="*/ 518540 w 2341563"/>
                  <a:gd name="T119" fmla="*/ 231333 h 3571875"/>
                  <a:gd name="T120" fmla="*/ 674856 w 2341563"/>
                  <a:gd name="T121" fmla="*/ 59520 h 3571875"/>
                  <a:gd name="T122" fmla="*/ 875607 w 2341563"/>
                  <a:gd name="T123" fmla="*/ 397 h 357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1563" h="3571875">
                    <a:moveTo>
                      <a:pt x="1278695" y="1895505"/>
                    </a:moveTo>
                    <a:lnTo>
                      <a:pt x="1270364" y="1901854"/>
                    </a:lnTo>
                    <a:lnTo>
                      <a:pt x="1261635" y="1907012"/>
                    </a:lnTo>
                    <a:lnTo>
                      <a:pt x="1252510" y="1912171"/>
                    </a:lnTo>
                    <a:lnTo>
                      <a:pt x="1242988" y="1916932"/>
                    </a:lnTo>
                    <a:lnTo>
                      <a:pt x="1233467" y="1921694"/>
                    </a:lnTo>
                    <a:lnTo>
                      <a:pt x="1223945" y="1925662"/>
                    </a:lnTo>
                    <a:lnTo>
                      <a:pt x="1214026" y="1929630"/>
                    </a:lnTo>
                    <a:lnTo>
                      <a:pt x="1204505" y="1933201"/>
                    </a:lnTo>
                    <a:lnTo>
                      <a:pt x="1200981" y="1934115"/>
                    </a:lnTo>
                    <a:lnTo>
                      <a:pt x="1200981" y="2074657"/>
                    </a:lnTo>
                    <a:lnTo>
                      <a:pt x="1213688" y="2058378"/>
                    </a:lnTo>
                    <a:lnTo>
                      <a:pt x="1226395" y="2042497"/>
                    </a:lnTo>
                    <a:lnTo>
                      <a:pt x="1239896" y="2027410"/>
                    </a:lnTo>
                    <a:lnTo>
                      <a:pt x="1253397" y="2012322"/>
                    </a:lnTo>
                    <a:lnTo>
                      <a:pt x="1267693" y="1998426"/>
                    </a:lnTo>
                    <a:lnTo>
                      <a:pt x="1281988" y="1984530"/>
                    </a:lnTo>
                    <a:lnTo>
                      <a:pt x="1297078" y="1971428"/>
                    </a:lnTo>
                    <a:lnTo>
                      <a:pt x="1312167" y="1958326"/>
                    </a:lnTo>
                    <a:lnTo>
                      <a:pt x="1328051" y="1946017"/>
                    </a:lnTo>
                    <a:lnTo>
                      <a:pt x="1329136" y="1945204"/>
                    </a:lnTo>
                    <a:lnTo>
                      <a:pt x="1324320" y="1941534"/>
                    </a:lnTo>
                    <a:lnTo>
                      <a:pt x="1316385" y="1933995"/>
                    </a:lnTo>
                    <a:lnTo>
                      <a:pt x="1308054" y="1926852"/>
                    </a:lnTo>
                    <a:lnTo>
                      <a:pt x="1300913" y="1919313"/>
                    </a:lnTo>
                    <a:lnTo>
                      <a:pt x="1293375" y="1911774"/>
                    </a:lnTo>
                    <a:lnTo>
                      <a:pt x="1285836" y="1903838"/>
                    </a:lnTo>
                    <a:lnTo>
                      <a:pt x="1278695" y="1895505"/>
                    </a:lnTo>
                    <a:close/>
                    <a:moveTo>
                      <a:pt x="950591" y="1889553"/>
                    </a:moveTo>
                    <a:lnTo>
                      <a:pt x="943846" y="1898680"/>
                    </a:lnTo>
                    <a:lnTo>
                      <a:pt x="936308" y="1907409"/>
                    </a:lnTo>
                    <a:lnTo>
                      <a:pt x="928373" y="1916139"/>
                    </a:lnTo>
                    <a:lnTo>
                      <a:pt x="920835" y="1924868"/>
                    </a:lnTo>
                    <a:lnTo>
                      <a:pt x="916844" y="1928860"/>
                    </a:lnTo>
                    <a:lnTo>
                      <a:pt x="925795" y="1934901"/>
                    </a:lnTo>
                    <a:lnTo>
                      <a:pt x="940885" y="1946017"/>
                    </a:lnTo>
                    <a:lnTo>
                      <a:pt x="955974" y="1957929"/>
                    </a:lnTo>
                    <a:lnTo>
                      <a:pt x="970270" y="1970634"/>
                    </a:lnTo>
                    <a:lnTo>
                      <a:pt x="984565" y="1982942"/>
                    </a:lnTo>
                    <a:lnTo>
                      <a:pt x="998860" y="1996044"/>
                    </a:lnTo>
                    <a:lnTo>
                      <a:pt x="1012361" y="2009940"/>
                    </a:lnTo>
                    <a:lnTo>
                      <a:pt x="1025863" y="2023836"/>
                    </a:lnTo>
                    <a:lnTo>
                      <a:pt x="1038570" y="2038130"/>
                    </a:lnTo>
                    <a:lnTo>
                      <a:pt x="1051277" y="2053614"/>
                    </a:lnTo>
                    <a:lnTo>
                      <a:pt x="1051277" y="1938200"/>
                    </a:lnTo>
                    <a:lnTo>
                      <a:pt x="1050173" y="1937963"/>
                    </a:lnTo>
                    <a:lnTo>
                      <a:pt x="1039461" y="1934788"/>
                    </a:lnTo>
                    <a:lnTo>
                      <a:pt x="1028352" y="1931217"/>
                    </a:lnTo>
                    <a:lnTo>
                      <a:pt x="1018037" y="1927249"/>
                    </a:lnTo>
                    <a:lnTo>
                      <a:pt x="1008118" y="1922884"/>
                    </a:lnTo>
                    <a:lnTo>
                      <a:pt x="997406" y="1918520"/>
                    </a:lnTo>
                    <a:lnTo>
                      <a:pt x="987884" y="1913361"/>
                    </a:lnTo>
                    <a:lnTo>
                      <a:pt x="978363" y="1908203"/>
                    </a:lnTo>
                    <a:lnTo>
                      <a:pt x="968841" y="1902251"/>
                    </a:lnTo>
                    <a:lnTo>
                      <a:pt x="959319" y="1895902"/>
                    </a:lnTo>
                    <a:lnTo>
                      <a:pt x="950591" y="1889553"/>
                    </a:lnTo>
                    <a:close/>
                    <a:moveTo>
                      <a:pt x="1549069" y="138112"/>
                    </a:moveTo>
                    <a:lnTo>
                      <a:pt x="1534407" y="139304"/>
                    </a:lnTo>
                    <a:lnTo>
                      <a:pt x="1520537" y="140893"/>
                    </a:lnTo>
                    <a:lnTo>
                      <a:pt x="1506667" y="143276"/>
                    </a:lnTo>
                    <a:lnTo>
                      <a:pt x="1492797" y="146057"/>
                    </a:lnTo>
                    <a:lnTo>
                      <a:pt x="1479323" y="149632"/>
                    </a:lnTo>
                    <a:lnTo>
                      <a:pt x="1465453" y="154001"/>
                    </a:lnTo>
                    <a:lnTo>
                      <a:pt x="1452375" y="158768"/>
                    </a:lnTo>
                    <a:lnTo>
                      <a:pt x="1439298" y="164329"/>
                    </a:lnTo>
                    <a:lnTo>
                      <a:pt x="1427013" y="170288"/>
                    </a:lnTo>
                    <a:lnTo>
                      <a:pt x="1414728" y="177438"/>
                    </a:lnTo>
                    <a:lnTo>
                      <a:pt x="1402839" y="184588"/>
                    </a:lnTo>
                    <a:lnTo>
                      <a:pt x="1391347" y="192532"/>
                    </a:lnTo>
                    <a:lnTo>
                      <a:pt x="1380647" y="200874"/>
                    </a:lnTo>
                    <a:lnTo>
                      <a:pt x="1370344" y="209613"/>
                    </a:lnTo>
                    <a:lnTo>
                      <a:pt x="1360040" y="219544"/>
                    </a:lnTo>
                    <a:lnTo>
                      <a:pt x="1350529" y="229077"/>
                    </a:lnTo>
                    <a:lnTo>
                      <a:pt x="1341415" y="239405"/>
                    </a:lnTo>
                    <a:lnTo>
                      <a:pt x="1333093" y="250528"/>
                    </a:lnTo>
                    <a:lnTo>
                      <a:pt x="1325563" y="261253"/>
                    </a:lnTo>
                    <a:lnTo>
                      <a:pt x="1335867" y="252514"/>
                    </a:lnTo>
                    <a:lnTo>
                      <a:pt x="1346170" y="243775"/>
                    </a:lnTo>
                    <a:lnTo>
                      <a:pt x="1356474" y="235830"/>
                    </a:lnTo>
                    <a:lnTo>
                      <a:pt x="1367570" y="228680"/>
                    </a:lnTo>
                    <a:lnTo>
                      <a:pt x="1378269" y="221530"/>
                    </a:lnTo>
                    <a:lnTo>
                      <a:pt x="1389762" y="214380"/>
                    </a:lnTo>
                    <a:lnTo>
                      <a:pt x="1401650" y="208422"/>
                    </a:lnTo>
                    <a:lnTo>
                      <a:pt x="1412746" y="203258"/>
                    </a:lnTo>
                    <a:lnTo>
                      <a:pt x="1425031" y="198094"/>
                    </a:lnTo>
                    <a:lnTo>
                      <a:pt x="1436920" y="193327"/>
                    </a:lnTo>
                    <a:lnTo>
                      <a:pt x="1449205" y="189355"/>
                    </a:lnTo>
                    <a:lnTo>
                      <a:pt x="1461094" y="185780"/>
                    </a:lnTo>
                    <a:lnTo>
                      <a:pt x="1473775" y="182204"/>
                    </a:lnTo>
                    <a:lnTo>
                      <a:pt x="1486060" y="180218"/>
                    </a:lnTo>
                    <a:lnTo>
                      <a:pt x="1498741" y="177835"/>
                    </a:lnTo>
                    <a:lnTo>
                      <a:pt x="1511422" y="176643"/>
                    </a:lnTo>
                    <a:lnTo>
                      <a:pt x="1524103" y="175849"/>
                    </a:lnTo>
                    <a:lnTo>
                      <a:pt x="1536784" y="175054"/>
                    </a:lnTo>
                    <a:lnTo>
                      <a:pt x="1549466" y="175054"/>
                    </a:lnTo>
                    <a:lnTo>
                      <a:pt x="1561354" y="175849"/>
                    </a:lnTo>
                    <a:lnTo>
                      <a:pt x="1574035" y="177040"/>
                    </a:lnTo>
                    <a:lnTo>
                      <a:pt x="1586320" y="178629"/>
                    </a:lnTo>
                    <a:lnTo>
                      <a:pt x="1599002" y="181013"/>
                    </a:lnTo>
                    <a:lnTo>
                      <a:pt x="1610890" y="183396"/>
                    </a:lnTo>
                    <a:lnTo>
                      <a:pt x="1623175" y="186971"/>
                    </a:lnTo>
                    <a:lnTo>
                      <a:pt x="1634667" y="190546"/>
                    </a:lnTo>
                    <a:lnTo>
                      <a:pt x="1646556" y="194916"/>
                    </a:lnTo>
                    <a:lnTo>
                      <a:pt x="1658048" y="199683"/>
                    </a:lnTo>
                    <a:lnTo>
                      <a:pt x="1669144" y="204846"/>
                    </a:lnTo>
                    <a:lnTo>
                      <a:pt x="1680240" y="210805"/>
                    </a:lnTo>
                    <a:lnTo>
                      <a:pt x="1690940" y="216763"/>
                    </a:lnTo>
                    <a:lnTo>
                      <a:pt x="1701640" y="223119"/>
                    </a:lnTo>
                    <a:lnTo>
                      <a:pt x="1711943" y="230269"/>
                    </a:lnTo>
                    <a:lnTo>
                      <a:pt x="1721851" y="237816"/>
                    </a:lnTo>
                    <a:lnTo>
                      <a:pt x="1731362" y="245761"/>
                    </a:lnTo>
                    <a:lnTo>
                      <a:pt x="1740872" y="253706"/>
                    </a:lnTo>
                    <a:lnTo>
                      <a:pt x="1749591" y="262445"/>
                    </a:lnTo>
                    <a:lnTo>
                      <a:pt x="1758309" y="271978"/>
                    </a:lnTo>
                    <a:lnTo>
                      <a:pt x="1766235" y="281114"/>
                    </a:lnTo>
                    <a:lnTo>
                      <a:pt x="1774161" y="291045"/>
                    </a:lnTo>
                    <a:lnTo>
                      <a:pt x="1781690" y="300976"/>
                    </a:lnTo>
                    <a:lnTo>
                      <a:pt x="1788031" y="311701"/>
                    </a:lnTo>
                    <a:lnTo>
                      <a:pt x="1794768" y="322029"/>
                    </a:lnTo>
                    <a:lnTo>
                      <a:pt x="1800712" y="333151"/>
                    </a:lnTo>
                    <a:lnTo>
                      <a:pt x="1806656" y="344274"/>
                    </a:lnTo>
                    <a:lnTo>
                      <a:pt x="1811808" y="355793"/>
                    </a:lnTo>
                    <a:lnTo>
                      <a:pt x="1816563" y="367313"/>
                    </a:lnTo>
                    <a:lnTo>
                      <a:pt x="1820526" y="379230"/>
                    </a:lnTo>
                    <a:lnTo>
                      <a:pt x="1824489" y="391544"/>
                    </a:lnTo>
                    <a:lnTo>
                      <a:pt x="1827263" y="403858"/>
                    </a:lnTo>
                    <a:lnTo>
                      <a:pt x="1830037" y="416570"/>
                    </a:lnTo>
                    <a:lnTo>
                      <a:pt x="1832415" y="428884"/>
                    </a:lnTo>
                    <a:lnTo>
                      <a:pt x="1834000" y="441595"/>
                    </a:lnTo>
                    <a:lnTo>
                      <a:pt x="1834792" y="454306"/>
                    </a:lnTo>
                    <a:lnTo>
                      <a:pt x="1835189" y="467415"/>
                    </a:lnTo>
                    <a:lnTo>
                      <a:pt x="1835585" y="480126"/>
                    </a:lnTo>
                    <a:lnTo>
                      <a:pt x="1835189" y="493235"/>
                    </a:lnTo>
                    <a:lnTo>
                      <a:pt x="1834000" y="506343"/>
                    </a:lnTo>
                    <a:lnTo>
                      <a:pt x="1832811" y="519452"/>
                    </a:lnTo>
                    <a:lnTo>
                      <a:pt x="1830433" y="532560"/>
                    </a:lnTo>
                    <a:lnTo>
                      <a:pt x="1828452" y="545272"/>
                    </a:lnTo>
                    <a:lnTo>
                      <a:pt x="1825281" y="558380"/>
                    </a:lnTo>
                    <a:lnTo>
                      <a:pt x="1821319" y="571091"/>
                    </a:lnTo>
                    <a:lnTo>
                      <a:pt x="1817356" y="584200"/>
                    </a:lnTo>
                    <a:lnTo>
                      <a:pt x="1824489" y="572283"/>
                    </a:lnTo>
                    <a:lnTo>
                      <a:pt x="1830829" y="560764"/>
                    </a:lnTo>
                    <a:lnTo>
                      <a:pt x="1837170" y="548449"/>
                    </a:lnTo>
                    <a:lnTo>
                      <a:pt x="1842322" y="535738"/>
                    </a:lnTo>
                    <a:lnTo>
                      <a:pt x="1846681" y="522630"/>
                    </a:lnTo>
                    <a:lnTo>
                      <a:pt x="1850644" y="509521"/>
                    </a:lnTo>
                    <a:lnTo>
                      <a:pt x="1854210" y="496015"/>
                    </a:lnTo>
                    <a:lnTo>
                      <a:pt x="1856588" y="482509"/>
                    </a:lnTo>
                    <a:lnTo>
                      <a:pt x="1858570" y="468209"/>
                    </a:lnTo>
                    <a:lnTo>
                      <a:pt x="1859758" y="454306"/>
                    </a:lnTo>
                    <a:lnTo>
                      <a:pt x="1860551" y="440403"/>
                    </a:lnTo>
                    <a:lnTo>
                      <a:pt x="1860155" y="426500"/>
                    </a:lnTo>
                    <a:lnTo>
                      <a:pt x="1859758" y="412597"/>
                    </a:lnTo>
                    <a:lnTo>
                      <a:pt x="1857777" y="398694"/>
                    </a:lnTo>
                    <a:lnTo>
                      <a:pt x="1855796" y="384394"/>
                    </a:lnTo>
                    <a:lnTo>
                      <a:pt x="1853022" y="370491"/>
                    </a:lnTo>
                    <a:lnTo>
                      <a:pt x="1849851" y="356588"/>
                    </a:lnTo>
                    <a:lnTo>
                      <a:pt x="1845492" y="343082"/>
                    </a:lnTo>
                    <a:lnTo>
                      <a:pt x="1840340" y="329974"/>
                    </a:lnTo>
                    <a:lnTo>
                      <a:pt x="1834792" y="316865"/>
                    </a:lnTo>
                    <a:lnTo>
                      <a:pt x="1828848" y="303757"/>
                    </a:lnTo>
                    <a:lnTo>
                      <a:pt x="1822111" y="291045"/>
                    </a:lnTo>
                    <a:lnTo>
                      <a:pt x="1814978" y="278731"/>
                    </a:lnTo>
                    <a:lnTo>
                      <a:pt x="1807052" y="266814"/>
                    </a:lnTo>
                    <a:lnTo>
                      <a:pt x="1798334" y="255295"/>
                    </a:lnTo>
                    <a:lnTo>
                      <a:pt x="1789616" y="244172"/>
                    </a:lnTo>
                    <a:lnTo>
                      <a:pt x="1780105" y="233844"/>
                    </a:lnTo>
                    <a:lnTo>
                      <a:pt x="1769801" y="223119"/>
                    </a:lnTo>
                    <a:lnTo>
                      <a:pt x="1759498" y="213586"/>
                    </a:lnTo>
                    <a:lnTo>
                      <a:pt x="1748006" y="204449"/>
                    </a:lnTo>
                    <a:lnTo>
                      <a:pt x="1736910" y="195710"/>
                    </a:lnTo>
                    <a:lnTo>
                      <a:pt x="1725021" y="187368"/>
                    </a:lnTo>
                    <a:lnTo>
                      <a:pt x="1712736" y="180218"/>
                    </a:lnTo>
                    <a:lnTo>
                      <a:pt x="1700451" y="173068"/>
                    </a:lnTo>
                    <a:lnTo>
                      <a:pt x="1687374" y="166315"/>
                    </a:lnTo>
                    <a:lnTo>
                      <a:pt x="1674296" y="160754"/>
                    </a:lnTo>
                    <a:lnTo>
                      <a:pt x="1660822" y="155590"/>
                    </a:lnTo>
                    <a:lnTo>
                      <a:pt x="1647349" y="151221"/>
                    </a:lnTo>
                    <a:lnTo>
                      <a:pt x="1633875" y="147248"/>
                    </a:lnTo>
                    <a:lnTo>
                      <a:pt x="1619608" y="143673"/>
                    </a:lnTo>
                    <a:lnTo>
                      <a:pt x="1605738" y="141687"/>
                    </a:lnTo>
                    <a:lnTo>
                      <a:pt x="1591472" y="139701"/>
                    </a:lnTo>
                    <a:lnTo>
                      <a:pt x="1577206" y="138509"/>
                    </a:lnTo>
                    <a:lnTo>
                      <a:pt x="1562939" y="138112"/>
                    </a:lnTo>
                    <a:lnTo>
                      <a:pt x="1549069" y="138112"/>
                    </a:lnTo>
                    <a:close/>
                    <a:moveTo>
                      <a:pt x="886319" y="0"/>
                    </a:moveTo>
                    <a:lnTo>
                      <a:pt x="900601" y="397"/>
                    </a:lnTo>
                    <a:lnTo>
                      <a:pt x="914487" y="1190"/>
                    </a:lnTo>
                    <a:lnTo>
                      <a:pt x="928373" y="2381"/>
                    </a:lnTo>
                    <a:lnTo>
                      <a:pt x="941862" y="3968"/>
                    </a:lnTo>
                    <a:lnTo>
                      <a:pt x="956145" y="6349"/>
                    </a:lnTo>
                    <a:lnTo>
                      <a:pt x="969237" y="8730"/>
                    </a:lnTo>
                    <a:lnTo>
                      <a:pt x="982727" y="11904"/>
                    </a:lnTo>
                    <a:lnTo>
                      <a:pt x="995819" y="15078"/>
                    </a:lnTo>
                    <a:lnTo>
                      <a:pt x="1008912" y="18650"/>
                    </a:lnTo>
                    <a:lnTo>
                      <a:pt x="1021607" y="23014"/>
                    </a:lnTo>
                    <a:lnTo>
                      <a:pt x="1034303" y="28173"/>
                    </a:lnTo>
                    <a:lnTo>
                      <a:pt x="1046205" y="32934"/>
                    </a:lnTo>
                    <a:lnTo>
                      <a:pt x="1058504" y="38489"/>
                    </a:lnTo>
                    <a:lnTo>
                      <a:pt x="1070803" y="44045"/>
                    </a:lnTo>
                    <a:lnTo>
                      <a:pt x="1082309" y="50393"/>
                    </a:lnTo>
                    <a:lnTo>
                      <a:pt x="1093814" y="56742"/>
                    </a:lnTo>
                    <a:lnTo>
                      <a:pt x="1105319" y="63885"/>
                    </a:lnTo>
                    <a:lnTo>
                      <a:pt x="1116031" y="71027"/>
                    </a:lnTo>
                    <a:lnTo>
                      <a:pt x="1127140" y="78566"/>
                    </a:lnTo>
                    <a:lnTo>
                      <a:pt x="1137455" y="86899"/>
                    </a:lnTo>
                    <a:lnTo>
                      <a:pt x="1147771" y="95232"/>
                    </a:lnTo>
                    <a:lnTo>
                      <a:pt x="1157689" y="103564"/>
                    </a:lnTo>
                    <a:lnTo>
                      <a:pt x="1167211" y="112691"/>
                    </a:lnTo>
                    <a:lnTo>
                      <a:pt x="1176733" y="121817"/>
                    </a:lnTo>
                    <a:lnTo>
                      <a:pt x="1185858" y="131340"/>
                    </a:lnTo>
                    <a:lnTo>
                      <a:pt x="1194586" y="140863"/>
                    </a:lnTo>
                    <a:lnTo>
                      <a:pt x="1202918" y="151577"/>
                    </a:lnTo>
                    <a:lnTo>
                      <a:pt x="1211249" y="161497"/>
                    </a:lnTo>
                    <a:lnTo>
                      <a:pt x="1219184" y="172607"/>
                    </a:lnTo>
                    <a:lnTo>
                      <a:pt x="1226722" y="183321"/>
                    </a:lnTo>
                    <a:lnTo>
                      <a:pt x="1233467" y="194431"/>
                    </a:lnTo>
                    <a:lnTo>
                      <a:pt x="1240608" y="205542"/>
                    </a:lnTo>
                    <a:lnTo>
                      <a:pt x="1247353" y="197606"/>
                    </a:lnTo>
                    <a:lnTo>
                      <a:pt x="1254891" y="189670"/>
                    </a:lnTo>
                    <a:lnTo>
                      <a:pt x="1262429" y="182130"/>
                    </a:lnTo>
                    <a:lnTo>
                      <a:pt x="1270364" y="174194"/>
                    </a:lnTo>
                    <a:lnTo>
                      <a:pt x="1277902" y="167052"/>
                    </a:lnTo>
                    <a:lnTo>
                      <a:pt x="1285836" y="159910"/>
                    </a:lnTo>
                    <a:lnTo>
                      <a:pt x="1294565" y="152767"/>
                    </a:lnTo>
                    <a:lnTo>
                      <a:pt x="1302896" y="146419"/>
                    </a:lnTo>
                    <a:lnTo>
                      <a:pt x="1311625" y="139673"/>
                    </a:lnTo>
                    <a:lnTo>
                      <a:pt x="1320353" y="133721"/>
                    </a:lnTo>
                    <a:lnTo>
                      <a:pt x="1329478" y="127372"/>
                    </a:lnTo>
                    <a:lnTo>
                      <a:pt x="1338603" y="121817"/>
                    </a:lnTo>
                    <a:lnTo>
                      <a:pt x="1348125" y="116262"/>
                    </a:lnTo>
                    <a:lnTo>
                      <a:pt x="1357647" y="111104"/>
                    </a:lnTo>
                    <a:lnTo>
                      <a:pt x="1367168" y="105548"/>
                    </a:lnTo>
                    <a:lnTo>
                      <a:pt x="1377087" y="100787"/>
                    </a:lnTo>
                    <a:lnTo>
                      <a:pt x="1387402" y="96422"/>
                    </a:lnTo>
                    <a:lnTo>
                      <a:pt x="1397321" y="92057"/>
                    </a:lnTo>
                    <a:lnTo>
                      <a:pt x="1407239" y="88089"/>
                    </a:lnTo>
                    <a:lnTo>
                      <a:pt x="1417951" y="84121"/>
                    </a:lnTo>
                    <a:lnTo>
                      <a:pt x="1428266" y="80947"/>
                    </a:lnTo>
                    <a:lnTo>
                      <a:pt x="1438582" y="77772"/>
                    </a:lnTo>
                    <a:lnTo>
                      <a:pt x="1449690" y="74598"/>
                    </a:lnTo>
                    <a:lnTo>
                      <a:pt x="1460402" y="72217"/>
                    </a:lnTo>
                    <a:lnTo>
                      <a:pt x="1471511" y="69837"/>
                    </a:lnTo>
                    <a:lnTo>
                      <a:pt x="1482223" y="67853"/>
                    </a:lnTo>
                    <a:lnTo>
                      <a:pt x="1493729" y="65869"/>
                    </a:lnTo>
                    <a:lnTo>
                      <a:pt x="1505234" y="64678"/>
                    </a:lnTo>
                    <a:lnTo>
                      <a:pt x="1516343" y="63885"/>
                    </a:lnTo>
                    <a:lnTo>
                      <a:pt x="1527848" y="63091"/>
                    </a:lnTo>
                    <a:lnTo>
                      <a:pt x="1538957" y="62297"/>
                    </a:lnTo>
                    <a:lnTo>
                      <a:pt x="1550859" y="61901"/>
                    </a:lnTo>
                    <a:lnTo>
                      <a:pt x="1561174" y="62297"/>
                    </a:lnTo>
                    <a:lnTo>
                      <a:pt x="1571886" y="62297"/>
                    </a:lnTo>
                    <a:lnTo>
                      <a:pt x="1582202" y="63488"/>
                    </a:lnTo>
                    <a:lnTo>
                      <a:pt x="1592914" y="64281"/>
                    </a:lnTo>
                    <a:lnTo>
                      <a:pt x="1612751" y="66662"/>
                    </a:lnTo>
                    <a:lnTo>
                      <a:pt x="1632984" y="70233"/>
                    </a:lnTo>
                    <a:lnTo>
                      <a:pt x="1652822" y="74995"/>
                    </a:lnTo>
                    <a:lnTo>
                      <a:pt x="1672262" y="80550"/>
                    </a:lnTo>
                    <a:lnTo>
                      <a:pt x="1690909" y="86899"/>
                    </a:lnTo>
                    <a:lnTo>
                      <a:pt x="1709555" y="94438"/>
                    </a:lnTo>
                    <a:lnTo>
                      <a:pt x="1727805" y="102374"/>
                    </a:lnTo>
                    <a:lnTo>
                      <a:pt x="1745659" y="111500"/>
                    </a:lnTo>
                    <a:lnTo>
                      <a:pt x="1762719" y="121420"/>
                    </a:lnTo>
                    <a:lnTo>
                      <a:pt x="1778985" y="131737"/>
                    </a:lnTo>
                    <a:lnTo>
                      <a:pt x="1794855" y="143244"/>
                    </a:lnTo>
                    <a:lnTo>
                      <a:pt x="1810724" y="155545"/>
                    </a:lnTo>
                    <a:lnTo>
                      <a:pt x="1825007" y="168242"/>
                    </a:lnTo>
                    <a:lnTo>
                      <a:pt x="1839289" y="181734"/>
                    </a:lnTo>
                    <a:lnTo>
                      <a:pt x="1852779" y="195622"/>
                    </a:lnTo>
                    <a:lnTo>
                      <a:pt x="1865474" y="210303"/>
                    </a:lnTo>
                    <a:lnTo>
                      <a:pt x="1877773" y="226175"/>
                    </a:lnTo>
                    <a:lnTo>
                      <a:pt x="1889279" y="242047"/>
                    </a:lnTo>
                    <a:lnTo>
                      <a:pt x="1899594" y="258316"/>
                    </a:lnTo>
                    <a:lnTo>
                      <a:pt x="1909512" y="275378"/>
                    </a:lnTo>
                    <a:lnTo>
                      <a:pt x="1918241" y="293234"/>
                    </a:lnTo>
                    <a:lnTo>
                      <a:pt x="1926572" y="311090"/>
                    </a:lnTo>
                    <a:lnTo>
                      <a:pt x="1934110" y="329739"/>
                    </a:lnTo>
                    <a:lnTo>
                      <a:pt x="1940458" y="348786"/>
                    </a:lnTo>
                    <a:lnTo>
                      <a:pt x="1946013" y="367832"/>
                    </a:lnTo>
                    <a:lnTo>
                      <a:pt x="1950774" y="387672"/>
                    </a:lnTo>
                    <a:lnTo>
                      <a:pt x="1954344" y="407512"/>
                    </a:lnTo>
                    <a:lnTo>
                      <a:pt x="1956725" y="428145"/>
                    </a:lnTo>
                    <a:lnTo>
                      <a:pt x="1957518" y="438859"/>
                    </a:lnTo>
                    <a:lnTo>
                      <a:pt x="1957915" y="449176"/>
                    </a:lnTo>
                    <a:lnTo>
                      <a:pt x="1958708" y="459492"/>
                    </a:lnTo>
                    <a:lnTo>
                      <a:pt x="1959105" y="470206"/>
                    </a:lnTo>
                    <a:lnTo>
                      <a:pt x="1958708" y="481713"/>
                    </a:lnTo>
                    <a:lnTo>
                      <a:pt x="1957915" y="494014"/>
                    </a:lnTo>
                    <a:lnTo>
                      <a:pt x="1957121" y="505918"/>
                    </a:lnTo>
                    <a:lnTo>
                      <a:pt x="1955931" y="517822"/>
                    </a:lnTo>
                    <a:lnTo>
                      <a:pt x="1954741" y="528932"/>
                    </a:lnTo>
                    <a:lnTo>
                      <a:pt x="1952757" y="540836"/>
                    </a:lnTo>
                    <a:lnTo>
                      <a:pt x="1950774" y="552343"/>
                    </a:lnTo>
                    <a:lnTo>
                      <a:pt x="1947996" y="563454"/>
                    </a:lnTo>
                    <a:lnTo>
                      <a:pt x="1945616" y="574564"/>
                    </a:lnTo>
                    <a:lnTo>
                      <a:pt x="1942045" y="585674"/>
                    </a:lnTo>
                    <a:lnTo>
                      <a:pt x="1938871" y="596785"/>
                    </a:lnTo>
                    <a:lnTo>
                      <a:pt x="1934904" y="607498"/>
                    </a:lnTo>
                    <a:lnTo>
                      <a:pt x="1930936" y="618212"/>
                    </a:lnTo>
                    <a:lnTo>
                      <a:pt x="1926572" y="628528"/>
                    </a:lnTo>
                    <a:lnTo>
                      <a:pt x="1922208" y="638845"/>
                    </a:lnTo>
                    <a:lnTo>
                      <a:pt x="1917447" y="649162"/>
                    </a:lnTo>
                    <a:lnTo>
                      <a:pt x="1934110" y="648765"/>
                    </a:lnTo>
                    <a:lnTo>
                      <a:pt x="1944426" y="649162"/>
                    </a:lnTo>
                    <a:lnTo>
                      <a:pt x="1955138" y="649559"/>
                    </a:lnTo>
                    <a:lnTo>
                      <a:pt x="1965056" y="649956"/>
                    </a:lnTo>
                    <a:lnTo>
                      <a:pt x="1975371" y="650749"/>
                    </a:lnTo>
                    <a:lnTo>
                      <a:pt x="1996002" y="653527"/>
                    </a:lnTo>
                    <a:lnTo>
                      <a:pt x="2016236" y="657098"/>
                    </a:lnTo>
                    <a:lnTo>
                      <a:pt x="2035676" y="661859"/>
                    </a:lnTo>
                    <a:lnTo>
                      <a:pt x="2055116" y="667018"/>
                    </a:lnTo>
                    <a:lnTo>
                      <a:pt x="2074160" y="673367"/>
                    </a:lnTo>
                    <a:lnTo>
                      <a:pt x="2092410" y="680906"/>
                    </a:lnTo>
                    <a:lnTo>
                      <a:pt x="2110660" y="689239"/>
                    </a:lnTo>
                    <a:lnTo>
                      <a:pt x="2128116" y="697968"/>
                    </a:lnTo>
                    <a:lnTo>
                      <a:pt x="2145176" y="707888"/>
                    </a:lnTo>
                    <a:lnTo>
                      <a:pt x="2161840" y="718602"/>
                    </a:lnTo>
                    <a:lnTo>
                      <a:pt x="2178106" y="729712"/>
                    </a:lnTo>
                    <a:lnTo>
                      <a:pt x="2193182" y="742013"/>
                    </a:lnTo>
                    <a:lnTo>
                      <a:pt x="2208258" y="754710"/>
                    </a:lnTo>
                    <a:lnTo>
                      <a:pt x="2222144" y="768201"/>
                    </a:lnTo>
                    <a:lnTo>
                      <a:pt x="2235633" y="782486"/>
                    </a:lnTo>
                    <a:lnTo>
                      <a:pt x="2248726" y="797565"/>
                    </a:lnTo>
                    <a:lnTo>
                      <a:pt x="2260628" y="812643"/>
                    </a:lnTo>
                    <a:lnTo>
                      <a:pt x="2271737" y="828515"/>
                    </a:lnTo>
                    <a:lnTo>
                      <a:pt x="2282846" y="845180"/>
                    </a:lnTo>
                    <a:lnTo>
                      <a:pt x="2292367" y="862639"/>
                    </a:lnTo>
                    <a:lnTo>
                      <a:pt x="2301492" y="880099"/>
                    </a:lnTo>
                    <a:lnTo>
                      <a:pt x="2309824" y="897954"/>
                    </a:lnTo>
                    <a:lnTo>
                      <a:pt x="2316965" y="916604"/>
                    </a:lnTo>
                    <a:lnTo>
                      <a:pt x="2323313" y="935253"/>
                    </a:lnTo>
                    <a:lnTo>
                      <a:pt x="2328867" y="954697"/>
                    </a:lnTo>
                    <a:lnTo>
                      <a:pt x="2333232" y="974537"/>
                    </a:lnTo>
                    <a:lnTo>
                      <a:pt x="2336802" y="994773"/>
                    </a:lnTo>
                    <a:lnTo>
                      <a:pt x="2339579" y="1015010"/>
                    </a:lnTo>
                    <a:lnTo>
                      <a:pt x="2340373" y="1025327"/>
                    </a:lnTo>
                    <a:lnTo>
                      <a:pt x="2341166" y="1035643"/>
                    </a:lnTo>
                    <a:lnTo>
                      <a:pt x="2341563" y="1046357"/>
                    </a:lnTo>
                    <a:lnTo>
                      <a:pt x="2341563" y="1056674"/>
                    </a:lnTo>
                    <a:lnTo>
                      <a:pt x="2341166" y="1076910"/>
                    </a:lnTo>
                    <a:lnTo>
                      <a:pt x="2339976" y="1096750"/>
                    </a:lnTo>
                    <a:lnTo>
                      <a:pt x="2337199" y="1116590"/>
                    </a:lnTo>
                    <a:lnTo>
                      <a:pt x="2334422" y="1135637"/>
                    </a:lnTo>
                    <a:lnTo>
                      <a:pt x="2330058" y="1155080"/>
                    </a:lnTo>
                    <a:lnTo>
                      <a:pt x="2324503" y="1173332"/>
                    </a:lnTo>
                    <a:lnTo>
                      <a:pt x="2318949" y="1191585"/>
                    </a:lnTo>
                    <a:lnTo>
                      <a:pt x="2312204" y="1209441"/>
                    </a:lnTo>
                    <a:lnTo>
                      <a:pt x="2304666" y="1226900"/>
                    </a:lnTo>
                    <a:lnTo>
                      <a:pt x="2296334" y="1243962"/>
                    </a:lnTo>
                    <a:lnTo>
                      <a:pt x="2287210" y="1260628"/>
                    </a:lnTo>
                    <a:lnTo>
                      <a:pt x="2277291" y="1276500"/>
                    </a:lnTo>
                    <a:lnTo>
                      <a:pt x="2266579" y="1292372"/>
                    </a:lnTo>
                    <a:lnTo>
                      <a:pt x="2255470" y="1307847"/>
                    </a:lnTo>
                    <a:lnTo>
                      <a:pt x="2243568" y="1322132"/>
                    </a:lnTo>
                    <a:lnTo>
                      <a:pt x="2230872" y="1336020"/>
                    </a:lnTo>
                    <a:lnTo>
                      <a:pt x="2217780" y="1349511"/>
                    </a:lnTo>
                    <a:lnTo>
                      <a:pt x="2203894" y="1362208"/>
                    </a:lnTo>
                    <a:lnTo>
                      <a:pt x="2189214" y="1374509"/>
                    </a:lnTo>
                    <a:lnTo>
                      <a:pt x="2174535" y="1385619"/>
                    </a:lnTo>
                    <a:lnTo>
                      <a:pt x="2159459" y="1396730"/>
                    </a:lnTo>
                    <a:lnTo>
                      <a:pt x="2143193" y="1406650"/>
                    </a:lnTo>
                    <a:lnTo>
                      <a:pt x="2126926" y="1415776"/>
                    </a:lnTo>
                    <a:lnTo>
                      <a:pt x="2109866" y="1424506"/>
                    </a:lnTo>
                    <a:lnTo>
                      <a:pt x="2092410" y="1432442"/>
                    </a:lnTo>
                    <a:lnTo>
                      <a:pt x="2074557" y="1439584"/>
                    </a:lnTo>
                    <a:lnTo>
                      <a:pt x="2056703" y="1445536"/>
                    </a:lnTo>
                    <a:lnTo>
                      <a:pt x="2038056" y="1450694"/>
                    </a:lnTo>
                    <a:lnTo>
                      <a:pt x="2019013" y="1455456"/>
                    </a:lnTo>
                    <a:lnTo>
                      <a:pt x="1999969" y="1459027"/>
                    </a:lnTo>
                    <a:lnTo>
                      <a:pt x="1980529" y="1461805"/>
                    </a:lnTo>
                    <a:lnTo>
                      <a:pt x="1960692" y="1463392"/>
                    </a:lnTo>
                    <a:lnTo>
                      <a:pt x="1964659" y="1472915"/>
                    </a:lnTo>
                    <a:lnTo>
                      <a:pt x="1968627" y="1483232"/>
                    </a:lnTo>
                    <a:lnTo>
                      <a:pt x="1972594" y="1492755"/>
                    </a:lnTo>
                    <a:lnTo>
                      <a:pt x="1976165" y="1502675"/>
                    </a:lnTo>
                    <a:lnTo>
                      <a:pt x="1978942" y="1512992"/>
                    </a:lnTo>
                    <a:lnTo>
                      <a:pt x="1982116" y="1523308"/>
                    </a:lnTo>
                    <a:lnTo>
                      <a:pt x="1984893" y="1533228"/>
                    </a:lnTo>
                    <a:lnTo>
                      <a:pt x="1986877" y="1543942"/>
                    </a:lnTo>
                    <a:lnTo>
                      <a:pt x="1989257" y="1554259"/>
                    </a:lnTo>
                    <a:lnTo>
                      <a:pt x="1990844" y="1564575"/>
                    </a:lnTo>
                    <a:lnTo>
                      <a:pt x="1992431" y="1575686"/>
                    </a:lnTo>
                    <a:lnTo>
                      <a:pt x="1994018" y="1586399"/>
                    </a:lnTo>
                    <a:lnTo>
                      <a:pt x="1994812" y="1597510"/>
                    </a:lnTo>
                    <a:lnTo>
                      <a:pt x="1995605" y="1608223"/>
                    </a:lnTo>
                    <a:lnTo>
                      <a:pt x="1996002" y="1619334"/>
                    </a:lnTo>
                    <a:lnTo>
                      <a:pt x="1996002" y="1630047"/>
                    </a:lnTo>
                    <a:lnTo>
                      <a:pt x="1996002" y="1641158"/>
                    </a:lnTo>
                    <a:lnTo>
                      <a:pt x="1995605" y="1651474"/>
                    </a:lnTo>
                    <a:lnTo>
                      <a:pt x="1995208" y="1661791"/>
                    </a:lnTo>
                    <a:lnTo>
                      <a:pt x="1994415" y="1672108"/>
                    </a:lnTo>
                    <a:lnTo>
                      <a:pt x="1991638" y="1692741"/>
                    </a:lnTo>
                    <a:lnTo>
                      <a:pt x="1987670" y="1712581"/>
                    </a:lnTo>
                    <a:lnTo>
                      <a:pt x="1983306" y="1732421"/>
                    </a:lnTo>
                    <a:lnTo>
                      <a:pt x="1977752" y="1751467"/>
                    </a:lnTo>
                    <a:lnTo>
                      <a:pt x="1971801" y="1770911"/>
                    </a:lnTo>
                    <a:lnTo>
                      <a:pt x="1964263" y="1789163"/>
                    </a:lnTo>
                    <a:lnTo>
                      <a:pt x="1955931" y="1807416"/>
                    </a:lnTo>
                    <a:lnTo>
                      <a:pt x="1947203" y="1824875"/>
                    </a:lnTo>
                    <a:lnTo>
                      <a:pt x="1937284" y="1841938"/>
                    </a:lnTo>
                    <a:lnTo>
                      <a:pt x="1926572" y="1858603"/>
                    </a:lnTo>
                    <a:lnTo>
                      <a:pt x="1915464" y="1874475"/>
                    </a:lnTo>
                    <a:lnTo>
                      <a:pt x="1903165" y="1889950"/>
                    </a:lnTo>
                    <a:lnTo>
                      <a:pt x="1890469" y="1904632"/>
                    </a:lnTo>
                    <a:lnTo>
                      <a:pt x="1876980" y="1918520"/>
                    </a:lnTo>
                    <a:lnTo>
                      <a:pt x="1862300" y="1932408"/>
                    </a:lnTo>
                    <a:lnTo>
                      <a:pt x="1847621" y="1945502"/>
                    </a:lnTo>
                    <a:lnTo>
                      <a:pt x="1832545" y="1957009"/>
                    </a:lnTo>
                    <a:lnTo>
                      <a:pt x="1816278" y="1968516"/>
                    </a:lnTo>
                    <a:lnTo>
                      <a:pt x="1799616" y="1979230"/>
                    </a:lnTo>
                    <a:lnTo>
                      <a:pt x="1782556" y="1989150"/>
                    </a:lnTo>
                    <a:lnTo>
                      <a:pt x="1765099" y="1998276"/>
                    </a:lnTo>
                    <a:lnTo>
                      <a:pt x="1747246" y="2006609"/>
                    </a:lnTo>
                    <a:lnTo>
                      <a:pt x="1728599" y="2013354"/>
                    </a:lnTo>
                    <a:lnTo>
                      <a:pt x="1709555" y="2020100"/>
                    </a:lnTo>
                    <a:lnTo>
                      <a:pt x="1690115" y="2025655"/>
                    </a:lnTo>
                    <a:lnTo>
                      <a:pt x="1670278" y="2030020"/>
                    </a:lnTo>
                    <a:lnTo>
                      <a:pt x="1650441" y="2033591"/>
                    </a:lnTo>
                    <a:lnTo>
                      <a:pt x="1629811" y="2035972"/>
                    </a:lnTo>
                    <a:lnTo>
                      <a:pt x="1619892" y="2037162"/>
                    </a:lnTo>
                    <a:lnTo>
                      <a:pt x="1609180" y="2037956"/>
                    </a:lnTo>
                    <a:lnTo>
                      <a:pt x="1598865" y="2038353"/>
                    </a:lnTo>
                    <a:lnTo>
                      <a:pt x="1588550" y="2038353"/>
                    </a:lnTo>
                    <a:lnTo>
                      <a:pt x="1576647" y="2038353"/>
                    </a:lnTo>
                    <a:lnTo>
                      <a:pt x="1565142" y="2037956"/>
                    </a:lnTo>
                    <a:lnTo>
                      <a:pt x="1554033" y="2037162"/>
                    </a:lnTo>
                    <a:lnTo>
                      <a:pt x="1542528" y="2035575"/>
                    </a:lnTo>
                    <a:lnTo>
                      <a:pt x="1531419" y="2034385"/>
                    </a:lnTo>
                    <a:lnTo>
                      <a:pt x="1520310" y="2032797"/>
                    </a:lnTo>
                    <a:lnTo>
                      <a:pt x="1508805" y="2030417"/>
                    </a:lnTo>
                    <a:lnTo>
                      <a:pt x="1498093" y="2028433"/>
                    </a:lnTo>
                    <a:lnTo>
                      <a:pt x="1487777" y="2025655"/>
                    </a:lnTo>
                    <a:lnTo>
                      <a:pt x="1476669" y="2022481"/>
                    </a:lnTo>
                    <a:lnTo>
                      <a:pt x="1466353" y="2019703"/>
                    </a:lnTo>
                    <a:lnTo>
                      <a:pt x="1455641" y="2016132"/>
                    </a:lnTo>
                    <a:lnTo>
                      <a:pt x="1453356" y="2015341"/>
                    </a:lnTo>
                    <a:lnTo>
                      <a:pt x="1442017" y="2023439"/>
                    </a:lnTo>
                    <a:lnTo>
                      <a:pt x="1428516" y="2033365"/>
                    </a:lnTo>
                    <a:lnTo>
                      <a:pt x="1415014" y="2044085"/>
                    </a:lnTo>
                    <a:lnTo>
                      <a:pt x="1402307" y="2055202"/>
                    </a:lnTo>
                    <a:lnTo>
                      <a:pt x="1389600" y="2067113"/>
                    </a:lnTo>
                    <a:lnTo>
                      <a:pt x="1377290" y="2079024"/>
                    </a:lnTo>
                    <a:lnTo>
                      <a:pt x="1365378" y="2091729"/>
                    </a:lnTo>
                    <a:lnTo>
                      <a:pt x="1353465" y="2104831"/>
                    </a:lnTo>
                    <a:lnTo>
                      <a:pt x="1341949" y="2118331"/>
                    </a:lnTo>
                    <a:lnTo>
                      <a:pt x="1331228" y="2133021"/>
                    </a:lnTo>
                    <a:lnTo>
                      <a:pt x="1320506" y="2147314"/>
                    </a:lnTo>
                    <a:lnTo>
                      <a:pt x="1310182" y="2162799"/>
                    </a:lnTo>
                    <a:lnTo>
                      <a:pt x="1300254" y="2177886"/>
                    </a:lnTo>
                    <a:lnTo>
                      <a:pt x="1287944" y="2198929"/>
                    </a:lnTo>
                    <a:lnTo>
                      <a:pt x="1276429" y="2219575"/>
                    </a:lnTo>
                    <a:lnTo>
                      <a:pt x="1266104" y="2239823"/>
                    </a:lnTo>
                    <a:lnTo>
                      <a:pt x="1256971" y="2260072"/>
                    </a:lnTo>
                    <a:lnTo>
                      <a:pt x="1256971" y="2996572"/>
                    </a:lnTo>
                    <a:lnTo>
                      <a:pt x="1256971" y="3017615"/>
                    </a:lnTo>
                    <a:lnTo>
                      <a:pt x="1257368" y="3038260"/>
                    </a:lnTo>
                    <a:lnTo>
                      <a:pt x="1258560" y="3077567"/>
                    </a:lnTo>
                    <a:lnTo>
                      <a:pt x="1261339" y="3115285"/>
                    </a:lnTo>
                    <a:lnTo>
                      <a:pt x="1264119" y="3151018"/>
                    </a:lnTo>
                    <a:lnTo>
                      <a:pt x="1268487" y="3184766"/>
                    </a:lnTo>
                    <a:lnTo>
                      <a:pt x="1273252" y="3217323"/>
                    </a:lnTo>
                    <a:lnTo>
                      <a:pt x="1278811" y="3248292"/>
                    </a:lnTo>
                    <a:lnTo>
                      <a:pt x="1284371" y="3277275"/>
                    </a:lnTo>
                    <a:lnTo>
                      <a:pt x="1290327" y="3304671"/>
                    </a:lnTo>
                    <a:lnTo>
                      <a:pt x="1297475" y="3330478"/>
                    </a:lnTo>
                    <a:lnTo>
                      <a:pt x="1303828" y="3354300"/>
                    </a:lnTo>
                    <a:lnTo>
                      <a:pt x="1311373" y="3376931"/>
                    </a:lnTo>
                    <a:lnTo>
                      <a:pt x="1318521" y="3398371"/>
                    </a:lnTo>
                    <a:lnTo>
                      <a:pt x="1326065" y="3418223"/>
                    </a:lnTo>
                    <a:lnTo>
                      <a:pt x="1332816" y="3436486"/>
                    </a:lnTo>
                    <a:lnTo>
                      <a:pt x="1340361" y="3453559"/>
                    </a:lnTo>
                    <a:lnTo>
                      <a:pt x="1346714" y="3469440"/>
                    </a:lnTo>
                    <a:lnTo>
                      <a:pt x="1353465" y="3483733"/>
                    </a:lnTo>
                    <a:lnTo>
                      <a:pt x="1365775" y="3509144"/>
                    </a:lnTo>
                    <a:lnTo>
                      <a:pt x="1375702" y="3529392"/>
                    </a:lnTo>
                    <a:lnTo>
                      <a:pt x="1379673" y="3537730"/>
                    </a:lnTo>
                    <a:lnTo>
                      <a:pt x="1382850" y="3545671"/>
                    </a:lnTo>
                    <a:lnTo>
                      <a:pt x="1385232" y="3552420"/>
                    </a:lnTo>
                    <a:lnTo>
                      <a:pt x="1386424" y="3557582"/>
                    </a:lnTo>
                    <a:lnTo>
                      <a:pt x="1387218" y="3562346"/>
                    </a:lnTo>
                    <a:lnTo>
                      <a:pt x="1387218" y="3563934"/>
                    </a:lnTo>
                    <a:lnTo>
                      <a:pt x="1386424" y="3565920"/>
                    </a:lnTo>
                    <a:lnTo>
                      <a:pt x="1385629" y="3567111"/>
                    </a:lnTo>
                    <a:lnTo>
                      <a:pt x="1384835" y="3568302"/>
                    </a:lnTo>
                    <a:lnTo>
                      <a:pt x="1383644" y="3569890"/>
                    </a:lnTo>
                    <a:lnTo>
                      <a:pt x="1381659" y="3570684"/>
                    </a:lnTo>
                    <a:lnTo>
                      <a:pt x="1379673" y="3571081"/>
                    </a:lnTo>
                    <a:lnTo>
                      <a:pt x="1377290" y="3571478"/>
                    </a:lnTo>
                    <a:lnTo>
                      <a:pt x="1371731" y="3571875"/>
                    </a:lnTo>
                    <a:lnTo>
                      <a:pt x="1143005" y="3571875"/>
                    </a:lnTo>
                    <a:lnTo>
                      <a:pt x="913485" y="3571875"/>
                    </a:lnTo>
                    <a:lnTo>
                      <a:pt x="907926" y="3571478"/>
                    </a:lnTo>
                    <a:lnTo>
                      <a:pt x="905543" y="3571081"/>
                    </a:lnTo>
                    <a:lnTo>
                      <a:pt x="903558" y="3570684"/>
                    </a:lnTo>
                    <a:lnTo>
                      <a:pt x="901572" y="3569890"/>
                    </a:lnTo>
                    <a:lnTo>
                      <a:pt x="900381" y="3568302"/>
                    </a:lnTo>
                    <a:lnTo>
                      <a:pt x="899587" y="3567111"/>
                    </a:lnTo>
                    <a:lnTo>
                      <a:pt x="898793" y="3565920"/>
                    </a:lnTo>
                    <a:lnTo>
                      <a:pt x="898396" y="3563934"/>
                    </a:lnTo>
                    <a:lnTo>
                      <a:pt x="898396" y="3562346"/>
                    </a:lnTo>
                    <a:lnTo>
                      <a:pt x="898793" y="3557582"/>
                    </a:lnTo>
                    <a:lnTo>
                      <a:pt x="899984" y="3552420"/>
                    </a:lnTo>
                    <a:lnTo>
                      <a:pt x="902764" y="3545671"/>
                    </a:lnTo>
                    <a:lnTo>
                      <a:pt x="905543" y="3537730"/>
                    </a:lnTo>
                    <a:lnTo>
                      <a:pt x="909514" y="3529392"/>
                    </a:lnTo>
                    <a:lnTo>
                      <a:pt x="919442" y="3509144"/>
                    </a:lnTo>
                    <a:lnTo>
                      <a:pt x="931752" y="3483733"/>
                    </a:lnTo>
                    <a:lnTo>
                      <a:pt x="938502" y="3469440"/>
                    </a:lnTo>
                    <a:lnTo>
                      <a:pt x="945253" y="3453559"/>
                    </a:lnTo>
                    <a:lnTo>
                      <a:pt x="952400" y="3436486"/>
                    </a:lnTo>
                    <a:lnTo>
                      <a:pt x="959548" y="3418223"/>
                    </a:lnTo>
                    <a:lnTo>
                      <a:pt x="966696" y="3398371"/>
                    </a:lnTo>
                    <a:lnTo>
                      <a:pt x="974241" y="3376931"/>
                    </a:lnTo>
                    <a:lnTo>
                      <a:pt x="981388" y="3354300"/>
                    </a:lnTo>
                    <a:lnTo>
                      <a:pt x="988139" y="3330478"/>
                    </a:lnTo>
                    <a:lnTo>
                      <a:pt x="994889" y="3304671"/>
                    </a:lnTo>
                    <a:lnTo>
                      <a:pt x="1000846" y="3277275"/>
                    </a:lnTo>
                    <a:lnTo>
                      <a:pt x="1006802" y="3248292"/>
                    </a:lnTo>
                    <a:lnTo>
                      <a:pt x="1012361" y="3217323"/>
                    </a:lnTo>
                    <a:lnTo>
                      <a:pt x="1017127" y="3184766"/>
                    </a:lnTo>
                    <a:lnTo>
                      <a:pt x="1021098" y="3151018"/>
                    </a:lnTo>
                    <a:lnTo>
                      <a:pt x="1023877" y="3115285"/>
                    </a:lnTo>
                    <a:lnTo>
                      <a:pt x="1026657" y="3077567"/>
                    </a:lnTo>
                    <a:lnTo>
                      <a:pt x="1027848" y="3038260"/>
                    </a:lnTo>
                    <a:lnTo>
                      <a:pt x="1028245" y="3017615"/>
                    </a:lnTo>
                    <a:lnTo>
                      <a:pt x="1028642" y="2996572"/>
                    </a:lnTo>
                    <a:lnTo>
                      <a:pt x="1028642" y="2300570"/>
                    </a:lnTo>
                    <a:lnTo>
                      <a:pt x="1023083" y="2285879"/>
                    </a:lnTo>
                    <a:lnTo>
                      <a:pt x="1017127" y="2270792"/>
                    </a:lnTo>
                    <a:lnTo>
                      <a:pt x="1009979" y="2256102"/>
                    </a:lnTo>
                    <a:lnTo>
                      <a:pt x="1003228" y="2240617"/>
                    </a:lnTo>
                    <a:lnTo>
                      <a:pt x="995286" y="2225133"/>
                    </a:lnTo>
                    <a:lnTo>
                      <a:pt x="986948" y="2209252"/>
                    </a:lnTo>
                    <a:lnTo>
                      <a:pt x="978211" y="2193767"/>
                    </a:lnTo>
                    <a:lnTo>
                      <a:pt x="968681" y="2177886"/>
                    </a:lnTo>
                    <a:lnTo>
                      <a:pt x="958357" y="2162799"/>
                    </a:lnTo>
                    <a:lnTo>
                      <a:pt x="948032" y="2147314"/>
                    </a:lnTo>
                    <a:lnTo>
                      <a:pt x="937708" y="2133021"/>
                    </a:lnTo>
                    <a:lnTo>
                      <a:pt x="926589" y="2118331"/>
                    </a:lnTo>
                    <a:lnTo>
                      <a:pt x="915074" y="2104831"/>
                    </a:lnTo>
                    <a:lnTo>
                      <a:pt x="903558" y="2091729"/>
                    </a:lnTo>
                    <a:lnTo>
                      <a:pt x="891248" y="2079024"/>
                    </a:lnTo>
                    <a:lnTo>
                      <a:pt x="878938" y="2067113"/>
                    </a:lnTo>
                    <a:lnTo>
                      <a:pt x="866231" y="2055202"/>
                    </a:lnTo>
                    <a:lnTo>
                      <a:pt x="853524" y="2044085"/>
                    </a:lnTo>
                    <a:lnTo>
                      <a:pt x="840023" y="2033365"/>
                    </a:lnTo>
                    <a:lnTo>
                      <a:pt x="826522" y="2023439"/>
                    </a:lnTo>
                    <a:lnTo>
                      <a:pt x="812623" y="2013513"/>
                    </a:lnTo>
                    <a:lnTo>
                      <a:pt x="805821" y="2009168"/>
                    </a:lnTo>
                    <a:lnTo>
                      <a:pt x="799829" y="2012164"/>
                    </a:lnTo>
                    <a:lnTo>
                      <a:pt x="789117" y="2016926"/>
                    </a:lnTo>
                    <a:lnTo>
                      <a:pt x="778405" y="2021290"/>
                    </a:lnTo>
                    <a:lnTo>
                      <a:pt x="767297" y="2025655"/>
                    </a:lnTo>
                    <a:lnTo>
                      <a:pt x="756585" y="2029623"/>
                    </a:lnTo>
                    <a:lnTo>
                      <a:pt x="745079" y="2033194"/>
                    </a:lnTo>
                    <a:lnTo>
                      <a:pt x="733970" y="2036369"/>
                    </a:lnTo>
                    <a:lnTo>
                      <a:pt x="722068" y="2039543"/>
                    </a:lnTo>
                    <a:lnTo>
                      <a:pt x="710563" y="2042321"/>
                    </a:lnTo>
                    <a:lnTo>
                      <a:pt x="699057" y="2044305"/>
                    </a:lnTo>
                    <a:lnTo>
                      <a:pt x="687155" y="2046289"/>
                    </a:lnTo>
                    <a:lnTo>
                      <a:pt x="674856" y="2047876"/>
                    </a:lnTo>
                    <a:lnTo>
                      <a:pt x="662954" y="2049066"/>
                    </a:lnTo>
                    <a:lnTo>
                      <a:pt x="651052" y="2050257"/>
                    </a:lnTo>
                    <a:lnTo>
                      <a:pt x="638753" y="2050653"/>
                    </a:lnTo>
                    <a:lnTo>
                      <a:pt x="626057" y="2051050"/>
                    </a:lnTo>
                    <a:lnTo>
                      <a:pt x="615742" y="2050653"/>
                    </a:lnTo>
                    <a:lnTo>
                      <a:pt x="605030" y="2050257"/>
                    </a:lnTo>
                    <a:lnTo>
                      <a:pt x="594714" y="2049463"/>
                    </a:lnTo>
                    <a:lnTo>
                      <a:pt x="584399" y="2048669"/>
                    </a:lnTo>
                    <a:lnTo>
                      <a:pt x="564165" y="2046289"/>
                    </a:lnTo>
                    <a:lnTo>
                      <a:pt x="543932" y="2042717"/>
                    </a:lnTo>
                    <a:lnTo>
                      <a:pt x="524491" y="2037956"/>
                    </a:lnTo>
                    <a:lnTo>
                      <a:pt x="504654" y="2032797"/>
                    </a:lnTo>
                    <a:lnTo>
                      <a:pt x="486007" y="2026052"/>
                    </a:lnTo>
                    <a:lnTo>
                      <a:pt x="467361" y="2018513"/>
                    </a:lnTo>
                    <a:lnTo>
                      <a:pt x="449111" y="2010974"/>
                    </a:lnTo>
                    <a:lnTo>
                      <a:pt x="431654" y="2001450"/>
                    </a:lnTo>
                    <a:lnTo>
                      <a:pt x="414991" y="1991530"/>
                    </a:lnTo>
                    <a:lnTo>
                      <a:pt x="398328" y="1981214"/>
                    </a:lnTo>
                    <a:lnTo>
                      <a:pt x="382061" y="1969707"/>
                    </a:lnTo>
                    <a:lnTo>
                      <a:pt x="366985" y="1957406"/>
                    </a:lnTo>
                    <a:lnTo>
                      <a:pt x="351909" y="1944708"/>
                    </a:lnTo>
                    <a:lnTo>
                      <a:pt x="337626" y="1931217"/>
                    </a:lnTo>
                    <a:lnTo>
                      <a:pt x="324137" y="1916932"/>
                    </a:lnTo>
                    <a:lnTo>
                      <a:pt x="311442" y="1902648"/>
                    </a:lnTo>
                    <a:lnTo>
                      <a:pt x="299143" y="1886776"/>
                    </a:lnTo>
                    <a:lnTo>
                      <a:pt x="287637" y="1871301"/>
                    </a:lnTo>
                    <a:lnTo>
                      <a:pt x="277322" y="1854635"/>
                    </a:lnTo>
                    <a:lnTo>
                      <a:pt x="267403" y="1837573"/>
                    </a:lnTo>
                    <a:lnTo>
                      <a:pt x="258675" y="1819717"/>
                    </a:lnTo>
                    <a:lnTo>
                      <a:pt x="250344" y="1801861"/>
                    </a:lnTo>
                    <a:lnTo>
                      <a:pt x="242805" y="1782814"/>
                    </a:lnTo>
                    <a:lnTo>
                      <a:pt x="236854" y="1764165"/>
                    </a:lnTo>
                    <a:lnTo>
                      <a:pt x="230903" y="1745119"/>
                    </a:lnTo>
                    <a:lnTo>
                      <a:pt x="226539" y="1724882"/>
                    </a:lnTo>
                    <a:lnTo>
                      <a:pt x="222968" y="1705042"/>
                    </a:lnTo>
                    <a:lnTo>
                      <a:pt x="220191" y="1684805"/>
                    </a:lnTo>
                    <a:lnTo>
                      <a:pt x="219398" y="1674489"/>
                    </a:lnTo>
                    <a:lnTo>
                      <a:pt x="219001" y="1663775"/>
                    </a:lnTo>
                    <a:lnTo>
                      <a:pt x="218604" y="1653458"/>
                    </a:lnTo>
                    <a:lnTo>
                      <a:pt x="218604" y="1642745"/>
                    </a:lnTo>
                    <a:lnTo>
                      <a:pt x="219001" y="1623302"/>
                    </a:lnTo>
                    <a:lnTo>
                      <a:pt x="220191" y="1603462"/>
                    </a:lnTo>
                    <a:lnTo>
                      <a:pt x="222175" y="1584415"/>
                    </a:lnTo>
                    <a:lnTo>
                      <a:pt x="225349" y="1565766"/>
                    </a:lnTo>
                    <a:lnTo>
                      <a:pt x="229713" y="1546720"/>
                    </a:lnTo>
                    <a:lnTo>
                      <a:pt x="234474" y="1528864"/>
                    </a:lnTo>
                    <a:lnTo>
                      <a:pt x="240425" y="1510611"/>
                    </a:lnTo>
                    <a:lnTo>
                      <a:pt x="246773" y="1493152"/>
                    </a:lnTo>
                    <a:lnTo>
                      <a:pt x="253914" y="1476089"/>
                    </a:lnTo>
                    <a:lnTo>
                      <a:pt x="261452" y="1459424"/>
                    </a:lnTo>
                    <a:lnTo>
                      <a:pt x="270181" y="1443155"/>
                    </a:lnTo>
                    <a:lnTo>
                      <a:pt x="280099" y="1427283"/>
                    </a:lnTo>
                    <a:lnTo>
                      <a:pt x="290018" y="1411411"/>
                    </a:lnTo>
                    <a:lnTo>
                      <a:pt x="300730" y="1396730"/>
                    </a:lnTo>
                    <a:lnTo>
                      <a:pt x="312235" y="1382445"/>
                    </a:lnTo>
                    <a:lnTo>
                      <a:pt x="324534" y="1368954"/>
                    </a:lnTo>
                    <a:lnTo>
                      <a:pt x="307077" y="1364589"/>
                    </a:lnTo>
                    <a:lnTo>
                      <a:pt x="290414" y="1360224"/>
                    </a:lnTo>
                    <a:lnTo>
                      <a:pt x="273355" y="1354272"/>
                    </a:lnTo>
                    <a:lnTo>
                      <a:pt x="257088" y="1348320"/>
                    </a:lnTo>
                    <a:lnTo>
                      <a:pt x="241615" y="1341575"/>
                    </a:lnTo>
                    <a:lnTo>
                      <a:pt x="225746" y="1334432"/>
                    </a:lnTo>
                    <a:lnTo>
                      <a:pt x="210669" y="1326100"/>
                    </a:lnTo>
                    <a:lnTo>
                      <a:pt x="195593" y="1317767"/>
                    </a:lnTo>
                    <a:lnTo>
                      <a:pt x="181311" y="1308244"/>
                    </a:lnTo>
                    <a:lnTo>
                      <a:pt x="167425" y="1298324"/>
                    </a:lnTo>
                    <a:lnTo>
                      <a:pt x="153936" y="1288007"/>
                    </a:lnTo>
                    <a:lnTo>
                      <a:pt x="140446" y="1277294"/>
                    </a:lnTo>
                    <a:lnTo>
                      <a:pt x="127751" y="1265786"/>
                    </a:lnTo>
                    <a:lnTo>
                      <a:pt x="115849" y="1253486"/>
                    </a:lnTo>
                    <a:lnTo>
                      <a:pt x="103946" y="1241185"/>
                    </a:lnTo>
                    <a:lnTo>
                      <a:pt x="92838" y="1228091"/>
                    </a:lnTo>
                    <a:lnTo>
                      <a:pt x="82126" y="1214599"/>
                    </a:lnTo>
                    <a:lnTo>
                      <a:pt x="72207" y="1200711"/>
                    </a:lnTo>
                    <a:lnTo>
                      <a:pt x="63082" y="1186427"/>
                    </a:lnTo>
                    <a:lnTo>
                      <a:pt x="53957" y="1171745"/>
                    </a:lnTo>
                    <a:lnTo>
                      <a:pt x="45625" y="1156667"/>
                    </a:lnTo>
                    <a:lnTo>
                      <a:pt x="38087" y="1141192"/>
                    </a:lnTo>
                    <a:lnTo>
                      <a:pt x="31343" y="1125320"/>
                    </a:lnTo>
                    <a:lnTo>
                      <a:pt x="24995" y="1109051"/>
                    </a:lnTo>
                    <a:lnTo>
                      <a:pt x="19441" y="1092386"/>
                    </a:lnTo>
                    <a:lnTo>
                      <a:pt x="14283" y="1076117"/>
                    </a:lnTo>
                    <a:lnTo>
                      <a:pt x="10316" y="1059055"/>
                    </a:lnTo>
                    <a:lnTo>
                      <a:pt x="6745" y="1041595"/>
                    </a:lnTo>
                    <a:lnTo>
                      <a:pt x="3571" y="1023740"/>
                    </a:lnTo>
                    <a:lnTo>
                      <a:pt x="1984" y="1005487"/>
                    </a:lnTo>
                    <a:lnTo>
                      <a:pt x="794" y="987631"/>
                    </a:lnTo>
                    <a:lnTo>
                      <a:pt x="0" y="969378"/>
                    </a:lnTo>
                    <a:lnTo>
                      <a:pt x="0" y="959061"/>
                    </a:lnTo>
                    <a:lnTo>
                      <a:pt x="794" y="948348"/>
                    </a:lnTo>
                    <a:lnTo>
                      <a:pt x="1587" y="938031"/>
                    </a:lnTo>
                    <a:lnTo>
                      <a:pt x="2381" y="927714"/>
                    </a:lnTo>
                    <a:lnTo>
                      <a:pt x="5158" y="907478"/>
                    </a:lnTo>
                    <a:lnTo>
                      <a:pt x="8332" y="887241"/>
                    </a:lnTo>
                    <a:lnTo>
                      <a:pt x="13093" y="867401"/>
                    </a:lnTo>
                    <a:lnTo>
                      <a:pt x="18647" y="847958"/>
                    </a:lnTo>
                    <a:lnTo>
                      <a:pt x="24995" y="829308"/>
                    </a:lnTo>
                    <a:lnTo>
                      <a:pt x="32533" y="810659"/>
                    </a:lnTo>
                    <a:lnTo>
                      <a:pt x="40468" y="792803"/>
                    </a:lnTo>
                    <a:lnTo>
                      <a:pt x="49593" y="774947"/>
                    </a:lnTo>
                    <a:lnTo>
                      <a:pt x="59511" y="757885"/>
                    </a:lnTo>
                    <a:lnTo>
                      <a:pt x="69827" y="741219"/>
                    </a:lnTo>
                    <a:lnTo>
                      <a:pt x="81332" y="725347"/>
                    </a:lnTo>
                    <a:lnTo>
                      <a:pt x="93631" y="709872"/>
                    </a:lnTo>
                    <a:lnTo>
                      <a:pt x="106327" y="694794"/>
                    </a:lnTo>
                    <a:lnTo>
                      <a:pt x="119816" y="680906"/>
                    </a:lnTo>
                    <a:lnTo>
                      <a:pt x="133702" y="667415"/>
                    </a:lnTo>
                    <a:lnTo>
                      <a:pt x="148778" y="654717"/>
                    </a:lnTo>
                    <a:lnTo>
                      <a:pt x="164251" y="642416"/>
                    </a:lnTo>
                    <a:lnTo>
                      <a:pt x="180120" y="631306"/>
                    </a:lnTo>
                    <a:lnTo>
                      <a:pt x="196784" y="620592"/>
                    </a:lnTo>
                    <a:lnTo>
                      <a:pt x="213447" y="610673"/>
                    </a:lnTo>
                    <a:lnTo>
                      <a:pt x="231697" y="601546"/>
                    </a:lnTo>
                    <a:lnTo>
                      <a:pt x="249550" y="593610"/>
                    </a:lnTo>
                    <a:lnTo>
                      <a:pt x="267800" y="586071"/>
                    </a:lnTo>
                    <a:lnTo>
                      <a:pt x="286844" y="579722"/>
                    </a:lnTo>
                    <a:lnTo>
                      <a:pt x="306284" y="574564"/>
                    </a:lnTo>
                    <a:lnTo>
                      <a:pt x="325724" y="569802"/>
                    </a:lnTo>
                    <a:lnTo>
                      <a:pt x="345958" y="566231"/>
                    </a:lnTo>
                    <a:lnTo>
                      <a:pt x="366192" y="563454"/>
                    </a:lnTo>
                    <a:lnTo>
                      <a:pt x="376904" y="562660"/>
                    </a:lnTo>
                    <a:lnTo>
                      <a:pt x="387219" y="562263"/>
                    </a:lnTo>
                    <a:lnTo>
                      <a:pt x="397931" y="561866"/>
                    </a:lnTo>
                    <a:lnTo>
                      <a:pt x="408246" y="561470"/>
                    </a:lnTo>
                    <a:lnTo>
                      <a:pt x="421735" y="561866"/>
                    </a:lnTo>
                    <a:lnTo>
                      <a:pt x="435225" y="562263"/>
                    </a:lnTo>
                    <a:lnTo>
                      <a:pt x="448714" y="563454"/>
                    </a:lnTo>
                    <a:lnTo>
                      <a:pt x="462203" y="565438"/>
                    </a:lnTo>
                    <a:lnTo>
                      <a:pt x="475295" y="567025"/>
                    </a:lnTo>
                    <a:lnTo>
                      <a:pt x="488388" y="569802"/>
                    </a:lnTo>
                    <a:lnTo>
                      <a:pt x="501480" y="572183"/>
                    </a:lnTo>
                    <a:lnTo>
                      <a:pt x="514176" y="575754"/>
                    </a:lnTo>
                    <a:lnTo>
                      <a:pt x="510209" y="566231"/>
                    </a:lnTo>
                    <a:lnTo>
                      <a:pt x="506638" y="555914"/>
                    </a:lnTo>
                    <a:lnTo>
                      <a:pt x="502671" y="546391"/>
                    </a:lnTo>
                    <a:lnTo>
                      <a:pt x="499100" y="536471"/>
                    </a:lnTo>
                    <a:lnTo>
                      <a:pt x="495926" y="526154"/>
                    </a:lnTo>
                    <a:lnTo>
                      <a:pt x="492752" y="515838"/>
                    </a:lnTo>
                    <a:lnTo>
                      <a:pt x="490372" y="505521"/>
                    </a:lnTo>
                    <a:lnTo>
                      <a:pt x="487594" y="494807"/>
                    </a:lnTo>
                    <a:lnTo>
                      <a:pt x="485611" y="484491"/>
                    </a:lnTo>
                    <a:lnTo>
                      <a:pt x="483627" y="474174"/>
                    </a:lnTo>
                    <a:lnTo>
                      <a:pt x="482040" y="463064"/>
                    </a:lnTo>
                    <a:lnTo>
                      <a:pt x="480850" y="452350"/>
                    </a:lnTo>
                    <a:lnTo>
                      <a:pt x="479660" y="441240"/>
                    </a:lnTo>
                    <a:lnTo>
                      <a:pt x="478866" y="430526"/>
                    </a:lnTo>
                    <a:lnTo>
                      <a:pt x="478469" y="419019"/>
                    </a:lnTo>
                    <a:lnTo>
                      <a:pt x="478469" y="408305"/>
                    </a:lnTo>
                    <a:lnTo>
                      <a:pt x="478469" y="397592"/>
                    </a:lnTo>
                    <a:lnTo>
                      <a:pt x="478866" y="387275"/>
                    </a:lnTo>
                    <a:lnTo>
                      <a:pt x="479660" y="376562"/>
                    </a:lnTo>
                    <a:lnTo>
                      <a:pt x="480850" y="366245"/>
                    </a:lnTo>
                    <a:lnTo>
                      <a:pt x="483230" y="346008"/>
                    </a:lnTo>
                    <a:lnTo>
                      <a:pt x="486801" y="326168"/>
                    </a:lnTo>
                    <a:lnTo>
                      <a:pt x="491165" y="305931"/>
                    </a:lnTo>
                    <a:lnTo>
                      <a:pt x="496719" y="286885"/>
                    </a:lnTo>
                    <a:lnTo>
                      <a:pt x="503464" y="268236"/>
                    </a:lnTo>
                    <a:lnTo>
                      <a:pt x="510209" y="249189"/>
                    </a:lnTo>
                    <a:lnTo>
                      <a:pt x="518540" y="231333"/>
                    </a:lnTo>
                    <a:lnTo>
                      <a:pt x="527665" y="213477"/>
                    </a:lnTo>
                    <a:lnTo>
                      <a:pt x="537584" y="196415"/>
                    </a:lnTo>
                    <a:lnTo>
                      <a:pt x="547899" y="179750"/>
                    </a:lnTo>
                    <a:lnTo>
                      <a:pt x="559404" y="164275"/>
                    </a:lnTo>
                    <a:lnTo>
                      <a:pt x="571307" y="148403"/>
                    </a:lnTo>
                    <a:lnTo>
                      <a:pt x="584399" y="134118"/>
                    </a:lnTo>
                    <a:lnTo>
                      <a:pt x="598285" y="119833"/>
                    </a:lnTo>
                    <a:lnTo>
                      <a:pt x="612171" y="105945"/>
                    </a:lnTo>
                    <a:lnTo>
                      <a:pt x="626850" y="93644"/>
                    </a:lnTo>
                    <a:lnTo>
                      <a:pt x="642323" y="81344"/>
                    </a:lnTo>
                    <a:lnTo>
                      <a:pt x="658193" y="69837"/>
                    </a:lnTo>
                    <a:lnTo>
                      <a:pt x="674856" y="59520"/>
                    </a:lnTo>
                    <a:lnTo>
                      <a:pt x="691916" y="49203"/>
                    </a:lnTo>
                    <a:lnTo>
                      <a:pt x="709372" y="40473"/>
                    </a:lnTo>
                    <a:lnTo>
                      <a:pt x="727622" y="32537"/>
                    </a:lnTo>
                    <a:lnTo>
                      <a:pt x="746269" y="24998"/>
                    </a:lnTo>
                    <a:lnTo>
                      <a:pt x="764916" y="18253"/>
                    </a:lnTo>
                    <a:lnTo>
                      <a:pt x="784356" y="13094"/>
                    </a:lnTo>
                    <a:lnTo>
                      <a:pt x="804193" y="8333"/>
                    </a:lnTo>
                    <a:lnTo>
                      <a:pt x="824030" y="4762"/>
                    </a:lnTo>
                    <a:lnTo>
                      <a:pt x="844661" y="2381"/>
                    </a:lnTo>
                    <a:lnTo>
                      <a:pt x="854579" y="1190"/>
                    </a:lnTo>
                    <a:lnTo>
                      <a:pt x="865291" y="794"/>
                    </a:lnTo>
                    <a:lnTo>
                      <a:pt x="875607" y="397"/>
                    </a:lnTo>
                    <a:lnTo>
                      <a:pt x="886319"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12" name="组合 111"/>
            <p:cNvGrpSpPr/>
            <p:nvPr/>
          </p:nvGrpSpPr>
          <p:grpSpPr>
            <a:xfrm>
              <a:off x="14847" y="4800"/>
              <a:ext cx="1701" cy="1701"/>
              <a:chOff x="9428002" y="3048131"/>
              <a:chExt cx="1080000" cy="1080000"/>
            </a:xfrm>
          </p:grpSpPr>
          <p:sp>
            <p:nvSpPr>
              <p:cNvPr id="142" name="išḻiḋè"/>
              <p:cNvSpPr/>
              <p:nvPr/>
            </p:nvSpPr>
            <p:spPr>
              <a:xfrm>
                <a:off x="9428002" y="3048131"/>
                <a:ext cx="1080000" cy="1080000"/>
              </a:xfrm>
              <a:prstGeom prst="ellipse">
                <a:avLst/>
              </a:prstGeom>
              <a:ln w="28575">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wrap="none" lIns="91440" tIns="45720" rIns="91440" bIns="45720" rtlCol="0" anchor="ctr">
                <a:normAutofit/>
              </a:bodyPr>
              <a:lstStyle/>
              <a:p>
                <a:pPr algn="ctr"/>
                <a:endParaRPr lang="zh-CN" altLang="en-US" b="1" dirty="0"/>
              </a:p>
            </p:txBody>
          </p:sp>
          <p:sp>
            <p:nvSpPr>
              <p:cNvPr id="143" name="KSO_Shape"/>
              <p:cNvSpPr/>
              <p:nvPr/>
            </p:nvSpPr>
            <p:spPr bwMode="auto">
              <a:xfrm>
                <a:off x="9581444" y="3193761"/>
                <a:ext cx="773431" cy="822847"/>
              </a:xfrm>
              <a:custGeom>
                <a:avLst/>
                <a:gdLst>
                  <a:gd name="T0" fmla="*/ 457860063 w 7905"/>
                  <a:gd name="T1" fmla="*/ 172034062 h 7246"/>
                  <a:gd name="T2" fmla="*/ 430042484 w 7905"/>
                  <a:gd name="T3" fmla="*/ 169593988 h 7246"/>
                  <a:gd name="T4" fmla="*/ 421795918 w 7905"/>
                  <a:gd name="T5" fmla="*/ 153325859 h 7246"/>
                  <a:gd name="T6" fmla="*/ 393281165 w 7905"/>
                  <a:gd name="T7" fmla="*/ 144494596 h 7246"/>
                  <a:gd name="T8" fmla="*/ 402573131 w 7905"/>
                  <a:gd name="T9" fmla="*/ 122416800 h 7246"/>
                  <a:gd name="T10" fmla="*/ 408264514 w 7905"/>
                  <a:gd name="T11" fmla="*/ 96736370 h 7246"/>
                  <a:gd name="T12" fmla="*/ 405767169 w 7905"/>
                  <a:gd name="T13" fmla="*/ 65362432 h 7246"/>
                  <a:gd name="T14" fmla="*/ 376265334 w 7905"/>
                  <a:gd name="T15" fmla="*/ 83431516 h 7246"/>
                  <a:gd name="T16" fmla="*/ 362850085 w 7905"/>
                  <a:gd name="T17" fmla="*/ 56066530 h 7246"/>
                  <a:gd name="T18" fmla="*/ 340955960 w 7905"/>
                  <a:gd name="T19" fmla="*/ 70765781 h 7246"/>
                  <a:gd name="T20" fmla="*/ 323068962 w 7905"/>
                  <a:gd name="T21" fmla="*/ 67395948 h 7246"/>
                  <a:gd name="T22" fmla="*/ 324927452 w 7905"/>
                  <a:gd name="T23" fmla="*/ 35440970 h 7246"/>
                  <a:gd name="T24" fmla="*/ 289618078 w 7905"/>
                  <a:gd name="T25" fmla="*/ 16907006 h 7246"/>
                  <a:gd name="T26" fmla="*/ 270453368 w 7905"/>
                  <a:gd name="T27" fmla="*/ 46305749 h 7246"/>
                  <a:gd name="T28" fmla="*/ 253553693 w 7905"/>
                  <a:gd name="T29" fmla="*/ 54497893 h 7246"/>
                  <a:gd name="T30" fmla="*/ 251114666 w 7905"/>
                  <a:gd name="T31" fmla="*/ 35673290 h 7246"/>
                  <a:gd name="T32" fmla="*/ 230846478 w 7905"/>
                  <a:gd name="T33" fmla="*/ 37242167 h 7246"/>
                  <a:gd name="T34" fmla="*/ 213366025 w 7905"/>
                  <a:gd name="T35" fmla="*/ 25622110 h 7246"/>
                  <a:gd name="T36" fmla="*/ 191007277 w 7905"/>
                  <a:gd name="T37" fmla="*/ 3021114 h 7246"/>
                  <a:gd name="T38" fmla="*/ 169577774 w 7905"/>
                  <a:gd name="T39" fmla="*/ 6274788 h 7246"/>
                  <a:gd name="T40" fmla="*/ 158892182 w 7905"/>
                  <a:gd name="T41" fmla="*/ 24518112 h 7246"/>
                  <a:gd name="T42" fmla="*/ 125615290 w 7905"/>
                  <a:gd name="T43" fmla="*/ 5112710 h 7246"/>
                  <a:gd name="T44" fmla="*/ 104998877 w 7905"/>
                  <a:gd name="T45" fmla="*/ 7611105 h 7246"/>
                  <a:gd name="T46" fmla="*/ 82349740 w 7905"/>
                  <a:gd name="T47" fmla="*/ 40670081 h 7246"/>
                  <a:gd name="T48" fmla="*/ 67598943 w 7905"/>
                  <a:gd name="T49" fmla="*/ 27887945 h 7246"/>
                  <a:gd name="T50" fmla="*/ 53196372 w 7905"/>
                  <a:gd name="T51" fmla="*/ 44562632 h 7246"/>
                  <a:gd name="T52" fmla="*/ 34263973 w 7905"/>
                  <a:gd name="T53" fmla="*/ 45957030 h 7246"/>
                  <a:gd name="T54" fmla="*/ 15854275 w 7905"/>
                  <a:gd name="T55" fmla="*/ 59320204 h 7246"/>
                  <a:gd name="T56" fmla="*/ 464622 w 7905"/>
                  <a:gd name="T57" fmla="*/ 82037119 h 7246"/>
                  <a:gd name="T58" fmla="*/ 7723865 w 7905"/>
                  <a:gd name="T59" fmla="*/ 112714099 h 7246"/>
                  <a:gd name="T60" fmla="*/ 51395960 w 7905"/>
                  <a:gd name="T61" fmla="*/ 141763881 h 7246"/>
                  <a:gd name="T62" fmla="*/ 25901252 w 7905"/>
                  <a:gd name="T63" fmla="*/ 137290291 h 7246"/>
                  <a:gd name="T64" fmla="*/ 9059655 w 7905"/>
                  <a:gd name="T65" fmla="*/ 144320357 h 7246"/>
                  <a:gd name="T66" fmla="*/ 17422376 w 7905"/>
                  <a:gd name="T67" fmla="*/ 159194088 h 7246"/>
                  <a:gd name="T68" fmla="*/ 16028509 w 7905"/>
                  <a:gd name="T69" fmla="*/ 166514553 h 7246"/>
                  <a:gd name="T70" fmla="*/ 20209869 w 7905"/>
                  <a:gd name="T71" fmla="*/ 196087536 h 7246"/>
                  <a:gd name="T72" fmla="*/ 21487581 w 7905"/>
                  <a:gd name="T73" fmla="*/ 213633661 h 7246"/>
                  <a:gd name="T74" fmla="*/ 60920237 w 7905"/>
                  <a:gd name="T75" fmla="*/ 219037010 h 7246"/>
                  <a:gd name="T76" fmla="*/ 96171533 w 7905"/>
                  <a:gd name="T77" fmla="*/ 214563179 h 7246"/>
                  <a:gd name="T78" fmla="*/ 117833347 w 7905"/>
                  <a:gd name="T79" fmla="*/ 226764275 h 7246"/>
                  <a:gd name="T80" fmla="*/ 157498315 w 7905"/>
                  <a:gd name="T81" fmla="*/ 248145113 h 7246"/>
                  <a:gd name="T82" fmla="*/ 197047127 w 7905"/>
                  <a:gd name="T83" fmla="*/ 294102143 h 7246"/>
                  <a:gd name="T84" fmla="*/ 224458402 w 7905"/>
                  <a:gd name="T85" fmla="*/ 327103039 h 7246"/>
                  <a:gd name="T86" fmla="*/ 295483454 w 7905"/>
                  <a:gd name="T87" fmla="*/ 261217648 h 7246"/>
                  <a:gd name="T88" fmla="*/ 316797042 w 7905"/>
                  <a:gd name="T89" fmla="*/ 279286732 h 7246"/>
                  <a:gd name="T90" fmla="*/ 350247926 w 7905"/>
                  <a:gd name="T91" fmla="*/ 292475426 h 7246"/>
                  <a:gd name="T92" fmla="*/ 365637579 w 7905"/>
                  <a:gd name="T93" fmla="*/ 271443067 h 7246"/>
                  <a:gd name="T94" fmla="*/ 375336089 w 7905"/>
                  <a:gd name="T95" fmla="*/ 242276884 h 7246"/>
                  <a:gd name="T96" fmla="*/ 402921598 w 7905"/>
                  <a:gd name="T97" fmla="*/ 245588638 h 7246"/>
                  <a:gd name="T98" fmla="*/ 432191121 w 7905"/>
                  <a:gd name="T99" fmla="*/ 229030110 h 7246"/>
                  <a:gd name="T100" fmla="*/ 427661294 w 7905"/>
                  <a:gd name="T101" fmla="*/ 211600145 h 7246"/>
                  <a:gd name="T102" fmla="*/ 154362355 w 7905"/>
                  <a:gd name="T103" fmla="*/ 202826962 h 7246"/>
                  <a:gd name="T104" fmla="*/ 176256480 w 7905"/>
                  <a:gd name="T105" fmla="*/ 226706195 h 7246"/>
                  <a:gd name="T106" fmla="*/ 197627905 w 7905"/>
                  <a:gd name="T107" fmla="*/ 207649272 h 7246"/>
                  <a:gd name="T108" fmla="*/ 224864947 w 7905"/>
                  <a:gd name="T109" fmla="*/ 260985088 h 7246"/>
                  <a:gd name="T110" fmla="*/ 213830647 w 7905"/>
                  <a:gd name="T111" fmla="*/ 317806896 h 7246"/>
                  <a:gd name="T112" fmla="*/ 256108875 w 7905"/>
                  <a:gd name="T113" fmla="*/ 248377433 h 7246"/>
                  <a:gd name="T114" fmla="*/ 298329266 w 7905"/>
                  <a:gd name="T115" fmla="*/ 205034958 h 7246"/>
                  <a:gd name="T116" fmla="*/ 304078486 w 7905"/>
                  <a:gd name="T117" fmla="*/ 213226861 h 7246"/>
                  <a:gd name="T118" fmla="*/ 273357017 w 7905"/>
                  <a:gd name="T119" fmla="*/ 231586586 h 7246"/>
                  <a:gd name="T120" fmla="*/ 272021469 w 7905"/>
                  <a:gd name="T121" fmla="*/ 231993144 h 7246"/>
                  <a:gd name="T122" fmla="*/ 293509049 w 7905"/>
                  <a:gd name="T123" fmla="*/ 234782180 h 7246"/>
                  <a:gd name="T124" fmla="*/ 338865159 w 7905"/>
                  <a:gd name="T125" fmla="*/ 254652220 h 72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905" h="7246">
                    <a:moveTo>
                      <a:pt x="7361" y="3630"/>
                    </a:moveTo>
                    <a:lnTo>
                      <a:pt x="7361" y="3630"/>
                    </a:lnTo>
                    <a:lnTo>
                      <a:pt x="7362" y="3618"/>
                    </a:lnTo>
                    <a:lnTo>
                      <a:pt x="7365" y="3606"/>
                    </a:lnTo>
                    <a:lnTo>
                      <a:pt x="7372" y="3592"/>
                    </a:lnTo>
                    <a:lnTo>
                      <a:pt x="7380" y="3578"/>
                    </a:lnTo>
                    <a:lnTo>
                      <a:pt x="7390" y="3564"/>
                    </a:lnTo>
                    <a:lnTo>
                      <a:pt x="7403" y="3549"/>
                    </a:lnTo>
                    <a:lnTo>
                      <a:pt x="7417" y="3533"/>
                    </a:lnTo>
                    <a:lnTo>
                      <a:pt x="7434" y="3516"/>
                    </a:lnTo>
                    <a:lnTo>
                      <a:pt x="7473" y="3478"/>
                    </a:lnTo>
                    <a:lnTo>
                      <a:pt x="7519" y="3436"/>
                    </a:lnTo>
                    <a:lnTo>
                      <a:pt x="7633" y="3337"/>
                    </a:lnTo>
                    <a:lnTo>
                      <a:pt x="7664" y="3309"/>
                    </a:lnTo>
                    <a:lnTo>
                      <a:pt x="7694" y="3281"/>
                    </a:lnTo>
                    <a:lnTo>
                      <a:pt x="7726" y="3252"/>
                    </a:lnTo>
                    <a:lnTo>
                      <a:pt x="7755" y="3223"/>
                    </a:lnTo>
                    <a:lnTo>
                      <a:pt x="7781" y="3194"/>
                    </a:lnTo>
                    <a:lnTo>
                      <a:pt x="7807" y="3165"/>
                    </a:lnTo>
                    <a:lnTo>
                      <a:pt x="7831" y="3137"/>
                    </a:lnTo>
                    <a:lnTo>
                      <a:pt x="7852" y="3110"/>
                    </a:lnTo>
                    <a:lnTo>
                      <a:pt x="7870" y="3085"/>
                    </a:lnTo>
                    <a:lnTo>
                      <a:pt x="7885" y="3060"/>
                    </a:lnTo>
                    <a:lnTo>
                      <a:pt x="7891" y="3049"/>
                    </a:lnTo>
                    <a:lnTo>
                      <a:pt x="7895" y="3038"/>
                    </a:lnTo>
                    <a:lnTo>
                      <a:pt x="7900" y="3028"/>
                    </a:lnTo>
                    <a:lnTo>
                      <a:pt x="7903" y="3017"/>
                    </a:lnTo>
                    <a:lnTo>
                      <a:pt x="7905" y="3008"/>
                    </a:lnTo>
                    <a:lnTo>
                      <a:pt x="7905" y="3000"/>
                    </a:lnTo>
                    <a:lnTo>
                      <a:pt x="7905" y="2991"/>
                    </a:lnTo>
                    <a:lnTo>
                      <a:pt x="7903" y="2983"/>
                    </a:lnTo>
                    <a:lnTo>
                      <a:pt x="7901" y="2977"/>
                    </a:lnTo>
                    <a:lnTo>
                      <a:pt x="7897" y="2971"/>
                    </a:lnTo>
                    <a:lnTo>
                      <a:pt x="7890" y="2966"/>
                    </a:lnTo>
                    <a:lnTo>
                      <a:pt x="7884" y="2961"/>
                    </a:lnTo>
                    <a:lnTo>
                      <a:pt x="7875" y="2958"/>
                    </a:lnTo>
                    <a:lnTo>
                      <a:pt x="7866" y="2956"/>
                    </a:lnTo>
                    <a:lnTo>
                      <a:pt x="7858" y="2954"/>
                    </a:lnTo>
                    <a:lnTo>
                      <a:pt x="7847" y="2954"/>
                    </a:lnTo>
                    <a:lnTo>
                      <a:pt x="7837" y="2956"/>
                    </a:lnTo>
                    <a:lnTo>
                      <a:pt x="7827" y="2958"/>
                    </a:lnTo>
                    <a:lnTo>
                      <a:pt x="7804" y="2963"/>
                    </a:lnTo>
                    <a:lnTo>
                      <a:pt x="7780" y="2972"/>
                    </a:lnTo>
                    <a:lnTo>
                      <a:pt x="7756" y="2981"/>
                    </a:lnTo>
                    <a:lnTo>
                      <a:pt x="7730" y="2993"/>
                    </a:lnTo>
                    <a:lnTo>
                      <a:pt x="7703" y="3006"/>
                    </a:lnTo>
                    <a:lnTo>
                      <a:pt x="7650" y="3031"/>
                    </a:lnTo>
                    <a:lnTo>
                      <a:pt x="7623" y="3043"/>
                    </a:lnTo>
                    <a:lnTo>
                      <a:pt x="7599" y="3052"/>
                    </a:lnTo>
                    <a:lnTo>
                      <a:pt x="7573" y="3061"/>
                    </a:lnTo>
                    <a:lnTo>
                      <a:pt x="7561" y="3063"/>
                    </a:lnTo>
                    <a:lnTo>
                      <a:pt x="7550" y="3065"/>
                    </a:lnTo>
                    <a:lnTo>
                      <a:pt x="7538" y="3067"/>
                    </a:lnTo>
                    <a:lnTo>
                      <a:pt x="7528" y="3067"/>
                    </a:lnTo>
                    <a:lnTo>
                      <a:pt x="7517" y="3067"/>
                    </a:lnTo>
                    <a:lnTo>
                      <a:pt x="7507" y="3066"/>
                    </a:lnTo>
                    <a:lnTo>
                      <a:pt x="7471" y="3059"/>
                    </a:lnTo>
                    <a:lnTo>
                      <a:pt x="7456" y="3054"/>
                    </a:lnTo>
                    <a:lnTo>
                      <a:pt x="7442" y="3051"/>
                    </a:lnTo>
                    <a:lnTo>
                      <a:pt x="7429" y="3046"/>
                    </a:lnTo>
                    <a:lnTo>
                      <a:pt x="7418" y="3040"/>
                    </a:lnTo>
                    <a:lnTo>
                      <a:pt x="7409" y="3033"/>
                    </a:lnTo>
                    <a:lnTo>
                      <a:pt x="7406" y="3029"/>
                    </a:lnTo>
                    <a:lnTo>
                      <a:pt x="7403" y="3024"/>
                    </a:lnTo>
                    <a:lnTo>
                      <a:pt x="7400" y="3019"/>
                    </a:lnTo>
                    <a:lnTo>
                      <a:pt x="7398" y="3014"/>
                    </a:lnTo>
                    <a:lnTo>
                      <a:pt x="7395" y="3001"/>
                    </a:lnTo>
                    <a:lnTo>
                      <a:pt x="7394" y="2985"/>
                    </a:lnTo>
                    <a:lnTo>
                      <a:pt x="7395" y="2966"/>
                    </a:lnTo>
                    <a:lnTo>
                      <a:pt x="7399" y="2945"/>
                    </a:lnTo>
                    <a:lnTo>
                      <a:pt x="7405" y="2919"/>
                    </a:lnTo>
                    <a:lnTo>
                      <a:pt x="7413" y="2890"/>
                    </a:lnTo>
                    <a:lnTo>
                      <a:pt x="7423" y="2857"/>
                    </a:lnTo>
                    <a:lnTo>
                      <a:pt x="7435" y="2822"/>
                    </a:lnTo>
                    <a:lnTo>
                      <a:pt x="7445" y="2790"/>
                    </a:lnTo>
                    <a:lnTo>
                      <a:pt x="7453" y="2759"/>
                    </a:lnTo>
                    <a:lnTo>
                      <a:pt x="7460" y="2730"/>
                    </a:lnTo>
                    <a:lnTo>
                      <a:pt x="7465" y="2704"/>
                    </a:lnTo>
                    <a:lnTo>
                      <a:pt x="7469" y="2679"/>
                    </a:lnTo>
                    <a:lnTo>
                      <a:pt x="7470" y="2659"/>
                    </a:lnTo>
                    <a:lnTo>
                      <a:pt x="7469" y="2649"/>
                    </a:lnTo>
                    <a:lnTo>
                      <a:pt x="7467" y="2640"/>
                    </a:lnTo>
                    <a:lnTo>
                      <a:pt x="7466" y="2632"/>
                    </a:lnTo>
                    <a:lnTo>
                      <a:pt x="7463" y="2625"/>
                    </a:lnTo>
                    <a:lnTo>
                      <a:pt x="7460" y="2619"/>
                    </a:lnTo>
                    <a:lnTo>
                      <a:pt x="7457" y="2614"/>
                    </a:lnTo>
                    <a:lnTo>
                      <a:pt x="7451" y="2609"/>
                    </a:lnTo>
                    <a:lnTo>
                      <a:pt x="7446" y="2605"/>
                    </a:lnTo>
                    <a:lnTo>
                      <a:pt x="7439" y="2603"/>
                    </a:lnTo>
                    <a:lnTo>
                      <a:pt x="7432" y="2602"/>
                    </a:lnTo>
                    <a:lnTo>
                      <a:pt x="7424" y="2601"/>
                    </a:lnTo>
                    <a:lnTo>
                      <a:pt x="7415" y="2601"/>
                    </a:lnTo>
                    <a:lnTo>
                      <a:pt x="7405" y="2603"/>
                    </a:lnTo>
                    <a:lnTo>
                      <a:pt x="7394" y="2605"/>
                    </a:lnTo>
                    <a:lnTo>
                      <a:pt x="7382" y="2609"/>
                    </a:lnTo>
                    <a:lnTo>
                      <a:pt x="7370" y="2614"/>
                    </a:lnTo>
                    <a:lnTo>
                      <a:pt x="7355" y="2620"/>
                    </a:lnTo>
                    <a:lnTo>
                      <a:pt x="7339" y="2628"/>
                    </a:lnTo>
                    <a:lnTo>
                      <a:pt x="7325" y="2634"/>
                    </a:lnTo>
                    <a:lnTo>
                      <a:pt x="7313" y="2639"/>
                    </a:lnTo>
                    <a:lnTo>
                      <a:pt x="7301" y="2643"/>
                    </a:lnTo>
                    <a:lnTo>
                      <a:pt x="7291" y="2645"/>
                    </a:lnTo>
                    <a:lnTo>
                      <a:pt x="7282" y="2646"/>
                    </a:lnTo>
                    <a:lnTo>
                      <a:pt x="7275" y="2645"/>
                    </a:lnTo>
                    <a:lnTo>
                      <a:pt x="7268" y="2643"/>
                    </a:lnTo>
                    <a:lnTo>
                      <a:pt x="7263" y="2639"/>
                    </a:lnTo>
                    <a:lnTo>
                      <a:pt x="7259" y="2636"/>
                    </a:lnTo>
                    <a:lnTo>
                      <a:pt x="7256" y="2631"/>
                    </a:lnTo>
                    <a:lnTo>
                      <a:pt x="7252" y="2625"/>
                    </a:lnTo>
                    <a:lnTo>
                      <a:pt x="7250" y="2619"/>
                    </a:lnTo>
                    <a:lnTo>
                      <a:pt x="7246" y="2604"/>
                    </a:lnTo>
                    <a:lnTo>
                      <a:pt x="7244" y="2588"/>
                    </a:lnTo>
                    <a:lnTo>
                      <a:pt x="7241" y="2571"/>
                    </a:lnTo>
                    <a:lnTo>
                      <a:pt x="7235" y="2554"/>
                    </a:lnTo>
                    <a:lnTo>
                      <a:pt x="7233" y="2546"/>
                    </a:lnTo>
                    <a:lnTo>
                      <a:pt x="7229" y="2538"/>
                    </a:lnTo>
                    <a:lnTo>
                      <a:pt x="7224" y="2531"/>
                    </a:lnTo>
                    <a:lnTo>
                      <a:pt x="7219" y="2524"/>
                    </a:lnTo>
                    <a:lnTo>
                      <a:pt x="7214" y="2518"/>
                    </a:lnTo>
                    <a:lnTo>
                      <a:pt x="7206" y="2512"/>
                    </a:lnTo>
                    <a:lnTo>
                      <a:pt x="7198" y="2508"/>
                    </a:lnTo>
                    <a:lnTo>
                      <a:pt x="7187" y="2505"/>
                    </a:lnTo>
                    <a:lnTo>
                      <a:pt x="7176" y="2502"/>
                    </a:lnTo>
                    <a:lnTo>
                      <a:pt x="7162" y="2501"/>
                    </a:lnTo>
                    <a:lnTo>
                      <a:pt x="7147" y="2501"/>
                    </a:lnTo>
                    <a:lnTo>
                      <a:pt x="7131" y="2502"/>
                    </a:lnTo>
                    <a:lnTo>
                      <a:pt x="7058" y="2510"/>
                    </a:lnTo>
                    <a:lnTo>
                      <a:pt x="6985" y="2518"/>
                    </a:lnTo>
                    <a:lnTo>
                      <a:pt x="6949" y="2522"/>
                    </a:lnTo>
                    <a:lnTo>
                      <a:pt x="6915" y="2524"/>
                    </a:lnTo>
                    <a:lnTo>
                      <a:pt x="6882" y="2525"/>
                    </a:lnTo>
                    <a:lnTo>
                      <a:pt x="6853" y="2525"/>
                    </a:lnTo>
                    <a:lnTo>
                      <a:pt x="6829" y="2523"/>
                    </a:lnTo>
                    <a:lnTo>
                      <a:pt x="6817" y="2522"/>
                    </a:lnTo>
                    <a:lnTo>
                      <a:pt x="6807" y="2520"/>
                    </a:lnTo>
                    <a:lnTo>
                      <a:pt x="6797" y="2517"/>
                    </a:lnTo>
                    <a:lnTo>
                      <a:pt x="6790" y="2514"/>
                    </a:lnTo>
                    <a:lnTo>
                      <a:pt x="6783" y="2509"/>
                    </a:lnTo>
                    <a:lnTo>
                      <a:pt x="6778" y="2505"/>
                    </a:lnTo>
                    <a:lnTo>
                      <a:pt x="6775" y="2500"/>
                    </a:lnTo>
                    <a:lnTo>
                      <a:pt x="6773" y="2493"/>
                    </a:lnTo>
                    <a:lnTo>
                      <a:pt x="6772" y="2487"/>
                    </a:lnTo>
                    <a:lnTo>
                      <a:pt x="6773" y="2478"/>
                    </a:lnTo>
                    <a:lnTo>
                      <a:pt x="6776" y="2471"/>
                    </a:lnTo>
                    <a:lnTo>
                      <a:pt x="6781" y="2461"/>
                    </a:lnTo>
                    <a:lnTo>
                      <a:pt x="6788" y="2450"/>
                    </a:lnTo>
                    <a:lnTo>
                      <a:pt x="6796" y="2439"/>
                    </a:lnTo>
                    <a:lnTo>
                      <a:pt x="6805" y="2427"/>
                    </a:lnTo>
                    <a:lnTo>
                      <a:pt x="6811" y="2415"/>
                    </a:lnTo>
                    <a:lnTo>
                      <a:pt x="6817" y="2403"/>
                    </a:lnTo>
                    <a:lnTo>
                      <a:pt x="6820" y="2390"/>
                    </a:lnTo>
                    <a:lnTo>
                      <a:pt x="6821" y="2378"/>
                    </a:lnTo>
                    <a:lnTo>
                      <a:pt x="6821" y="2365"/>
                    </a:lnTo>
                    <a:lnTo>
                      <a:pt x="6820" y="2352"/>
                    </a:lnTo>
                    <a:lnTo>
                      <a:pt x="6818" y="2340"/>
                    </a:lnTo>
                    <a:lnTo>
                      <a:pt x="6814" y="2327"/>
                    </a:lnTo>
                    <a:lnTo>
                      <a:pt x="6809" y="2315"/>
                    </a:lnTo>
                    <a:lnTo>
                      <a:pt x="6800" y="2290"/>
                    </a:lnTo>
                    <a:lnTo>
                      <a:pt x="6788" y="2266"/>
                    </a:lnTo>
                    <a:lnTo>
                      <a:pt x="6776" y="2243"/>
                    </a:lnTo>
                    <a:lnTo>
                      <a:pt x="6764" y="2221"/>
                    </a:lnTo>
                    <a:lnTo>
                      <a:pt x="6756" y="2201"/>
                    </a:lnTo>
                    <a:lnTo>
                      <a:pt x="6752" y="2191"/>
                    </a:lnTo>
                    <a:lnTo>
                      <a:pt x="6750" y="2182"/>
                    </a:lnTo>
                    <a:lnTo>
                      <a:pt x="6749" y="2174"/>
                    </a:lnTo>
                    <a:lnTo>
                      <a:pt x="6749" y="2165"/>
                    </a:lnTo>
                    <a:lnTo>
                      <a:pt x="6751" y="2159"/>
                    </a:lnTo>
                    <a:lnTo>
                      <a:pt x="6754" y="2151"/>
                    </a:lnTo>
                    <a:lnTo>
                      <a:pt x="6760" y="2146"/>
                    </a:lnTo>
                    <a:lnTo>
                      <a:pt x="6767" y="2139"/>
                    </a:lnTo>
                    <a:lnTo>
                      <a:pt x="6776" y="2135"/>
                    </a:lnTo>
                    <a:lnTo>
                      <a:pt x="6788" y="2131"/>
                    </a:lnTo>
                    <a:lnTo>
                      <a:pt x="6801" y="2127"/>
                    </a:lnTo>
                    <a:lnTo>
                      <a:pt x="6818" y="2125"/>
                    </a:lnTo>
                    <a:lnTo>
                      <a:pt x="6853" y="2121"/>
                    </a:lnTo>
                    <a:lnTo>
                      <a:pt x="6892" y="2115"/>
                    </a:lnTo>
                    <a:lnTo>
                      <a:pt x="6932" y="2107"/>
                    </a:lnTo>
                    <a:lnTo>
                      <a:pt x="6972" y="2098"/>
                    </a:lnTo>
                    <a:lnTo>
                      <a:pt x="7011" y="2089"/>
                    </a:lnTo>
                    <a:lnTo>
                      <a:pt x="7050" y="2078"/>
                    </a:lnTo>
                    <a:lnTo>
                      <a:pt x="7088" y="2065"/>
                    </a:lnTo>
                    <a:lnTo>
                      <a:pt x="7123" y="2052"/>
                    </a:lnTo>
                    <a:lnTo>
                      <a:pt x="7156" y="2038"/>
                    </a:lnTo>
                    <a:lnTo>
                      <a:pt x="7186" y="2023"/>
                    </a:lnTo>
                    <a:lnTo>
                      <a:pt x="7199" y="2016"/>
                    </a:lnTo>
                    <a:lnTo>
                      <a:pt x="7211" y="2007"/>
                    </a:lnTo>
                    <a:lnTo>
                      <a:pt x="7222" y="1998"/>
                    </a:lnTo>
                    <a:lnTo>
                      <a:pt x="7232" y="1990"/>
                    </a:lnTo>
                    <a:lnTo>
                      <a:pt x="7241" y="1981"/>
                    </a:lnTo>
                    <a:lnTo>
                      <a:pt x="7247" y="1973"/>
                    </a:lnTo>
                    <a:lnTo>
                      <a:pt x="7253" y="1964"/>
                    </a:lnTo>
                    <a:lnTo>
                      <a:pt x="7258" y="1954"/>
                    </a:lnTo>
                    <a:lnTo>
                      <a:pt x="7260" y="1946"/>
                    </a:lnTo>
                    <a:lnTo>
                      <a:pt x="7260" y="1936"/>
                    </a:lnTo>
                    <a:lnTo>
                      <a:pt x="7260" y="1926"/>
                    </a:lnTo>
                    <a:lnTo>
                      <a:pt x="7257" y="1917"/>
                    </a:lnTo>
                    <a:lnTo>
                      <a:pt x="7248" y="1896"/>
                    </a:lnTo>
                    <a:lnTo>
                      <a:pt x="7237" y="1875"/>
                    </a:lnTo>
                    <a:lnTo>
                      <a:pt x="7224" y="1853"/>
                    </a:lnTo>
                    <a:lnTo>
                      <a:pt x="7211" y="1831"/>
                    </a:lnTo>
                    <a:lnTo>
                      <a:pt x="7196" y="1808"/>
                    </a:lnTo>
                    <a:lnTo>
                      <a:pt x="7180" y="1785"/>
                    </a:lnTo>
                    <a:lnTo>
                      <a:pt x="7164" y="1764"/>
                    </a:lnTo>
                    <a:lnTo>
                      <a:pt x="7147" y="1745"/>
                    </a:lnTo>
                    <a:lnTo>
                      <a:pt x="7129" y="1725"/>
                    </a:lnTo>
                    <a:lnTo>
                      <a:pt x="7110" y="1708"/>
                    </a:lnTo>
                    <a:lnTo>
                      <a:pt x="7092" y="1694"/>
                    </a:lnTo>
                    <a:lnTo>
                      <a:pt x="7074" y="1681"/>
                    </a:lnTo>
                    <a:lnTo>
                      <a:pt x="7065" y="1677"/>
                    </a:lnTo>
                    <a:lnTo>
                      <a:pt x="7057" y="1673"/>
                    </a:lnTo>
                    <a:lnTo>
                      <a:pt x="7047" y="1668"/>
                    </a:lnTo>
                    <a:lnTo>
                      <a:pt x="7038" y="1666"/>
                    </a:lnTo>
                    <a:lnTo>
                      <a:pt x="7030" y="1665"/>
                    </a:lnTo>
                    <a:lnTo>
                      <a:pt x="7021" y="1664"/>
                    </a:lnTo>
                    <a:lnTo>
                      <a:pt x="7014" y="1664"/>
                    </a:lnTo>
                    <a:lnTo>
                      <a:pt x="7005" y="1666"/>
                    </a:lnTo>
                    <a:lnTo>
                      <a:pt x="6974" y="1673"/>
                    </a:lnTo>
                    <a:lnTo>
                      <a:pt x="6958" y="1676"/>
                    </a:lnTo>
                    <a:lnTo>
                      <a:pt x="6943" y="1678"/>
                    </a:lnTo>
                    <a:lnTo>
                      <a:pt x="6928" y="1678"/>
                    </a:lnTo>
                    <a:lnTo>
                      <a:pt x="6914" y="1677"/>
                    </a:lnTo>
                    <a:lnTo>
                      <a:pt x="6902" y="1674"/>
                    </a:lnTo>
                    <a:lnTo>
                      <a:pt x="6895" y="1671"/>
                    </a:lnTo>
                    <a:lnTo>
                      <a:pt x="6891" y="1668"/>
                    </a:lnTo>
                    <a:lnTo>
                      <a:pt x="6886" y="1665"/>
                    </a:lnTo>
                    <a:lnTo>
                      <a:pt x="6881" y="1660"/>
                    </a:lnTo>
                    <a:lnTo>
                      <a:pt x="6878" y="1654"/>
                    </a:lnTo>
                    <a:lnTo>
                      <a:pt x="6875" y="1649"/>
                    </a:lnTo>
                    <a:lnTo>
                      <a:pt x="6873" y="1641"/>
                    </a:lnTo>
                    <a:lnTo>
                      <a:pt x="6872" y="1634"/>
                    </a:lnTo>
                    <a:lnTo>
                      <a:pt x="6871" y="1625"/>
                    </a:lnTo>
                    <a:lnTo>
                      <a:pt x="6871" y="1616"/>
                    </a:lnTo>
                    <a:lnTo>
                      <a:pt x="6871" y="1605"/>
                    </a:lnTo>
                    <a:lnTo>
                      <a:pt x="6873" y="1593"/>
                    </a:lnTo>
                    <a:lnTo>
                      <a:pt x="6875" y="1580"/>
                    </a:lnTo>
                    <a:lnTo>
                      <a:pt x="6878" y="1566"/>
                    </a:lnTo>
                    <a:lnTo>
                      <a:pt x="6888" y="1535"/>
                    </a:lnTo>
                    <a:lnTo>
                      <a:pt x="6901" y="1498"/>
                    </a:lnTo>
                    <a:lnTo>
                      <a:pt x="6917" y="1456"/>
                    </a:lnTo>
                    <a:lnTo>
                      <a:pt x="6932" y="1411"/>
                    </a:lnTo>
                    <a:lnTo>
                      <a:pt x="6946" y="1363"/>
                    </a:lnTo>
                    <a:lnTo>
                      <a:pt x="6959" y="1312"/>
                    </a:lnTo>
                    <a:lnTo>
                      <a:pt x="6970" y="1263"/>
                    </a:lnTo>
                    <a:lnTo>
                      <a:pt x="6978" y="1213"/>
                    </a:lnTo>
                    <a:lnTo>
                      <a:pt x="6981" y="1190"/>
                    </a:lnTo>
                    <a:lnTo>
                      <a:pt x="6985" y="1167"/>
                    </a:lnTo>
                    <a:lnTo>
                      <a:pt x="6987" y="1146"/>
                    </a:lnTo>
                    <a:lnTo>
                      <a:pt x="6987" y="1125"/>
                    </a:lnTo>
                    <a:lnTo>
                      <a:pt x="6988" y="1106"/>
                    </a:lnTo>
                    <a:lnTo>
                      <a:pt x="6987" y="1088"/>
                    </a:lnTo>
                    <a:lnTo>
                      <a:pt x="6985" y="1071"/>
                    </a:lnTo>
                    <a:lnTo>
                      <a:pt x="6981" y="1056"/>
                    </a:lnTo>
                    <a:lnTo>
                      <a:pt x="6977" y="1044"/>
                    </a:lnTo>
                    <a:lnTo>
                      <a:pt x="6972" y="1034"/>
                    </a:lnTo>
                    <a:lnTo>
                      <a:pt x="6965" y="1025"/>
                    </a:lnTo>
                    <a:lnTo>
                      <a:pt x="6961" y="1022"/>
                    </a:lnTo>
                    <a:lnTo>
                      <a:pt x="6957" y="1020"/>
                    </a:lnTo>
                    <a:lnTo>
                      <a:pt x="6952" y="1018"/>
                    </a:lnTo>
                    <a:lnTo>
                      <a:pt x="6948" y="1017"/>
                    </a:lnTo>
                    <a:lnTo>
                      <a:pt x="6943" y="1015"/>
                    </a:lnTo>
                    <a:lnTo>
                      <a:pt x="6937" y="1015"/>
                    </a:lnTo>
                    <a:lnTo>
                      <a:pt x="6931" y="1017"/>
                    </a:lnTo>
                    <a:lnTo>
                      <a:pt x="6924" y="1019"/>
                    </a:lnTo>
                    <a:lnTo>
                      <a:pt x="6910" y="1024"/>
                    </a:lnTo>
                    <a:lnTo>
                      <a:pt x="6895" y="1033"/>
                    </a:lnTo>
                    <a:lnTo>
                      <a:pt x="6878" y="1046"/>
                    </a:lnTo>
                    <a:lnTo>
                      <a:pt x="6859" y="1061"/>
                    </a:lnTo>
                    <a:lnTo>
                      <a:pt x="6838" y="1081"/>
                    </a:lnTo>
                    <a:lnTo>
                      <a:pt x="6796" y="1123"/>
                    </a:lnTo>
                    <a:lnTo>
                      <a:pt x="6757" y="1166"/>
                    </a:lnTo>
                    <a:lnTo>
                      <a:pt x="6720" y="1207"/>
                    </a:lnTo>
                    <a:lnTo>
                      <a:pt x="6686" y="1247"/>
                    </a:lnTo>
                    <a:lnTo>
                      <a:pt x="6624" y="1319"/>
                    </a:lnTo>
                    <a:lnTo>
                      <a:pt x="6596" y="1351"/>
                    </a:lnTo>
                    <a:lnTo>
                      <a:pt x="6572" y="1378"/>
                    </a:lnTo>
                    <a:lnTo>
                      <a:pt x="6549" y="1402"/>
                    </a:lnTo>
                    <a:lnTo>
                      <a:pt x="6530" y="1420"/>
                    </a:lnTo>
                    <a:lnTo>
                      <a:pt x="6521" y="1426"/>
                    </a:lnTo>
                    <a:lnTo>
                      <a:pt x="6513" y="1433"/>
                    </a:lnTo>
                    <a:lnTo>
                      <a:pt x="6505" y="1436"/>
                    </a:lnTo>
                    <a:lnTo>
                      <a:pt x="6497" y="1439"/>
                    </a:lnTo>
                    <a:lnTo>
                      <a:pt x="6491" y="1440"/>
                    </a:lnTo>
                    <a:lnTo>
                      <a:pt x="6485" y="1439"/>
                    </a:lnTo>
                    <a:lnTo>
                      <a:pt x="6479" y="1436"/>
                    </a:lnTo>
                    <a:lnTo>
                      <a:pt x="6475" y="1432"/>
                    </a:lnTo>
                    <a:lnTo>
                      <a:pt x="6471" y="1425"/>
                    </a:lnTo>
                    <a:lnTo>
                      <a:pt x="6467" y="1417"/>
                    </a:lnTo>
                    <a:lnTo>
                      <a:pt x="6464" y="1407"/>
                    </a:lnTo>
                    <a:lnTo>
                      <a:pt x="6462" y="1394"/>
                    </a:lnTo>
                    <a:lnTo>
                      <a:pt x="6459" y="1366"/>
                    </a:lnTo>
                    <a:lnTo>
                      <a:pt x="6458" y="1336"/>
                    </a:lnTo>
                    <a:lnTo>
                      <a:pt x="6458" y="1304"/>
                    </a:lnTo>
                    <a:lnTo>
                      <a:pt x="6459" y="1271"/>
                    </a:lnTo>
                    <a:lnTo>
                      <a:pt x="6463" y="1205"/>
                    </a:lnTo>
                    <a:lnTo>
                      <a:pt x="6467" y="1138"/>
                    </a:lnTo>
                    <a:lnTo>
                      <a:pt x="6469" y="1105"/>
                    </a:lnTo>
                    <a:lnTo>
                      <a:pt x="6469" y="1072"/>
                    </a:lnTo>
                    <a:lnTo>
                      <a:pt x="6469" y="1041"/>
                    </a:lnTo>
                    <a:lnTo>
                      <a:pt x="6468" y="1012"/>
                    </a:lnTo>
                    <a:lnTo>
                      <a:pt x="6465" y="984"/>
                    </a:lnTo>
                    <a:lnTo>
                      <a:pt x="6462" y="970"/>
                    </a:lnTo>
                    <a:lnTo>
                      <a:pt x="6460" y="957"/>
                    </a:lnTo>
                    <a:lnTo>
                      <a:pt x="6456" y="946"/>
                    </a:lnTo>
                    <a:lnTo>
                      <a:pt x="6451" y="934"/>
                    </a:lnTo>
                    <a:lnTo>
                      <a:pt x="6447" y="923"/>
                    </a:lnTo>
                    <a:lnTo>
                      <a:pt x="6442" y="913"/>
                    </a:lnTo>
                    <a:lnTo>
                      <a:pt x="6435" y="905"/>
                    </a:lnTo>
                    <a:lnTo>
                      <a:pt x="6428" y="898"/>
                    </a:lnTo>
                    <a:lnTo>
                      <a:pt x="6419" y="894"/>
                    </a:lnTo>
                    <a:lnTo>
                      <a:pt x="6409" y="892"/>
                    </a:lnTo>
                    <a:lnTo>
                      <a:pt x="6399" y="892"/>
                    </a:lnTo>
                    <a:lnTo>
                      <a:pt x="6387" y="893"/>
                    </a:lnTo>
                    <a:lnTo>
                      <a:pt x="6375" y="896"/>
                    </a:lnTo>
                    <a:lnTo>
                      <a:pt x="6362" y="900"/>
                    </a:lnTo>
                    <a:lnTo>
                      <a:pt x="6349" y="906"/>
                    </a:lnTo>
                    <a:lnTo>
                      <a:pt x="6335" y="912"/>
                    </a:lnTo>
                    <a:lnTo>
                      <a:pt x="6307" y="928"/>
                    </a:lnTo>
                    <a:lnTo>
                      <a:pt x="6277" y="946"/>
                    </a:lnTo>
                    <a:lnTo>
                      <a:pt x="6248" y="965"/>
                    </a:lnTo>
                    <a:lnTo>
                      <a:pt x="6191" y="1003"/>
                    </a:lnTo>
                    <a:lnTo>
                      <a:pt x="6165" y="1019"/>
                    </a:lnTo>
                    <a:lnTo>
                      <a:pt x="6153" y="1025"/>
                    </a:lnTo>
                    <a:lnTo>
                      <a:pt x="6142" y="1031"/>
                    </a:lnTo>
                    <a:lnTo>
                      <a:pt x="6131" y="1035"/>
                    </a:lnTo>
                    <a:lnTo>
                      <a:pt x="6121" y="1038"/>
                    </a:lnTo>
                    <a:lnTo>
                      <a:pt x="6112" y="1039"/>
                    </a:lnTo>
                    <a:lnTo>
                      <a:pt x="6105" y="1039"/>
                    </a:lnTo>
                    <a:lnTo>
                      <a:pt x="6098" y="1037"/>
                    </a:lnTo>
                    <a:lnTo>
                      <a:pt x="6093" y="1033"/>
                    </a:lnTo>
                    <a:lnTo>
                      <a:pt x="6089" y="1026"/>
                    </a:lnTo>
                    <a:lnTo>
                      <a:pt x="6086" y="1018"/>
                    </a:lnTo>
                    <a:lnTo>
                      <a:pt x="6083" y="1009"/>
                    </a:lnTo>
                    <a:lnTo>
                      <a:pt x="6081" y="1001"/>
                    </a:lnTo>
                    <a:lnTo>
                      <a:pt x="6077" y="995"/>
                    </a:lnTo>
                    <a:lnTo>
                      <a:pt x="6074" y="991"/>
                    </a:lnTo>
                    <a:lnTo>
                      <a:pt x="6069" y="987"/>
                    </a:lnTo>
                    <a:lnTo>
                      <a:pt x="6064" y="985"/>
                    </a:lnTo>
                    <a:lnTo>
                      <a:pt x="6059" y="985"/>
                    </a:lnTo>
                    <a:lnTo>
                      <a:pt x="6053" y="985"/>
                    </a:lnTo>
                    <a:lnTo>
                      <a:pt x="6047" y="987"/>
                    </a:lnTo>
                    <a:lnTo>
                      <a:pt x="6040" y="990"/>
                    </a:lnTo>
                    <a:lnTo>
                      <a:pt x="6034" y="994"/>
                    </a:lnTo>
                    <a:lnTo>
                      <a:pt x="6028" y="998"/>
                    </a:lnTo>
                    <a:lnTo>
                      <a:pt x="6012" y="1010"/>
                    </a:lnTo>
                    <a:lnTo>
                      <a:pt x="5997" y="1025"/>
                    </a:lnTo>
                    <a:lnTo>
                      <a:pt x="5981" y="1043"/>
                    </a:lnTo>
                    <a:lnTo>
                      <a:pt x="5965" y="1064"/>
                    </a:lnTo>
                    <a:lnTo>
                      <a:pt x="5949" y="1085"/>
                    </a:lnTo>
                    <a:lnTo>
                      <a:pt x="5933" y="1109"/>
                    </a:lnTo>
                    <a:lnTo>
                      <a:pt x="5918" y="1133"/>
                    </a:lnTo>
                    <a:lnTo>
                      <a:pt x="5903" y="1157"/>
                    </a:lnTo>
                    <a:lnTo>
                      <a:pt x="5890" y="1182"/>
                    </a:lnTo>
                    <a:lnTo>
                      <a:pt x="5877" y="1206"/>
                    </a:lnTo>
                    <a:lnTo>
                      <a:pt x="5871" y="1218"/>
                    </a:lnTo>
                    <a:lnTo>
                      <a:pt x="5863" y="1229"/>
                    </a:lnTo>
                    <a:lnTo>
                      <a:pt x="5853" y="1241"/>
                    </a:lnTo>
                    <a:lnTo>
                      <a:pt x="5843" y="1253"/>
                    </a:lnTo>
                    <a:lnTo>
                      <a:pt x="5832" y="1265"/>
                    </a:lnTo>
                    <a:lnTo>
                      <a:pt x="5820" y="1277"/>
                    </a:lnTo>
                    <a:lnTo>
                      <a:pt x="5806" y="1288"/>
                    </a:lnTo>
                    <a:lnTo>
                      <a:pt x="5793" y="1298"/>
                    </a:lnTo>
                    <a:lnTo>
                      <a:pt x="5764" y="1319"/>
                    </a:lnTo>
                    <a:lnTo>
                      <a:pt x="5734" y="1337"/>
                    </a:lnTo>
                    <a:lnTo>
                      <a:pt x="5703" y="1353"/>
                    </a:lnTo>
                    <a:lnTo>
                      <a:pt x="5688" y="1360"/>
                    </a:lnTo>
                    <a:lnTo>
                      <a:pt x="5674" y="1365"/>
                    </a:lnTo>
                    <a:lnTo>
                      <a:pt x="5659" y="1370"/>
                    </a:lnTo>
                    <a:lnTo>
                      <a:pt x="5645" y="1374"/>
                    </a:lnTo>
                    <a:lnTo>
                      <a:pt x="5632" y="1377"/>
                    </a:lnTo>
                    <a:lnTo>
                      <a:pt x="5619" y="1379"/>
                    </a:lnTo>
                    <a:lnTo>
                      <a:pt x="5607" y="1379"/>
                    </a:lnTo>
                    <a:lnTo>
                      <a:pt x="5596" y="1379"/>
                    </a:lnTo>
                    <a:lnTo>
                      <a:pt x="5586" y="1377"/>
                    </a:lnTo>
                    <a:lnTo>
                      <a:pt x="5577" y="1374"/>
                    </a:lnTo>
                    <a:lnTo>
                      <a:pt x="5569" y="1368"/>
                    </a:lnTo>
                    <a:lnTo>
                      <a:pt x="5564" y="1362"/>
                    </a:lnTo>
                    <a:lnTo>
                      <a:pt x="5560" y="1354"/>
                    </a:lnTo>
                    <a:lnTo>
                      <a:pt x="5556" y="1345"/>
                    </a:lnTo>
                    <a:lnTo>
                      <a:pt x="5555" y="1334"/>
                    </a:lnTo>
                    <a:lnTo>
                      <a:pt x="5556" y="1321"/>
                    </a:lnTo>
                    <a:lnTo>
                      <a:pt x="5559" y="1306"/>
                    </a:lnTo>
                    <a:lnTo>
                      <a:pt x="5564" y="1290"/>
                    </a:lnTo>
                    <a:lnTo>
                      <a:pt x="5568" y="1271"/>
                    </a:lnTo>
                    <a:lnTo>
                      <a:pt x="5572" y="1255"/>
                    </a:lnTo>
                    <a:lnTo>
                      <a:pt x="5574" y="1238"/>
                    </a:lnTo>
                    <a:lnTo>
                      <a:pt x="5574" y="1222"/>
                    </a:lnTo>
                    <a:lnTo>
                      <a:pt x="5573" y="1206"/>
                    </a:lnTo>
                    <a:lnTo>
                      <a:pt x="5570" y="1190"/>
                    </a:lnTo>
                    <a:lnTo>
                      <a:pt x="5567" y="1175"/>
                    </a:lnTo>
                    <a:lnTo>
                      <a:pt x="5563" y="1160"/>
                    </a:lnTo>
                    <a:lnTo>
                      <a:pt x="5558" y="1145"/>
                    </a:lnTo>
                    <a:lnTo>
                      <a:pt x="5551" y="1129"/>
                    </a:lnTo>
                    <a:lnTo>
                      <a:pt x="5538" y="1100"/>
                    </a:lnTo>
                    <a:lnTo>
                      <a:pt x="5523" y="1074"/>
                    </a:lnTo>
                    <a:lnTo>
                      <a:pt x="5509" y="1047"/>
                    </a:lnTo>
                    <a:lnTo>
                      <a:pt x="5494" y="1021"/>
                    </a:lnTo>
                    <a:lnTo>
                      <a:pt x="5482" y="995"/>
                    </a:lnTo>
                    <a:lnTo>
                      <a:pt x="5477" y="982"/>
                    </a:lnTo>
                    <a:lnTo>
                      <a:pt x="5473" y="970"/>
                    </a:lnTo>
                    <a:lnTo>
                      <a:pt x="5469" y="957"/>
                    </a:lnTo>
                    <a:lnTo>
                      <a:pt x="5466" y="946"/>
                    </a:lnTo>
                    <a:lnTo>
                      <a:pt x="5465" y="934"/>
                    </a:lnTo>
                    <a:lnTo>
                      <a:pt x="5465" y="922"/>
                    </a:lnTo>
                    <a:lnTo>
                      <a:pt x="5467" y="910"/>
                    </a:lnTo>
                    <a:lnTo>
                      <a:pt x="5470" y="898"/>
                    </a:lnTo>
                    <a:lnTo>
                      <a:pt x="5475" y="886"/>
                    </a:lnTo>
                    <a:lnTo>
                      <a:pt x="5481" y="875"/>
                    </a:lnTo>
                    <a:lnTo>
                      <a:pt x="5490" y="863"/>
                    </a:lnTo>
                    <a:lnTo>
                      <a:pt x="5501" y="851"/>
                    </a:lnTo>
                    <a:lnTo>
                      <a:pt x="5523" y="827"/>
                    </a:lnTo>
                    <a:lnTo>
                      <a:pt x="5544" y="803"/>
                    </a:lnTo>
                    <a:lnTo>
                      <a:pt x="5562" y="779"/>
                    </a:lnTo>
                    <a:lnTo>
                      <a:pt x="5577" y="755"/>
                    </a:lnTo>
                    <a:lnTo>
                      <a:pt x="5590" y="732"/>
                    </a:lnTo>
                    <a:lnTo>
                      <a:pt x="5600" y="709"/>
                    </a:lnTo>
                    <a:lnTo>
                      <a:pt x="5604" y="698"/>
                    </a:lnTo>
                    <a:lnTo>
                      <a:pt x="5607" y="687"/>
                    </a:lnTo>
                    <a:lnTo>
                      <a:pt x="5609" y="678"/>
                    </a:lnTo>
                    <a:lnTo>
                      <a:pt x="5610" y="668"/>
                    </a:lnTo>
                    <a:lnTo>
                      <a:pt x="5611" y="658"/>
                    </a:lnTo>
                    <a:lnTo>
                      <a:pt x="5610" y="649"/>
                    </a:lnTo>
                    <a:lnTo>
                      <a:pt x="5609" y="640"/>
                    </a:lnTo>
                    <a:lnTo>
                      <a:pt x="5607" y="632"/>
                    </a:lnTo>
                    <a:lnTo>
                      <a:pt x="5604" y="624"/>
                    </a:lnTo>
                    <a:lnTo>
                      <a:pt x="5601" y="616"/>
                    </a:lnTo>
                    <a:lnTo>
                      <a:pt x="5595" y="610"/>
                    </a:lnTo>
                    <a:lnTo>
                      <a:pt x="5589" y="604"/>
                    </a:lnTo>
                    <a:lnTo>
                      <a:pt x="5582" y="598"/>
                    </a:lnTo>
                    <a:lnTo>
                      <a:pt x="5574" y="593"/>
                    </a:lnTo>
                    <a:lnTo>
                      <a:pt x="5564" y="589"/>
                    </a:lnTo>
                    <a:lnTo>
                      <a:pt x="5554" y="585"/>
                    </a:lnTo>
                    <a:lnTo>
                      <a:pt x="5543" y="582"/>
                    </a:lnTo>
                    <a:lnTo>
                      <a:pt x="5530" y="581"/>
                    </a:lnTo>
                    <a:lnTo>
                      <a:pt x="5516" y="579"/>
                    </a:lnTo>
                    <a:lnTo>
                      <a:pt x="5501" y="579"/>
                    </a:lnTo>
                    <a:lnTo>
                      <a:pt x="5469" y="578"/>
                    </a:lnTo>
                    <a:lnTo>
                      <a:pt x="5439" y="576"/>
                    </a:lnTo>
                    <a:lnTo>
                      <a:pt x="5409" y="571"/>
                    </a:lnTo>
                    <a:lnTo>
                      <a:pt x="5380" y="566"/>
                    </a:lnTo>
                    <a:lnTo>
                      <a:pt x="5351" y="558"/>
                    </a:lnTo>
                    <a:lnTo>
                      <a:pt x="5324" y="551"/>
                    </a:lnTo>
                    <a:lnTo>
                      <a:pt x="5297" y="543"/>
                    </a:lnTo>
                    <a:lnTo>
                      <a:pt x="5270" y="535"/>
                    </a:lnTo>
                    <a:lnTo>
                      <a:pt x="5222" y="516"/>
                    </a:lnTo>
                    <a:lnTo>
                      <a:pt x="5178" y="499"/>
                    </a:lnTo>
                    <a:lnTo>
                      <a:pt x="5138" y="485"/>
                    </a:lnTo>
                    <a:lnTo>
                      <a:pt x="5120" y="479"/>
                    </a:lnTo>
                    <a:lnTo>
                      <a:pt x="5104" y="475"/>
                    </a:lnTo>
                    <a:lnTo>
                      <a:pt x="5096" y="471"/>
                    </a:lnTo>
                    <a:lnTo>
                      <a:pt x="5089" y="468"/>
                    </a:lnTo>
                    <a:lnTo>
                      <a:pt x="5082" y="464"/>
                    </a:lnTo>
                    <a:lnTo>
                      <a:pt x="5075" y="457"/>
                    </a:lnTo>
                    <a:lnTo>
                      <a:pt x="5068" y="451"/>
                    </a:lnTo>
                    <a:lnTo>
                      <a:pt x="5063" y="443"/>
                    </a:lnTo>
                    <a:lnTo>
                      <a:pt x="5051" y="427"/>
                    </a:lnTo>
                    <a:lnTo>
                      <a:pt x="5040" y="408"/>
                    </a:lnTo>
                    <a:lnTo>
                      <a:pt x="5031" y="388"/>
                    </a:lnTo>
                    <a:lnTo>
                      <a:pt x="5012" y="347"/>
                    </a:lnTo>
                    <a:lnTo>
                      <a:pt x="5004" y="326"/>
                    </a:lnTo>
                    <a:lnTo>
                      <a:pt x="4995" y="308"/>
                    </a:lnTo>
                    <a:lnTo>
                      <a:pt x="4987" y="291"/>
                    </a:lnTo>
                    <a:lnTo>
                      <a:pt x="4977" y="278"/>
                    </a:lnTo>
                    <a:lnTo>
                      <a:pt x="4973" y="272"/>
                    </a:lnTo>
                    <a:lnTo>
                      <a:pt x="4968" y="267"/>
                    </a:lnTo>
                    <a:lnTo>
                      <a:pt x="4963" y="264"/>
                    </a:lnTo>
                    <a:lnTo>
                      <a:pt x="4959" y="262"/>
                    </a:lnTo>
                    <a:lnTo>
                      <a:pt x="4953" y="261"/>
                    </a:lnTo>
                    <a:lnTo>
                      <a:pt x="4948" y="261"/>
                    </a:lnTo>
                    <a:lnTo>
                      <a:pt x="4942" y="263"/>
                    </a:lnTo>
                    <a:lnTo>
                      <a:pt x="4936" y="266"/>
                    </a:lnTo>
                    <a:lnTo>
                      <a:pt x="4909" y="284"/>
                    </a:lnTo>
                    <a:lnTo>
                      <a:pt x="4894" y="296"/>
                    </a:lnTo>
                    <a:lnTo>
                      <a:pt x="4877" y="309"/>
                    </a:lnTo>
                    <a:lnTo>
                      <a:pt x="4860" y="324"/>
                    </a:lnTo>
                    <a:lnTo>
                      <a:pt x="4841" y="341"/>
                    </a:lnTo>
                    <a:lnTo>
                      <a:pt x="4824" y="359"/>
                    </a:lnTo>
                    <a:lnTo>
                      <a:pt x="4806" y="380"/>
                    </a:lnTo>
                    <a:lnTo>
                      <a:pt x="4789" y="402"/>
                    </a:lnTo>
                    <a:lnTo>
                      <a:pt x="4773" y="427"/>
                    </a:lnTo>
                    <a:lnTo>
                      <a:pt x="4756" y="454"/>
                    </a:lnTo>
                    <a:lnTo>
                      <a:pt x="4742" y="483"/>
                    </a:lnTo>
                    <a:lnTo>
                      <a:pt x="4736" y="498"/>
                    </a:lnTo>
                    <a:lnTo>
                      <a:pt x="4731" y="513"/>
                    </a:lnTo>
                    <a:lnTo>
                      <a:pt x="4725" y="530"/>
                    </a:lnTo>
                    <a:lnTo>
                      <a:pt x="4720" y="547"/>
                    </a:lnTo>
                    <a:lnTo>
                      <a:pt x="4716" y="565"/>
                    </a:lnTo>
                    <a:lnTo>
                      <a:pt x="4712" y="582"/>
                    </a:lnTo>
                    <a:lnTo>
                      <a:pt x="4709" y="601"/>
                    </a:lnTo>
                    <a:lnTo>
                      <a:pt x="4707" y="621"/>
                    </a:lnTo>
                    <a:lnTo>
                      <a:pt x="4705" y="640"/>
                    </a:lnTo>
                    <a:lnTo>
                      <a:pt x="4702" y="659"/>
                    </a:lnTo>
                    <a:lnTo>
                      <a:pt x="4697" y="678"/>
                    </a:lnTo>
                    <a:lnTo>
                      <a:pt x="4693" y="696"/>
                    </a:lnTo>
                    <a:lnTo>
                      <a:pt x="4683" y="733"/>
                    </a:lnTo>
                    <a:lnTo>
                      <a:pt x="4671" y="766"/>
                    </a:lnTo>
                    <a:lnTo>
                      <a:pt x="4657" y="797"/>
                    </a:lnTo>
                    <a:lnTo>
                      <a:pt x="4642" y="825"/>
                    </a:lnTo>
                    <a:lnTo>
                      <a:pt x="4626" y="850"/>
                    </a:lnTo>
                    <a:lnTo>
                      <a:pt x="4618" y="862"/>
                    </a:lnTo>
                    <a:lnTo>
                      <a:pt x="4610" y="871"/>
                    </a:lnTo>
                    <a:lnTo>
                      <a:pt x="4602" y="881"/>
                    </a:lnTo>
                    <a:lnTo>
                      <a:pt x="4593" y="889"/>
                    </a:lnTo>
                    <a:lnTo>
                      <a:pt x="4584" y="896"/>
                    </a:lnTo>
                    <a:lnTo>
                      <a:pt x="4577" y="903"/>
                    </a:lnTo>
                    <a:lnTo>
                      <a:pt x="4568" y="907"/>
                    </a:lnTo>
                    <a:lnTo>
                      <a:pt x="4561" y="911"/>
                    </a:lnTo>
                    <a:lnTo>
                      <a:pt x="4552" y="913"/>
                    </a:lnTo>
                    <a:lnTo>
                      <a:pt x="4545" y="914"/>
                    </a:lnTo>
                    <a:lnTo>
                      <a:pt x="4538" y="914"/>
                    </a:lnTo>
                    <a:lnTo>
                      <a:pt x="4531" y="913"/>
                    </a:lnTo>
                    <a:lnTo>
                      <a:pt x="4524" y="910"/>
                    </a:lnTo>
                    <a:lnTo>
                      <a:pt x="4518" y="905"/>
                    </a:lnTo>
                    <a:lnTo>
                      <a:pt x="4512" y="899"/>
                    </a:lnTo>
                    <a:lnTo>
                      <a:pt x="4507" y="892"/>
                    </a:lnTo>
                    <a:lnTo>
                      <a:pt x="4502" y="882"/>
                    </a:lnTo>
                    <a:lnTo>
                      <a:pt x="4497" y="871"/>
                    </a:lnTo>
                    <a:lnTo>
                      <a:pt x="4494" y="861"/>
                    </a:lnTo>
                    <a:lnTo>
                      <a:pt x="4490" y="852"/>
                    </a:lnTo>
                    <a:lnTo>
                      <a:pt x="4484" y="846"/>
                    </a:lnTo>
                    <a:lnTo>
                      <a:pt x="4480" y="841"/>
                    </a:lnTo>
                    <a:lnTo>
                      <a:pt x="4475" y="839"/>
                    </a:lnTo>
                    <a:lnTo>
                      <a:pt x="4470" y="838"/>
                    </a:lnTo>
                    <a:lnTo>
                      <a:pt x="4465" y="838"/>
                    </a:lnTo>
                    <a:lnTo>
                      <a:pt x="4460" y="840"/>
                    </a:lnTo>
                    <a:lnTo>
                      <a:pt x="4453" y="843"/>
                    </a:lnTo>
                    <a:lnTo>
                      <a:pt x="4448" y="848"/>
                    </a:lnTo>
                    <a:lnTo>
                      <a:pt x="4435" y="860"/>
                    </a:lnTo>
                    <a:lnTo>
                      <a:pt x="4422" y="873"/>
                    </a:lnTo>
                    <a:lnTo>
                      <a:pt x="4409" y="890"/>
                    </a:lnTo>
                    <a:lnTo>
                      <a:pt x="4395" y="907"/>
                    </a:lnTo>
                    <a:lnTo>
                      <a:pt x="4380" y="923"/>
                    </a:lnTo>
                    <a:lnTo>
                      <a:pt x="4366" y="938"/>
                    </a:lnTo>
                    <a:lnTo>
                      <a:pt x="4359" y="944"/>
                    </a:lnTo>
                    <a:lnTo>
                      <a:pt x="4351" y="951"/>
                    </a:lnTo>
                    <a:lnTo>
                      <a:pt x="4343" y="956"/>
                    </a:lnTo>
                    <a:lnTo>
                      <a:pt x="4336" y="960"/>
                    </a:lnTo>
                    <a:lnTo>
                      <a:pt x="4327" y="963"/>
                    </a:lnTo>
                    <a:lnTo>
                      <a:pt x="4320" y="964"/>
                    </a:lnTo>
                    <a:lnTo>
                      <a:pt x="4312" y="965"/>
                    </a:lnTo>
                    <a:lnTo>
                      <a:pt x="4305" y="963"/>
                    </a:lnTo>
                    <a:lnTo>
                      <a:pt x="4296" y="960"/>
                    </a:lnTo>
                    <a:lnTo>
                      <a:pt x="4289" y="955"/>
                    </a:lnTo>
                    <a:lnTo>
                      <a:pt x="4274" y="942"/>
                    </a:lnTo>
                    <a:lnTo>
                      <a:pt x="4260" y="928"/>
                    </a:lnTo>
                    <a:lnTo>
                      <a:pt x="4247" y="912"/>
                    </a:lnTo>
                    <a:lnTo>
                      <a:pt x="4235" y="895"/>
                    </a:lnTo>
                    <a:lnTo>
                      <a:pt x="4225" y="877"/>
                    </a:lnTo>
                    <a:lnTo>
                      <a:pt x="4217" y="857"/>
                    </a:lnTo>
                    <a:lnTo>
                      <a:pt x="4210" y="837"/>
                    </a:lnTo>
                    <a:lnTo>
                      <a:pt x="4205" y="816"/>
                    </a:lnTo>
                    <a:lnTo>
                      <a:pt x="4203" y="796"/>
                    </a:lnTo>
                    <a:lnTo>
                      <a:pt x="4202" y="776"/>
                    </a:lnTo>
                    <a:lnTo>
                      <a:pt x="4203" y="755"/>
                    </a:lnTo>
                    <a:lnTo>
                      <a:pt x="4206" y="735"/>
                    </a:lnTo>
                    <a:lnTo>
                      <a:pt x="4209" y="725"/>
                    </a:lnTo>
                    <a:lnTo>
                      <a:pt x="4212" y="715"/>
                    </a:lnTo>
                    <a:lnTo>
                      <a:pt x="4217" y="706"/>
                    </a:lnTo>
                    <a:lnTo>
                      <a:pt x="4221" y="696"/>
                    </a:lnTo>
                    <a:lnTo>
                      <a:pt x="4226" y="687"/>
                    </a:lnTo>
                    <a:lnTo>
                      <a:pt x="4233" y="679"/>
                    </a:lnTo>
                    <a:lnTo>
                      <a:pt x="4239" y="670"/>
                    </a:lnTo>
                    <a:lnTo>
                      <a:pt x="4247" y="663"/>
                    </a:lnTo>
                    <a:lnTo>
                      <a:pt x="4255" y="655"/>
                    </a:lnTo>
                    <a:lnTo>
                      <a:pt x="4264" y="648"/>
                    </a:lnTo>
                    <a:lnTo>
                      <a:pt x="4283" y="635"/>
                    </a:lnTo>
                    <a:lnTo>
                      <a:pt x="4304" y="624"/>
                    </a:lnTo>
                    <a:lnTo>
                      <a:pt x="4324" y="614"/>
                    </a:lnTo>
                    <a:lnTo>
                      <a:pt x="4346" y="606"/>
                    </a:lnTo>
                    <a:lnTo>
                      <a:pt x="4365" y="599"/>
                    </a:lnTo>
                    <a:lnTo>
                      <a:pt x="4398" y="590"/>
                    </a:lnTo>
                    <a:lnTo>
                      <a:pt x="4418" y="583"/>
                    </a:lnTo>
                    <a:lnTo>
                      <a:pt x="4420" y="582"/>
                    </a:lnTo>
                    <a:lnTo>
                      <a:pt x="4421" y="581"/>
                    </a:lnTo>
                    <a:lnTo>
                      <a:pt x="4420" y="581"/>
                    </a:lnTo>
                    <a:lnTo>
                      <a:pt x="4418" y="580"/>
                    </a:lnTo>
                    <a:lnTo>
                      <a:pt x="4408" y="579"/>
                    </a:lnTo>
                    <a:lnTo>
                      <a:pt x="4391" y="579"/>
                    </a:lnTo>
                    <a:lnTo>
                      <a:pt x="4331" y="579"/>
                    </a:lnTo>
                    <a:lnTo>
                      <a:pt x="4311" y="580"/>
                    </a:lnTo>
                    <a:lnTo>
                      <a:pt x="4293" y="581"/>
                    </a:lnTo>
                    <a:lnTo>
                      <a:pt x="4275" y="584"/>
                    </a:lnTo>
                    <a:lnTo>
                      <a:pt x="4257" y="587"/>
                    </a:lnTo>
                    <a:lnTo>
                      <a:pt x="4240" y="592"/>
                    </a:lnTo>
                    <a:lnTo>
                      <a:pt x="4224" y="597"/>
                    </a:lnTo>
                    <a:lnTo>
                      <a:pt x="4208" y="602"/>
                    </a:lnTo>
                    <a:lnTo>
                      <a:pt x="4193" y="609"/>
                    </a:lnTo>
                    <a:lnTo>
                      <a:pt x="4164" y="623"/>
                    </a:lnTo>
                    <a:lnTo>
                      <a:pt x="4137" y="637"/>
                    </a:lnTo>
                    <a:lnTo>
                      <a:pt x="4090" y="665"/>
                    </a:lnTo>
                    <a:lnTo>
                      <a:pt x="4069" y="677"/>
                    </a:lnTo>
                    <a:lnTo>
                      <a:pt x="4051" y="686"/>
                    </a:lnTo>
                    <a:lnTo>
                      <a:pt x="4042" y="690"/>
                    </a:lnTo>
                    <a:lnTo>
                      <a:pt x="4034" y="692"/>
                    </a:lnTo>
                    <a:lnTo>
                      <a:pt x="4026" y="693"/>
                    </a:lnTo>
                    <a:lnTo>
                      <a:pt x="4019" y="694"/>
                    </a:lnTo>
                    <a:lnTo>
                      <a:pt x="4012" y="693"/>
                    </a:lnTo>
                    <a:lnTo>
                      <a:pt x="4006" y="690"/>
                    </a:lnTo>
                    <a:lnTo>
                      <a:pt x="3999" y="686"/>
                    </a:lnTo>
                    <a:lnTo>
                      <a:pt x="3994" y="681"/>
                    </a:lnTo>
                    <a:lnTo>
                      <a:pt x="3989" y="673"/>
                    </a:lnTo>
                    <a:lnTo>
                      <a:pt x="3983" y="665"/>
                    </a:lnTo>
                    <a:lnTo>
                      <a:pt x="3979" y="654"/>
                    </a:lnTo>
                    <a:lnTo>
                      <a:pt x="3975" y="641"/>
                    </a:lnTo>
                    <a:lnTo>
                      <a:pt x="3968" y="613"/>
                    </a:lnTo>
                    <a:lnTo>
                      <a:pt x="3961" y="582"/>
                    </a:lnTo>
                    <a:lnTo>
                      <a:pt x="3949" y="516"/>
                    </a:lnTo>
                    <a:lnTo>
                      <a:pt x="3942" y="483"/>
                    </a:lnTo>
                    <a:lnTo>
                      <a:pt x="3935" y="451"/>
                    </a:lnTo>
                    <a:lnTo>
                      <a:pt x="3927" y="420"/>
                    </a:lnTo>
                    <a:lnTo>
                      <a:pt x="3918" y="391"/>
                    </a:lnTo>
                    <a:lnTo>
                      <a:pt x="3912" y="378"/>
                    </a:lnTo>
                    <a:lnTo>
                      <a:pt x="3907" y="365"/>
                    </a:lnTo>
                    <a:lnTo>
                      <a:pt x="3901" y="353"/>
                    </a:lnTo>
                    <a:lnTo>
                      <a:pt x="3895" y="342"/>
                    </a:lnTo>
                    <a:lnTo>
                      <a:pt x="3888" y="334"/>
                    </a:lnTo>
                    <a:lnTo>
                      <a:pt x="3880" y="325"/>
                    </a:lnTo>
                    <a:lnTo>
                      <a:pt x="3872" y="317"/>
                    </a:lnTo>
                    <a:lnTo>
                      <a:pt x="3864" y="312"/>
                    </a:lnTo>
                    <a:lnTo>
                      <a:pt x="3854" y="308"/>
                    </a:lnTo>
                    <a:lnTo>
                      <a:pt x="3843" y="306"/>
                    </a:lnTo>
                    <a:lnTo>
                      <a:pt x="3833" y="305"/>
                    </a:lnTo>
                    <a:lnTo>
                      <a:pt x="3821" y="306"/>
                    </a:lnTo>
                    <a:lnTo>
                      <a:pt x="3809" y="308"/>
                    </a:lnTo>
                    <a:lnTo>
                      <a:pt x="3795" y="312"/>
                    </a:lnTo>
                    <a:lnTo>
                      <a:pt x="3781" y="320"/>
                    </a:lnTo>
                    <a:lnTo>
                      <a:pt x="3766" y="328"/>
                    </a:lnTo>
                    <a:lnTo>
                      <a:pt x="3751" y="338"/>
                    </a:lnTo>
                    <a:lnTo>
                      <a:pt x="3738" y="347"/>
                    </a:lnTo>
                    <a:lnTo>
                      <a:pt x="3727" y="356"/>
                    </a:lnTo>
                    <a:lnTo>
                      <a:pt x="3717" y="364"/>
                    </a:lnTo>
                    <a:lnTo>
                      <a:pt x="3708" y="372"/>
                    </a:lnTo>
                    <a:lnTo>
                      <a:pt x="3701" y="380"/>
                    </a:lnTo>
                    <a:lnTo>
                      <a:pt x="3690" y="394"/>
                    </a:lnTo>
                    <a:lnTo>
                      <a:pt x="3683" y="407"/>
                    </a:lnTo>
                    <a:lnTo>
                      <a:pt x="3679" y="419"/>
                    </a:lnTo>
                    <a:lnTo>
                      <a:pt x="3676" y="427"/>
                    </a:lnTo>
                    <a:lnTo>
                      <a:pt x="3675" y="435"/>
                    </a:lnTo>
                    <a:lnTo>
                      <a:pt x="3674" y="441"/>
                    </a:lnTo>
                    <a:lnTo>
                      <a:pt x="3672" y="445"/>
                    </a:lnTo>
                    <a:lnTo>
                      <a:pt x="3670" y="447"/>
                    </a:lnTo>
                    <a:lnTo>
                      <a:pt x="3669" y="448"/>
                    </a:lnTo>
                    <a:lnTo>
                      <a:pt x="3664" y="449"/>
                    </a:lnTo>
                    <a:lnTo>
                      <a:pt x="3654" y="448"/>
                    </a:lnTo>
                    <a:lnTo>
                      <a:pt x="3641" y="444"/>
                    </a:lnTo>
                    <a:lnTo>
                      <a:pt x="3599" y="433"/>
                    </a:lnTo>
                    <a:lnTo>
                      <a:pt x="3575" y="424"/>
                    </a:lnTo>
                    <a:lnTo>
                      <a:pt x="3554" y="415"/>
                    </a:lnTo>
                    <a:lnTo>
                      <a:pt x="3546" y="411"/>
                    </a:lnTo>
                    <a:lnTo>
                      <a:pt x="3538" y="407"/>
                    </a:lnTo>
                    <a:lnTo>
                      <a:pt x="3532" y="401"/>
                    </a:lnTo>
                    <a:lnTo>
                      <a:pt x="3525" y="396"/>
                    </a:lnTo>
                    <a:lnTo>
                      <a:pt x="3521" y="391"/>
                    </a:lnTo>
                    <a:lnTo>
                      <a:pt x="3515" y="385"/>
                    </a:lnTo>
                    <a:lnTo>
                      <a:pt x="3508" y="372"/>
                    </a:lnTo>
                    <a:lnTo>
                      <a:pt x="3503" y="358"/>
                    </a:lnTo>
                    <a:lnTo>
                      <a:pt x="3497" y="343"/>
                    </a:lnTo>
                    <a:lnTo>
                      <a:pt x="3486" y="309"/>
                    </a:lnTo>
                    <a:lnTo>
                      <a:pt x="3481" y="290"/>
                    </a:lnTo>
                    <a:lnTo>
                      <a:pt x="3472" y="268"/>
                    </a:lnTo>
                    <a:lnTo>
                      <a:pt x="3463" y="244"/>
                    </a:lnTo>
                    <a:lnTo>
                      <a:pt x="3449" y="219"/>
                    </a:lnTo>
                    <a:lnTo>
                      <a:pt x="3433" y="191"/>
                    </a:lnTo>
                    <a:lnTo>
                      <a:pt x="3411" y="160"/>
                    </a:lnTo>
                    <a:lnTo>
                      <a:pt x="3399" y="145"/>
                    </a:lnTo>
                    <a:lnTo>
                      <a:pt x="3387" y="131"/>
                    </a:lnTo>
                    <a:lnTo>
                      <a:pt x="3375" y="119"/>
                    </a:lnTo>
                    <a:lnTo>
                      <a:pt x="3363" y="106"/>
                    </a:lnTo>
                    <a:lnTo>
                      <a:pt x="3350" y="95"/>
                    </a:lnTo>
                    <a:lnTo>
                      <a:pt x="3338" y="84"/>
                    </a:lnTo>
                    <a:lnTo>
                      <a:pt x="3325" y="74"/>
                    </a:lnTo>
                    <a:lnTo>
                      <a:pt x="3313" y="67"/>
                    </a:lnTo>
                    <a:lnTo>
                      <a:pt x="3300" y="58"/>
                    </a:lnTo>
                    <a:lnTo>
                      <a:pt x="3289" y="52"/>
                    </a:lnTo>
                    <a:lnTo>
                      <a:pt x="3277" y="46"/>
                    </a:lnTo>
                    <a:lnTo>
                      <a:pt x="3265" y="41"/>
                    </a:lnTo>
                    <a:lnTo>
                      <a:pt x="3253" y="37"/>
                    </a:lnTo>
                    <a:lnTo>
                      <a:pt x="3242" y="35"/>
                    </a:lnTo>
                    <a:lnTo>
                      <a:pt x="3232" y="31"/>
                    </a:lnTo>
                    <a:lnTo>
                      <a:pt x="3221" y="30"/>
                    </a:lnTo>
                    <a:lnTo>
                      <a:pt x="3211" y="29"/>
                    </a:lnTo>
                    <a:lnTo>
                      <a:pt x="3201" y="30"/>
                    </a:lnTo>
                    <a:lnTo>
                      <a:pt x="3193" y="31"/>
                    </a:lnTo>
                    <a:lnTo>
                      <a:pt x="3184" y="33"/>
                    </a:lnTo>
                    <a:lnTo>
                      <a:pt x="3176" y="36"/>
                    </a:lnTo>
                    <a:lnTo>
                      <a:pt x="3168" y="39"/>
                    </a:lnTo>
                    <a:lnTo>
                      <a:pt x="3162" y="43"/>
                    </a:lnTo>
                    <a:lnTo>
                      <a:pt x="3156" y="49"/>
                    </a:lnTo>
                    <a:lnTo>
                      <a:pt x="3151" y="55"/>
                    </a:lnTo>
                    <a:lnTo>
                      <a:pt x="3147" y="62"/>
                    </a:lnTo>
                    <a:lnTo>
                      <a:pt x="3143" y="69"/>
                    </a:lnTo>
                    <a:lnTo>
                      <a:pt x="3140" y="78"/>
                    </a:lnTo>
                    <a:lnTo>
                      <a:pt x="3139" y="86"/>
                    </a:lnTo>
                    <a:lnTo>
                      <a:pt x="3138" y="96"/>
                    </a:lnTo>
                    <a:lnTo>
                      <a:pt x="3138" y="107"/>
                    </a:lnTo>
                    <a:lnTo>
                      <a:pt x="3139" y="117"/>
                    </a:lnTo>
                    <a:lnTo>
                      <a:pt x="3133" y="114"/>
                    </a:lnTo>
                    <a:lnTo>
                      <a:pt x="3125" y="110"/>
                    </a:lnTo>
                    <a:lnTo>
                      <a:pt x="3115" y="107"/>
                    </a:lnTo>
                    <a:lnTo>
                      <a:pt x="3106" y="103"/>
                    </a:lnTo>
                    <a:lnTo>
                      <a:pt x="3095" y="101"/>
                    </a:lnTo>
                    <a:lnTo>
                      <a:pt x="3083" y="99"/>
                    </a:lnTo>
                    <a:lnTo>
                      <a:pt x="3070" y="98"/>
                    </a:lnTo>
                    <a:lnTo>
                      <a:pt x="3055" y="98"/>
                    </a:lnTo>
                    <a:lnTo>
                      <a:pt x="3025" y="98"/>
                    </a:lnTo>
                    <a:lnTo>
                      <a:pt x="2996" y="99"/>
                    </a:lnTo>
                    <a:lnTo>
                      <a:pt x="2968" y="101"/>
                    </a:lnTo>
                    <a:lnTo>
                      <a:pt x="2943" y="103"/>
                    </a:lnTo>
                    <a:lnTo>
                      <a:pt x="2920" y="108"/>
                    </a:lnTo>
                    <a:lnTo>
                      <a:pt x="2897" y="112"/>
                    </a:lnTo>
                    <a:lnTo>
                      <a:pt x="2878" y="119"/>
                    </a:lnTo>
                    <a:lnTo>
                      <a:pt x="2859" y="127"/>
                    </a:lnTo>
                    <a:lnTo>
                      <a:pt x="2852" y="131"/>
                    </a:lnTo>
                    <a:lnTo>
                      <a:pt x="2844" y="137"/>
                    </a:lnTo>
                    <a:lnTo>
                      <a:pt x="2837" y="142"/>
                    </a:lnTo>
                    <a:lnTo>
                      <a:pt x="2830" y="149"/>
                    </a:lnTo>
                    <a:lnTo>
                      <a:pt x="2825" y="155"/>
                    </a:lnTo>
                    <a:lnTo>
                      <a:pt x="2820" y="162"/>
                    </a:lnTo>
                    <a:lnTo>
                      <a:pt x="2815" y="169"/>
                    </a:lnTo>
                    <a:lnTo>
                      <a:pt x="2812" y="178"/>
                    </a:lnTo>
                    <a:lnTo>
                      <a:pt x="2809" y="186"/>
                    </a:lnTo>
                    <a:lnTo>
                      <a:pt x="2806" y="196"/>
                    </a:lnTo>
                    <a:lnTo>
                      <a:pt x="2804" y="206"/>
                    </a:lnTo>
                    <a:lnTo>
                      <a:pt x="2802" y="216"/>
                    </a:lnTo>
                    <a:lnTo>
                      <a:pt x="2802" y="227"/>
                    </a:lnTo>
                    <a:lnTo>
                      <a:pt x="2802" y="239"/>
                    </a:lnTo>
                    <a:lnTo>
                      <a:pt x="2804" y="252"/>
                    </a:lnTo>
                    <a:lnTo>
                      <a:pt x="2805" y="266"/>
                    </a:lnTo>
                    <a:lnTo>
                      <a:pt x="2808" y="292"/>
                    </a:lnTo>
                    <a:lnTo>
                      <a:pt x="2809" y="316"/>
                    </a:lnTo>
                    <a:lnTo>
                      <a:pt x="2808" y="338"/>
                    </a:lnTo>
                    <a:lnTo>
                      <a:pt x="2805" y="358"/>
                    </a:lnTo>
                    <a:lnTo>
                      <a:pt x="2800" y="376"/>
                    </a:lnTo>
                    <a:lnTo>
                      <a:pt x="2797" y="383"/>
                    </a:lnTo>
                    <a:lnTo>
                      <a:pt x="2794" y="391"/>
                    </a:lnTo>
                    <a:lnTo>
                      <a:pt x="2791" y="397"/>
                    </a:lnTo>
                    <a:lnTo>
                      <a:pt x="2786" y="402"/>
                    </a:lnTo>
                    <a:lnTo>
                      <a:pt x="2781" y="408"/>
                    </a:lnTo>
                    <a:lnTo>
                      <a:pt x="2776" y="412"/>
                    </a:lnTo>
                    <a:lnTo>
                      <a:pt x="2770" y="415"/>
                    </a:lnTo>
                    <a:lnTo>
                      <a:pt x="2765" y="418"/>
                    </a:lnTo>
                    <a:lnTo>
                      <a:pt x="2758" y="420"/>
                    </a:lnTo>
                    <a:lnTo>
                      <a:pt x="2751" y="421"/>
                    </a:lnTo>
                    <a:lnTo>
                      <a:pt x="2743" y="422"/>
                    </a:lnTo>
                    <a:lnTo>
                      <a:pt x="2736" y="422"/>
                    </a:lnTo>
                    <a:lnTo>
                      <a:pt x="2728" y="420"/>
                    </a:lnTo>
                    <a:lnTo>
                      <a:pt x="2720" y="419"/>
                    </a:lnTo>
                    <a:lnTo>
                      <a:pt x="2711" y="415"/>
                    </a:lnTo>
                    <a:lnTo>
                      <a:pt x="2701" y="411"/>
                    </a:lnTo>
                    <a:lnTo>
                      <a:pt x="2682" y="401"/>
                    </a:lnTo>
                    <a:lnTo>
                      <a:pt x="2661" y="387"/>
                    </a:lnTo>
                    <a:lnTo>
                      <a:pt x="2638" y="370"/>
                    </a:lnTo>
                    <a:lnTo>
                      <a:pt x="2615" y="350"/>
                    </a:lnTo>
                    <a:lnTo>
                      <a:pt x="2594" y="330"/>
                    </a:lnTo>
                    <a:lnTo>
                      <a:pt x="2576" y="311"/>
                    </a:lnTo>
                    <a:lnTo>
                      <a:pt x="2557" y="292"/>
                    </a:lnTo>
                    <a:lnTo>
                      <a:pt x="2541" y="271"/>
                    </a:lnTo>
                    <a:lnTo>
                      <a:pt x="2526" y="251"/>
                    </a:lnTo>
                    <a:lnTo>
                      <a:pt x="2512" y="231"/>
                    </a:lnTo>
                    <a:lnTo>
                      <a:pt x="2499" y="211"/>
                    </a:lnTo>
                    <a:lnTo>
                      <a:pt x="2486" y="190"/>
                    </a:lnTo>
                    <a:lnTo>
                      <a:pt x="2474" y="169"/>
                    </a:lnTo>
                    <a:lnTo>
                      <a:pt x="2453" y="126"/>
                    </a:lnTo>
                    <a:lnTo>
                      <a:pt x="2408" y="36"/>
                    </a:lnTo>
                    <a:lnTo>
                      <a:pt x="2401" y="25"/>
                    </a:lnTo>
                    <a:lnTo>
                      <a:pt x="2394" y="16"/>
                    </a:lnTo>
                    <a:lnTo>
                      <a:pt x="2385" y="10"/>
                    </a:lnTo>
                    <a:lnTo>
                      <a:pt x="2376" y="5"/>
                    </a:lnTo>
                    <a:lnTo>
                      <a:pt x="2365" y="2"/>
                    </a:lnTo>
                    <a:lnTo>
                      <a:pt x="2354" y="0"/>
                    </a:lnTo>
                    <a:lnTo>
                      <a:pt x="2342" y="0"/>
                    </a:lnTo>
                    <a:lnTo>
                      <a:pt x="2329" y="2"/>
                    </a:lnTo>
                    <a:lnTo>
                      <a:pt x="2316" y="5"/>
                    </a:lnTo>
                    <a:lnTo>
                      <a:pt x="2302" y="9"/>
                    </a:lnTo>
                    <a:lnTo>
                      <a:pt x="2288" y="14"/>
                    </a:lnTo>
                    <a:lnTo>
                      <a:pt x="2274" y="20"/>
                    </a:lnTo>
                    <a:lnTo>
                      <a:pt x="2245" y="35"/>
                    </a:lnTo>
                    <a:lnTo>
                      <a:pt x="2217" y="51"/>
                    </a:lnTo>
                    <a:lnTo>
                      <a:pt x="2190" y="69"/>
                    </a:lnTo>
                    <a:lnTo>
                      <a:pt x="2163" y="88"/>
                    </a:lnTo>
                    <a:lnTo>
                      <a:pt x="2138" y="107"/>
                    </a:lnTo>
                    <a:lnTo>
                      <a:pt x="2116" y="124"/>
                    </a:lnTo>
                    <a:lnTo>
                      <a:pt x="2085" y="151"/>
                    </a:lnTo>
                    <a:lnTo>
                      <a:pt x="2073" y="160"/>
                    </a:lnTo>
                    <a:lnTo>
                      <a:pt x="2064" y="174"/>
                    </a:lnTo>
                    <a:lnTo>
                      <a:pt x="2055" y="191"/>
                    </a:lnTo>
                    <a:lnTo>
                      <a:pt x="2044" y="210"/>
                    </a:lnTo>
                    <a:lnTo>
                      <a:pt x="2040" y="222"/>
                    </a:lnTo>
                    <a:lnTo>
                      <a:pt x="2036" y="234"/>
                    </a:lnTo>
                    <a:lnTo>
                      <a:pt x="2033" y="245"/>
                    </a:lnTo>
                    <a:lnTo>
                      <a:pt x="2029" y="258"/>
                    </a:lnTo>
                    <a:lnTo>
                      <a:pt x="2027" y="270"/>
                    </a:lnTo>
                    <a:lnTo>
                      <a:pt x="2027" y="283"/>
                    </a:lnTo>
                    <a:lnTo>
                      <a:pt x="2028" y="295"/>
                    </a:lnTo>
                    <a:lnTo>
                      <a:pt x="2031" y="307"/>
                    </a:lnTo>
                    <a:lnTo>
                      <a:pt x="2035" y="315"/>
                    </a:lnTo>
                    <a:lnTo>
                      <a:pt x="2035" y="319"/>
                    </a:lnTo>
                    <a:lnTo>
                      <a:pt x="2033" y="316"/>
                    </a:lnTo>
                    <a:lnTo>
                      <a:pt x="2029" y="310"/>
                    </a:lnTo>
                    <a:lnTo>
                      <a:pt x="2015" y="287"/>
                    </a:lnTo>
                    <a:lnTo>
                      <a:pt x="1995" y="255"/>
                    </a:lnTo>
                    <a:lnTo>
                      <a:pt x="1983" y="237"/>
                    </a:lnTo>
                    <a:lnTo>
                      <a:pt x="1969" y="219"/>
                    </a:lnTo>
                    <a:lnTo>
                      <a:pt x="1954" y="200"/>
                    </a:lnTo>
                    <a:lnTo>
                      <a:pt x="1938" y="184"/>
                    </a:lnTo>
                    <a:lnTo>
                      <a:pt x="1921" y="168"/>
                    </a:lnTo>
                    <a:lnTo>
                      <a:pt x="1911" y="162"/>
                    </a:lnTo>
                    <a:lnTo>
                      <a:pt x="1902" y="155"/>
                    </a:lnTo>
                    <a:lnTo>
                      <a:pt x="1893" y="151"/>
                    </a:lnTo>
                    <a:lnTo>
                      <a:pt x="1884" y="145"/>
                    </a:lnTo>
                    <a:lnTo>
                      <a:pt x="1874" y="142"/>
                    </a:lnTo>
                    <a:lnTo>
                      <a:pt x="1865" y="140"/>
                    </a:lnTo>
                    <a:lnTo>
                      <a:pt x="1826" y="134"/>
                    </a:lnTo>
                    <a:lnTo>
                      <a:pt x="1808" y="131"/>
                    </a:lnTo>
                    <a:lnTo>
                      <a:pt x="1789" y="130"/>
                    </a:lnTo>
                    <a:lnTo>
                      <a:pt x="1772" y="130"/>
                    </a:lnTo>
                    <a:lnTo>
                      <a:pt x="1754" y="131"/>
                    </a:lnTo>
                    <a:lnTo>
                      <a:pt x="1738" y="135"/>
                    </a:lnTo>
                    <a:lnTo>
                      <a:pt x="1721" y="140"/>
                    </a:lnTo>
                    <a:lnTo>
                      <a:pt x="1705" y="147"/>
                    </a:lnTo>
                    <a:lnTo>
                      <a:pt x="1688" y="156"/>
                    </a:lnTo>
                    <a:lnTo>
                      <a:pt x="1672" y="167"/>
                    </a:lnTo>
                    <a:lnTo>
                      <a:pt x="1656" y="181"/>
                    </a:lnTo>
                    <a:lnTo>
                      <a:pt x="1640" y="198"/>
                    </a:lnTo>
                    <a:lnTo>
                      <a:pt x="1624" y="217"/>
                    </a:lnTo>
                    <a:lnTo>
                      <a:pt x="1609" y="240"/>
                    </a:lnTo>
                    <a:lnTo>
                      <a:pt x="1593" y="266"/>
                    </a:lnTo>
                    <a:lnTo>
                      <a:pt x="1564" y="315"/>
                    </a:lnTo>
                    <a:lnTo>
                      <a:pt x="1538" y="357"/>
                    </a:lnTo>
                    <a:lnTo>
                      <a:pt x="1516" y="394"/>
                    </a:lnTo>
                    <a:lnTo>
                      <a:pt x="1498" y="425"/>
                    </a:lnTo>
                    <a:lnTo>
                      <a:pt x="1492" y="439"/>
                    </a:lnTo>
                    <a:lnTo>
                      <a:pt x="1485" y="453"/>
                    </a:lnTo>
                    <a:lnTo>
                      <a:pt x="1480" y="467"/>
                    </a:lnTo>
                    <a:lnTo>
                      <a:pt x="1475" y="480"/>
                    </a:lnTo>
                    <a:lnTo>
                      <a:pt x="1471" y="494"/>
                    </a:lnTo>
                    <a:lnTo>
                      <a:pt x="1469" y="508"/>
                    </a:lnTo>
                    <a:lnTo>
                      <a:pt x="1468" y="522"/>
                    </a:lnTo>
                    <a:lnTo>
                      <a:pt x="1467" y="537"/>
                    </a:lnTo>
                    <a:lnTo>
                      <a:pt x="1467" y="553"/>
                    </a:lnTo>
                    <a:lnTo>
                      <a:pt x="1465" y="570"/>
                    </a:lnTo>
                    <a:lnTo>
                      <a:pt x="1463" y="589"/>
                    </a:lnTo>
                    <a:lnTo>
                      <a:pt x="1459" y="607"/>
                    </a:lnTo>
                    <a:lnTo>
                      <a:pt x="1455" y="625"/>
                    </a:lnTo>
                    <a:lnTo>
                      <a:pt x="1450" y="643"/>
                    </a:lnTo>
                    <a:lnTo>
                      <a:pt x="1443" y="659"/>
                    </a:lnTo>
                    <a:lnTo>
                      <a:pt x="1436" y="676"/>
                    </a:lnTo>
                    <a:lnTo>
                      <a:pt x="1427" y="690"/>
                    </a:lnTo>
                    <a:lnTo>
                      <a:pt x="1418" y="700"/>
                    </a:lnTo>
                    <a:lnTo>
                      <a:pt x="1413" y="706"/>
                    </a:lnTo>
                    <a:lnTo>
                      <a:pt x="1408" y="710"/>
                    </a:lnTo>
                    <a:lnTo>
                      <a:pt x="1402" y="713"/>
                    </a:lnTo>
                    <a:lnTo>
                      <a:pt x="1397" y="716"/>
                    </a:lnTo>
                    <a:lnTo>
                      <a:pt x="1391" y="719"/>
                    </a:lnTo>
                    <a:lnTo>
                      <a:pt x="1384" y="720"/>
                    </a:lnTo>
                    <a:lnTo>
                      <a:pt x="1378" y="720"/>
                    </a:lnTo>
                    <a:lnTo>
                      <a:pt x="1371" y="719"/>
                    </a:lnTo>
                    <a:lnTo>
                      <a:pt x="1365" y="716"/>
                    </a:lnTo>
                    <a:lnTo>
                      <a:pt x="1357" y="713"/>
                    </a:lnTo>
                    <a:lnTo>
                      <a:pt x="1350" y="709"/>
                    </a:lnTo>
                    <a:lnTo>
                      <a:pt x="1342" y="705"/>
                    </a:lnTo>
                    <a:lnTo>
                      <a:pt x="1335" y="698"/>
                    </a:lnTo>
                    <a:lnTo>
                      <a:pt x="1328" y="691"/>
                    </a:lnTo>
                    <a:lnTo>
                      <a:pt x="1322" y="682"/>
                    </a:lnTo>
                    <a:lnTo>
                      <a:pt x="1316" y="673"/>
                    </a:lnTo>
                    <a:lnTo>
                      <a:pt x="1312" y="665"/>
                    </a:lnTo>
                    <a:lnTo>
                      <a:pt x="1308" y="654"/>
                    </a:lnTo>
                    <a:lnTo>
                      <a:pt x="1300" y="634"/>
                    </a:lnTo>
                    <a:lnTo>
                      <a:pt x="1294" y="611"/>
                    </a:lnTo>
                    <a:lnTo>
                      <a:pt x="1287" y="589"/>
                    </a:lnTo>
                    <a:lnTo>
                      <a:pt x="1281" y="566"/>
                    </a:lnTo>
                    <a:lnTo>
                      <a:pt x="1274" y="544"/>
                    </a:lnTo>
                    <a:lnTo>
                      <a:pt x="1270" y="535"/>
                    </a:lnTo>
                    <a:lnTo>
                      <a:pt x="1266" y="525"/>
                    </a:lnTo>
                    <a:lnTo>
                      <a:pt x="1260" y="516"/>
                    </a:lnTo>
                    <a:lnTo>
                      <a:pt x="1255" y="508"/>
                    </a:lnTo>
                    <a:lnTo>
                      <a:pt x="1249" y="500"/>
                    </a:lnTo>
                    <a:lnTo>
                      <a:pt x="1241" y="494"/>
                    </a:lnTo>
                    <a:lnTo>
                      <a:pt x="1233" y="488"/>
                    </a:lnTo>
                    <a:lnTo>
                      <a:pt x="1224" y="484"/>
                    </a:lnTo>
                    <a:lnTo>
                      <a:pt x="1214" y="480"/>
                    </a:lnTo>
                    <a:lnTo>
                      <a:pt x="1203" y="478"/>
                    </a:lnTo>
                    <a:lnTo>
                      <a:pt x="1192" y="477"/>
                    </a:lnTo>
                    <a:lnTo>
                      <a:pt x="1179" y="478"/>
                    </a:lnTo>
                    <a:lnTo>
                      <a:pt x="1164" y="480"/>
                    </a:lnTo>
                    <a:lnTo>
                      <a:pt x="1149" y="483"/>
                    </a:lnTo>
                    <a:lnTo>
                      <a:pt x="1131" y="488"/>
                    </a:lnTo>
                    <a:lnTo>
                      <a:pt x="1112" y="495"/>
                    </a:lnTo>
                    <a:lnTo>
                      <a:pt x="1073" y="510"/>
                    </a:lnTo>
                    <a:lnTo>
                      <a:pt x="1036" y="523"/>
                    </a:lnTo>
                    <a:lnTo>
                      <a:pt x="967" y="545"/>
                    </a:lnTo>
                    <a:lnTo>
                      <a:pt x="906" y="565"/>
                    </a:lnTo>
                    <a:lnTo>
                      <a:pt x="880" y="575"/>
                    </a:lnTo>
                    <a:lnTo>
                      <a:pt x="856" y="584"/>
                    </a:lnTo>
                    <a:lnTo>
                      <a:pt x="837" y="594"/>
                    </a:lnTo>
                    <a:lnTo>
                      <a:pt x="828" y="599"/>
                    </a:lnTo>
                    <a:lnTo>
                      <a:pt x="821" y="605"/>
                    </a:lnTo>
                    <a:lnTo>
                      <a:pt x="814" y="611"/>
                    </a:lnTo>
                    <a:lnTo>
                      <a:pt x="809" y="616"/>
                    </a:lnTo>
                    <a:lnTo>
                      <a:pt x="803" y="624"/>
                    </a:lnTo>
                    <a:lnTo>
                      <a:pt x="800" y="630"/>
                    </a:lnTo>
                    <a:lnTo>
                      <a:pt x="798" y="638"/>
                    </a:lnTo>
                    <a:lnTo>
                      <a:pt x="798" y="646"/>
                    </a:lnTo>
                    <a:lnTo>
                      <a:pt x="798" y="654"/>
                    </a:lnTo>
                    <a:lnTo>
                      <a:pt x="799" y="663"/>
                    </a:lnTo>
                    <a:lnTo>
                      <a:pt x="802" y="672"/>
                    </a:lnTo>
                    <a:lnTo>
                      <a:pt x="807" y="682"/>
                    </a:lnTo>
                    <a:lnTo>
                      <a:pt x="812" y="693"/>
                    </a:lnTo>
                    <a:lnTo>
                      <a:pt x="819" y="705"/>
                    </a:lnTo>
                    <a:lnTo>
                      <a:pt x="827" y="715"/>
                    </a:lnTo>
                    <a:lnTo>
                      <a:pt x="835" y="725"/>
                    </a:lnTo>
                    <a:lnTo>
                      <a:pt x="842" y="734"/>
                    </a:lnTo>
                    <a:lnTo>
                      <a:pt x="850" y="740"/>
                    </a:lnTo>
                    <a:lnTo>
                      <a:pt x="857" y="747"/>
                    </a:lnTo>
                    <a:lnTo>
                      <a:pt x="864" y="752"/>
                    </a:lnTo>
                    <a:lnTo>
                      <a:pt x="876" y="760"/>
                    </a:lnTo>
                    <a:lnTo>
                      <a:pt x="888" y="764"/>
                    </a:lnTo>
                    <a:lnTo>
                      <a:pt x="899" y="766"/>
                    </a:lnTo>
                    <a:lnTo>
                      <a:pt x="909" y="767"/>
                    </a:lnTo>
                    <a:lnTo>
                      <a:pt x="916" y="767"/>
                    </a:lnTo>
                    <a:lnTo>
                      <a:pt x="922" y="767"/>
                    </a:lnTo>
                    <a:lnTo>
                      <a:pt x="926" y="768"/>
                    </a:lnTo>
                    <a:lnTo>
                      <a:pt x="927" y="769"/>
                    </a:lnTo>
                    <a:lnTo>
                      <a:pt x="928" y="770"/>
                    </a:lnTo>
                    <a:lnTo>
                      <a:pt x="928" y="775"/>
                    </a:lnTo>
                    <a:lnTo>
                      <a:pt x="926" y="782"/>
                    </a:lnTo>
                    <a:lnTo>
                      <a:pt x="921" y="794"/>
                    </a:lnTo>
                    <a:lnTo>
                      <a:pt x="903" y="829"/>
                    </a:lnTo>
                    <a:lnTo>
                      <a:pt x="897" y="840"/>
                    </a:lnTo>
                    <a:lnTo>
                      <a:pt x="890" y="850"/>
                    </a:lnTo>
                    <a:lnTo>
                      <a:pt x="884" y="858"/>
                    </a:lnTo>
                    <a:lnTo>
                      <a:pt x="876" y="865"/>
                    </a:lnTo>
                    <a:lnTo>
                      <a:pt x="869" y="870"/>
                    </a:lnTo>
                    <a:lnTo>
                      <a:pt x="861" y="875"/>
                    </a:lnTo>
                    <a:lnTo>
                      <a:pt x="854" y="877"/>
                    </a:lnTo>
                    <a:lnTo>
                      <a:pt x="846" y="879"/>
                    </a:lnTo>
                    <a:lnTo>
                      <a:pt x="838" y="880"/>
                    </a:lnTo>
                    <a:lnTo>
                      <a:pt x="829" y="880"/>
                    </a:lnTo>
                    <a:lnTo>
                      <a:pt x="821" y="879"/>
                    </a:lnTo>
                    <a:lnTo>
                      <a:pt x="812" y="877"/>
                    </a:lnTo>
                    <a:lnTo>
                      <a:pt x="794" y="871"/>
                    </a:lnTo>
                    <a:lnTo>
                      <a:pt x="775" y="864"/>
                    </a:lnTo>
                    <a:lnTo>
                      <a:pt x="756" y="854"/>
                    </a:lnTo>
                    <a:lnTo>
                      <a:pt x="738" y="843"/>
                    </a:lnTo>
                    <a:lnTo>
                      <a:pt x="700" y="821"/>
                    </a:lnTo>
                    <a:lnTo>
                      <a:pt x="682" y="810"/>
                    </a:lnTo>
                    <a:lnTo>
                      <a:pt x="665" y="800"/>
                    </a:lnTo>
                    <a:lnTo>
                      <a:pt x="647" y="793"/>
                    </a:lnTo>
                    <a:lnTo>
                      <a:pt x="631" y="787"/>
                    </a:lnTo>
                    <a:lnTo>
                      <a:pt x="624" y="786"/>
                    </a:lnTo>
                    <a:lnTo>
                      <a:pt x="616" y="785"/>
                    </a:lnTo>
                    <a:lnTo>
                      <a:pt x="610" y="785"/>
                    </a:lnTo>
                    <a:lnTo>
                      <a:pt x="603" y="786"/>
                    </a:lnTo>
                    <a:lnTo>
                      <a:pt x="597" y="789"/>
                    </a:lnTo>
                    <a:lnTo>
                      <a:pt x="590" y="791"/>
                    </a:lnTo>
                    <a:lnTo>
                      <a:pt x="585" y="793"/>
                    </a:lnTo>
                    <a:lnTo>
                      <a:pt x="581" y="797"/>
                    </a:lnTo>
                    <a:lnTo>
                      <a:pt x="575" y="801"/>
                    </a:lnTo>
                    <a:lnTo>
                      <a:pt x="571" y="806"/>
                    </a:lnTo>
                    <a:lnTo>
                      <a:pt x="564" y="818"/>
                    </a:lnTo>
                    <a:lnTo>
                      <a:pt x="557" y="830"/>
                    </a:lnTo>
                    <a:lnTo>
                      <a:pt x="553" y="846"/>
                    </a:lnTo>
                    <a:lnTo>
                      <a:pt x="550" y="862"/>
                    </a:lnTo>
                    <a:lnTo>
                      <a:pt x="548" y="879"/>
                    </a:lnTo>
                    <a:lnTo>
                      <a:pt x="547" y="898"/>
                    </a:lnTo>
                    <a:lnTo>
                      <a:pt x="550" y="918"/>
                    </a:lnTo>
                    <a:lnTo>
                      <a:pt x="552" y="937"/>
                    </a:lnTo>
                    <a:lnTo>
                      <a:pt x="556" y="957"/>
                    </a:lnTo>
                    <a:lnTo>
                      <a:pt x="561" y="977"/>
                    </a:lnTo>
                    <a:lnTo>
                      <a:pt x="569" y="997"/>
                    </a:lnTo>
                    <a:lnTo>
                      <a:pt x="578" y="1015"/>
                    </a:lnTo>
                    <a:lnTo>
                      <a:pt x="586" y="1031"/>
                    </a:lnTo>
                    <a:lnTo>
                      <a:pt x="596" y="1043"/>
                    </a:lnTo>
                    <a:lnTo>
                      <a:pt x="605" y="1054"/>
                    </a:lnTo>
                    <a:lnTo>
                      <a:pt x="614" y="1062"/>
                    </a:lnTo>
                    <a:lnTo>
                      <a:pt x="622" y="1068"/>
                    </a:lnTo>
                    <a:lnTo>
                      <a:pt x="626" y="1072"/>
                    </a:lnTo>
                    <a:lnTo>
                      <a:pt x="629" y="1076"/>
                    </a:lnTo>
                    <a:lnTo>
                      <a:pt x="628" y="1077"/>
                    </a:lnTo>
                    <a:lnTo>
                      <a:pt x="624" y="1077"/>
                    </a:lnTo>
                    <a:lnTo>
                      <a:pt x="601" y="1074"/>
                    </a:lnTo>
                    <a:lnTo>
                      <a:pt x="556" y="1067"/>
                    </a:lnTo>
                    <a:lnTo>
                      <a:pt x="525" y="1064"/>
                    </a:lnTo>
                    <a:lnTo>
                      <a:pt x="485" y="1060"/>
                    </a:lnTo>
                    <a:lnTo>
                      <a:pt x="443" y="1055"/>
                    </a:lnTo>
                    <a:lnTo>
                      <a:pt x="403" y="1049"/>
                    </a:lnTo>
                    <a:lnTo>
                      <a:pt x="367" y="1041"/>
                    </a:lnTo>
                    <a:lnTo>
                      <a:pt x="333" y="1034"/>
                    </a:lnTo>
                    <a:lnTo>
                      <a:pt x="273" y="1021"/>
                    </a:lnTo>
                    <a:lnTo>
                      <a:pt x="247" y="1015"/>
                    </a:lnTo>
                    <a:lnTo>
                      <a:pt x="224" y="1012"/>
                    </a:lnTo>
                    <a:lnTo>
                      <a:pt x="213" y="1012"/>
                    </a:lnTo>
                    <a:lnTo>
                      <a:pt x="203" y="1012"/>
                    </a:lnTo>
                    <a:lnTo>
                      <a:pt x="195" y="1012"/>
                    </a:lnTo>
                    <a:lnTo>
                      <a:pt x="187" y="1014"/>
                    </a:lnTo>
                    <a:lnTo>
                      <a:pt x="180" y="1017"/>
                    </a:lnTo>
                    <a:lnTo>
                      <a:pt x="173" y="1020"/>
                    </a:lnTo>
                    <a:lnTo>
                      <a:pt x="167" y="1025"/>
                    </a:lnTo>
                    <a:lnTo>
                      <a:pt x="161" y="1031"/>
                    </a:lnTo>
                    <a:lnTo>
                      <a:pt x="157" y="1037"/>
                    </a:lnTo>
                    <a:lnTo>
                      <a:pt x="154" y="1044"/>
                    </a:lnTo>
                    <a:lnTo>
                      <a:pt x="152" y="1054"/>
                    </a:lnTo>
                    <a:lnTo>
                      <a:pt x="150" y="1065"/>
                    </a:lnTo>
                    <a:lnTo>
                      <a:pt x="148" y="1077"/>
                    </a:lnTo>
                    <a:lnTo>
                      <a:pt x="148" y="1091"/>
                    </a:lnTo>
                    <a:lnTo>
                      <a:pt x="150" y="1106"/>
                    </a:lnTo>
                    <a:lnTo>
                      <a:pt x="151" y="1122"/>
                    </a:lnTo>
                    <a:lnTo>
                      <a:pt x="152" y="1139"/>
                    </a:lnTo>
                    <a:lnTo>
                      <a:pt x="152" y="1156"/>
                    </a:lnTo>
                    <a:lnTo>
                      <a:pt x="150" y="1172"/>
                    </a:lnTo>
                    <a:lnTo>
                      <a:pt x="147" y="1189"/>
                    </a:lnTo>
                    <a:lnTo>
                      <a:pt x="143" y="1204"/>
                    </a:lnTo>
                    <a:lnTo>
                      <a:pt x="138" y="1218"/>
                    </a:lnTo>
                    <a:lnTo>
                      <a:pt x="132" y="1232"/>
                    </a:lnTo>
                    <a:lnTo>
                      <a:pt x="125" y="1246"/>
                    </a:lnTo>
                    <a:lnTo>
                      <a:pt x="117" y="1259"/>
                    </a:lnTo>
                    <a:lnTo>
                      <a:pt x="110" y="1271"/>
                    </a:lnTo>
                    <a:lnTo>
                      <a:pt x="93" y="1296"/>
                    </a:lnTo>
                    <a:lnTo>
                      <a:pt x="74" y="1320"/>
                    </a:lnTo>
                    <a:lnTo>
                      <a:pt x="57" y="1341"/>
                    </a:lnTo>
                    <a:lnTo>
                      <a:pt x="40" y="1363"/>
                    </a:lnTo>
                    <a:lnTo>
                      <a:pt x="25" y="1383"/>
                    </a:lnTo>
                    <a:lnTo>
                      <a:pt x="18" y="1393"/>
                    </a:lnTo>
                    <a:lnTo>
                      <a:pt x="12" y="1403"/>
                    </a:lnTo>
                    <a:lnTo>
                      <a:pt x="8" y="1412"/>
                    </a:lnTo>
                    <a:lnTo>
                      <a:pt x="3" y="1422"/>
                    </a:lnTo>
                    <a:lnTo>
                      <a:pt x="1" y="1432"/>
                    </a:lnTo>
                    <a:lnTo>
                      <a:pt x="0" y="1441"/>
                    </a:lnTo>
                    <a:lnTo>
                      <a:pt x="0" y="1451"/>
                    </a:lnTo>
                    <a:lnTo>
                      <a:pt x="1" y="1460"/>
                    </a:lnTo>
                    <a:lnTo>
                      <a:pt x="4" y="1469"/>
                    </a:lnTo>
                    <a:lnTo>
                      <a:pt x="10" y="1479"/>
                    </a:lnTo>
                    <a:lnTo>
                      <a:pt x="16" y="1489"/>
                    </a:lnTo>
                    <a:lnTo>
                      <a:pt x="25" y="1498"/>
                    </a:lnTo>
                    <a:lnTo>
                      <a:pt x="45" y="1518"/>
                    </a:lnTo>
                    <a:lnTo>
                      <a:pt x="66" y="1537"/>
                    </a:lnTo>
                    <a:lnTo>
                      <a:pt x="87" y="1554"/>
                    </a:lnTo>
                    <a:lnTo>
                      <a:pt x="109" y="1571"/>
                    </a:lnTo>
                    <a:lnTo>
                      <a:pt x="151" y="1604"/>
                    </a:lnTo>
                    <a:lnTo>
                      <a:pt x="190" y="1632"/>
                    </a:lnTo>
                    <a:lnTo>
                      <a:pt x="225" y="1654"/>
                    </a:lnTo>
                    <a:lnTo>
                      <a:pt x="252" y="1671"/>
                    </a:lnTo>
                    <a:lnTo>
                      <a:pt x="276" y="1687"/>
                    </a:lnTo>
                    <a:lnTo>
                      <a:pt x="277" y="1689"/>
                    </a:lnTo>
                    <a:lnTo>
                      <a:pt x="277" y="1693"/>
                    </a:lnTo>
                    <a:lnTo>
                      <a:pt x="273" y="1703"/>
                    </a:lnTo>
                    <a:lnTo>
                      <a:pt x="265" y="1718"/>
                    </a:lnTo>
                    <a:lnTo>
                      <a:pt x="250" y="1739"/>
                    </a:lnTo>
                    <a:lnTo>
                      <a:pt x="226" y="1770"/>
                    </a:lnTo>
                    <a:lnTo>
                      <a:pt x="193" y="1812"/>
                    </a:lnTo>
                    <a:lnTo>
                      <a:pt x="183" y="1824"/>
                    </a:lnTo>
                    <a:lnTo>
                      <a:pt x="175" y="1835"/>
                    </a:lnTo>
                    <a:lnTo>
                      <a:pt x="168" y="1847"/>
                    </a:lnTo>
                    <a:lnTo>
                      <a:pt x="160" y="1858"/>
                    </a:lnTo>
                    <a:lnTo>
                      <a:pt x="150" y="1880"/>
                    </a:lnTo>
                    <a:lnTo>
                      <a:pt x="142" y="1901"/>
                    </a:lnTo>
                    <a:lnTo>
                      <a:pt x="137" y="1921"/>
                    </a:lnTo>
                    <a:lnTo>
                      <a:pt x="133" y="1940"/>
                    </a:lnTo>
                    <a:lnTo>
                      <a:pt x="132" y="1958"/>
                    </a:lnTo>
                    <a:lnTo>
                      <a:pt x="132" y="1974"/>
                    </a:lnTo>
                    <a:lnTo>
                      <a:pt x="134" y="1989"/>
                    </a:lnTo>
                    <a:lnTo>
                      <a:pt x="137" y="2003"/>
                    </a:lnTo>
                    <a:lnTo>
                      <a:pt x="140" y="2013"/>
                    </a:lnTo>
                    <a:lnTo>
                      <a:pt x="142" y="2023"/>
                    </a:lnTo>
                    <a:lnTo>
                      <a:pt x="148" y="2037"/>
                    </a:lnTo>
                    <a:lnTo>
                      <a:pt x="151" y="2041"/>
                    </a:lnTo>
                    <a:lnTo>
                      <a:pt x="155" y="2041"/>
                    </a:lnTo>
                    <a:lnTo>
                      <a:pt x="168" y="2041"/>
                    </a:lnTo>
                    <a:lnTo>
                      <a:pt x="177" y="2042"/>
                    </a:lnTo>
                    <a:lnTo>
                      <a:pt x="189" y="2046"/>
                    </a:lnTo>
                    <a:lnTo>
                      <a:pt x="204" y="2049"/>
                    </a:lnTo>
                    <a:lnTo>
                      <a:pt x="222" y="2055"/>
                    </a:lnTo>
                    <a:lnTo>
                      <a:pt x="241" y="2063"/>
                    </a:lnTo>
                    <a:lnTo>
                      <a:pt x="264" y="2074"/>
                    </a:lnTo>
                    <a:lnTo>
                      <a:pt x="289" y="2087"/>
                    </a:lnTo>
                    <a:lnTo>
                      <a:pt x="318" y="2104"/>
                    </a:lnTo>
                    <a:lnTo>
                      <a:pt x="350" y="2124"/>
                    </a:lnTo>
                    <a:lnTo>
                      <a:pt x="385" y="2148"/>
                    </a:lnTo>
                    <a:lnTo>
                      <a:pt x="423" y="2176"/>
                    </a:lnTo>
                    <a:lnTo>
                      <a:pt x="465" y="2209"/>
                    </a:lnTo>
                    <a:lnTo>
                      <a:pt x="486" y="2226"/>
                    </a:lnTo>
                    <a:lnTo>
                      <a:pt x="508" y="2243"/>
                    </a:lnTo>
                    <a:lnTo>
                      <a:pt x="529" y="2258"/>
                    </a:lnTo>
                    <a:lnTo>
                      <a:pt x="552" y="2273"/>
                    </a:lnTo>
                    <a:lnTo>
                      <a:pt x="596" y="2298"/>
                    </a:lnTo>
                    <a:lnTo>
                      <a:pt x="639" y="2322"/>
                    </a:lnTo>
                    <a:lnTo>
                      <a:pt x="681" y="2344"/>
                    </a:lnTo>
                    <a:lnTo>
                      <a:pt x="721" y="2362"/>
                    </a:lnTo>
                    <a:lnTo>
                      <a:pt x="794" y="2394"/>
                    </a:lnTo>
                    <a:lnTo>
                      <a:pt x="825" y="2409"/>
                    </a:lnTo>
                    <a:lnTo>
                      <a:pt x="853" y="2422"/>
                    </a:lnTo>
                    <a:lnTo>
                      <a:pt x="875" y="2435"/>
                    </a:lnTo>
                    <a:lnTo>
                      <a:pt x="885" y="2440"/>
                    </a:lnTo>
                    <a:lnTo>
                      <a:pt x="894" y="2447"/>
                    </a:lnTo>
                    <a:lnTo>
                      <a:pt x="900" y="2453"/>
                    </a:lnTo>
                    <a:lnTo>
                      <a:pt x="906" y="2460"/>
                    </a:lnTo>
                    <a:lnTo>
                      <a:pt x="910" y="2466"/>
                    </a:lnTo>
                    <a:lnTo>
                      <a:pt x="912" y="2473"/>
                    </a:lnTo>
                    <a:lnTo>
                      <a:pt x="912" y="2479"/>
                    </a:lnTo>
                    <a:lnTo>
                      <a:pt x="911" y="2487"/>
                    </a:lnTo>
                    <a:lnTo>
                      <a:pt x="908" y="2494"/>
                    </a:lnTo>
                    <a:lnTo>
                      <a:pt x="903" y="2502"/>
                    </a:lnTo>
                    <a:lnTo>
                      <a:pt x="892" y="2517"/>
                    </a:lnTo>
                    <a:lnTo>
                      <a:pt x="879" y="2530"/>
                    </a:lnTo>
                    <a:lnTo>
                      <a:pt x="866" y="2541"/>
                    </a:lnTo>
                    <a:lnTo>
                      <a:pt x="852" y="2551"/>
                    </a:lnTo>
                    <a:lnTo>
                      <a:pt x="838" y="2560"/>
                    </a:lnTo>
                    <a:lnTo>
                      <a:pt x="823" y="2566"/>
                    </a:lnTo>
                    <a:lnTo>
                      <a:pt x="807" y="2571"/>
                    </a:lnTo>
                    <a:lnTo>
                      <a:pt x="790" y="2573"/>
                    </a:lnTo>
                    <a:lnTo>
                      <a:pt x="773" y="2572"/>
                    </a:lnTo>
                    <a:lnTo>
                      <a:pt x="756" y="2569"/>
                    </a:lnTo>
                    <a:lnTo>
                      <a:pt x="738" y="2565"/>
                    </a:lnTo>
                    <a:lnTo>
                      <a:pt x="718" y="2558"/>
                    </a:lnTo>
                    <a:lnTo>
                      <a:pt x="698" y="2548"/>
                    </a:lnTo>
                    <a:lnTo>
                      <a:pt x="676" y="2535"/>
                    </a:lnTo>
                    <a:lnTo>
                      <a:pt x="654" y="2520"/>
                    </a:lnTo>
                    <a:lnTo>
                      <a:pt x="631" y="2502"/>
                    </a:lnTo>
                    <a:lnTo>
                      <a:pt x="609" y="2482"/>
                    </a:lnTo>
                    <a:lnTo>
                      <a:pt x="589" y="2465"/>
                    </a:lnTo>
                    <a:lnTo>
                      <a:pt x="556" y="2435"/>
                    </a:lnTo>
                    <a:lnTo>
                      <a:pt x="529" y="2409"/>
                    </a:lnTo>
                    <a:lnTo>
                      <a:pt x="516" y="2398"/>
                    </a:lnTo>
                    <a:lnTo>
                      <a:pt x="503" y="2389"/>
                    </a:lnTo>
                    <a:lnTo>
                      <a:pt x="490" y="2381"/>
                    </a:lnTo>
                    <a:lnTo>
                      <a:pt x="476" y="2374"/>
                    </a:lnTo>
                    <a:lnTo>
                      <a:pt x="462" y="2368"/>
                    </a:lnTo>
                    <a:lnTo>
                      <a:pt x="446" y="2363"/>
                    </a:lnTo>
                    <a:lnTo>
                      <a:pt x="428" y="2360"/>
                    </a:lnTo>
                    <a:lnTo>
                      <a:pt x="408" y="2358"/>
                    </a:lnTo>
                    <a:lnTo>
                      <a:pt x="385" y="2355"/>
                    </a:lnTo>
                    <a:lnTo>
                      <a:pt x="359" y="2355"/>
                    </a:lnTo>
                    <a:lnTo>
                      <a:pt x="346" y="2354"/>
                    </a:lnTo>
                    <a:lnTo>
                      <a:pt x="336" y="2353"/>
                    </a:lnTo>
                    <a:lnTo>
                      <a:pt x="325" y="2351"/>
                    </a:lnTo>
                    <a:lnTo>
                      <a:pt x="316" y="2348"/>
                    </a:lnTo>
                    <a:lnTo>
                      <a:pt x="309" y="2345"/>
                    </a:lnTo>
                    <a:lnTo>
                      <a:pt x="302" y="2341"/>
                    </a:lnTo>
                    <a:lnTo>
                      <a:pt x="297" y="2336"/>
                    </a:lnTo>
                    <a:lnTo>
                      <a:pt x="293" y="2332"/>
                    </a:lnTo>
                    <a:lnTo>
                      <a:pt x="289" y="2326"/>
                    </a:lnTo>
                    <a:lnTo>
                      <a:pt x="286" y="2322"/>
                    </a:lnTo>
                    <a:lnTo>
                      <a:pt x="282" y="2311"/>
                    </a:lnTo>
                    <a:lnTo>
                      <a:pt x="280" y="2302"/>
                    </a:lnTo>
                    <a:lnTo>
                      <a:pt x="279" y="2293"/>
                    </a:lnTo>
                    <a:lnTo>
                      <a:pt x="277" y="2286"/>
                    </a:lnTo>
                    <a:lnTo>
                      <a:pt x="276" y="2282"/>
                    </a:lnTo>
                    <a:lnTo>
                      <a:pt x="275" y="2281"/>
                    </a:lnTo>
                    <a:lnTo>
                      <a:pt x="273" y="2281"/>
                    </a:lnTo>
                    <a:lnTo>
                      <a:pt x="269" y="2284"/>
                    </a:lnTo>
                    <a:lnTo>
                      <a:pt x="261" y="2293"/>
                    </a:lnTo>
                    <a:lnTo>
                      <a:pt x="250" y="2307"/>
                    </a:lnTo>
                    <a:lnTo>
                      <a:pt x="213" y="2355"/>
                    </a:lnTo>
                    <a:lnTo>
                      <a:pt x="202" y="2370"/>
                    </a:lnTo>
                    <a:lnTo>
                      <a:pt x="193" y="2386"/>
                    </a:lnTo>
                    <a:lnTo>
                      <a:pt x="184" y="2400"/>
                    </a:lnTo>
                    <a:lnTo>
                      <a:pt x="176" y="2414"/>
                    </a:lnTo>
                    <a:lnTo>
                      <a:pt x="171" y="2426"/>
                    </a:lnTo>
                    <a:lnTo>
                      <a:pt x="166" y="2439"/>
                    </a:lnTo>
                    <a:lnTo>
                      <a:pt x="161" y="2451"/>
                    </a:lnTo>
                    <a:lnTo>
                      <a:pt x="159" y="2463"/>
                    </a:lnTo>
                    <a:lnTo>
                      <a:pt x="157" y="2474"/>
                    </a:lnTo>
                    <a:lnTo>
                      <a:pt x="156" y="2484"/>
                    </a:lnTo>
                    <a:lnTo>
                      <a:pt x="156" y="2494"/>
                    </a:lnTo>
                    <a:lnTo>
                      <a:pt x="157" y="2504"/>
                    </a:lnTo>
                    <a:lnTo>
                      <a:pt x="159" y="2514"/>
                    </a:lnTo>
                    <a:lnTo>
                      <a:pt x="161" y="2522"/>
                    </a:lnTo>
                    <a:lnTo>
                      <a:pt x="165" y="2531"/>
                    </a:lnTo>
                    <a:lnTo>
                      <a:pt x="169" y="2538"/>
                    </a:lnTo>
                    <a:lnTo>
                      <a:pt x="173" y="2546"/>
                    </a:lnTo>
                    <a:lnTo>
                      <a:pt x="179" y="2553"/>
                    </a:lnTo>
                    <a:lnTo>
                      <a:pt x="191" y="2567"/>
                    </a:lnTo>
                    <a:lnTo>
                      <a:pt x="207" y="2579"/>
                    </a:lnTo>
                    <a:lnTo>
                      <a:pt x="223" y="2591"/>
                    </a:lnTo>
                    <a:lnTo>
                      <a:pt x="240" y="2601"/>
                    </a:lnTo>
                    <a:lnTo>
                      <a:pt x="258" y="2610"/>
                    </a:lnTo>
                    <a:lnTo>
                      <a:pt x="277" y="2619"/>
                    </a:lnTo>
                    <a:lnTo>
                      <a:pt x="297" y="2628"/>
                    </a:lnTo>
                    <a:lnTo>
                      <a:pt x="307" y="2631"/>
                    </a:lnTo>
                    <a:lnTo>
                      <a:pt x="314" y="2635"/>
                    </a:lnTo>
                    <a:lnTo>
                      <a:pt x="319" y="2638"/>
                    </a:lnTo>
                    <a:lnTo>
                      <a:pt x="325" y="2643"/>
                    </a:lnTo>
                    <a:lnTo>
                      <a:pt x="328" y="2647"/>
                    </a:lnTo>
                    <a:lnTo>
                      <a:pt x="330" y="2650"/>
                    </a:lnTo>
                    <a:lnTo>
                      <a:pt x="332" y="2654"/>
                    </a:lnTo>
                    <a:lnTo>
                      <a:pt x="332" y="2659"/>
                    </a:lnTo>
                    <a:lnTo>
                      <a:pt x="332" y="2662"/>
                    </a:lnTo>
                    <a:lnTo>
                      <a:pt x="331" y="2666"/>
                    </a:lnTo>
                    <a:lnTo>
                      <a:pt x="328" y="2674"/>
                    </a:lnTo>
                    <a:lnTo>
                      <a:pt x="322" y="2682"/>
                    </a:lnTo>
                    <a:lnTo>
                      <a:pt x="315" y="2690"/>
                    </a:lnTo>
                    <a:lnTo>
                      <a:pt x="302" y="2705"/>
                    </a:lnTo>
                    <a:lnTo>
                      <a:pt x="297" y="2714"/>
                    </a:lnTo>
                    <a:lnTo>
                      <a:pt x="294" y="2721"/>
                    </a:lnTo>
                    <a:lnTo>
                      <a:pt x="294" y="2725"/>
                    </a:lnTo>
                    <a:lnTo>
                      <a:pt x="294" y="2729"/>
                    </a:lnTo>
                    <a:lnTo>
                      <a:pt x="295" y="2733"/>
                    </a:lnTo>
                    <a:lnTo>
                      <a:pt x="297" y="2737"/>
                    </a:lnTo>
                    <a:lnTo>
                      <a:pt x="300" y="2740"/>
                    </a:lnTo>
                    <a:lnTo>
                      <a:pt x="305" y="2745"/>
                    </a:lnTo>
                    <a:lnTo>
                      <a:pt x="311" y="2749"/>
                    </a:lnTo>
                    <a:lnTo>
                      <a:pt x="318" y="2752"/>
                    </a:lnTo>
                    <a:lnTo>
                      <a:pt x="336" y="2760"/>
                    </a:lnTo>
                    <a:lnTo>
                      <a:pt x="356" y="2766"/>
                    </a:lnTo>
                    <a:lnTo>
                      <a:pt x="379" y="2773"/>
                    </a:lnTo>
                    <a:lnTo>
                      <a:pt x="403" y="2778"/>
                    </a:lnTo>
                    <a:lnTo>
                      <a:pt x="455" y="2788"/>
                    </a:lnTo>
                    <a:lnTo>
                      <a:pt x="503" y="2796"/>
                    </a:lnTo>
                    <a:lnTo>
                      <a:pt x="525" y="2802"/>
                    </a:lnTo>
                    <a:lnTo>
                      <a:pt x="543" y="2807"/>
                    </a:lnTo>
                    <a:lnTo>
                      <a:pt x="557" y="2814"/>
                    </a:lnTo>
                    <a:lnTo>
                      <a:pt x="564" y="2817"/>
                    </a:lnTo>
                    <a:lnTo>
                      <a:pt x="568" y="2820"/>
                    </a:lnTo>
                    <a:lnTo>
                      <a:pt x="571" y="2823"/>
                    </a:lnTo>
                    <a:lnTo>
                      <a:pt x="572" y="2828"/>
                    </a:lnTo>
                    <a:lnTo>
                      <a:pt x="572" y="2832"/>
                    </a:lnTo>
                    <a:lnTo>
                      <a:pt x="571" y="2836"/>
                    </a:lnTo>
                    <a:lnTo>
                      <a:pt x="568" y="2840"/>
                    </a:lnTo>
                    <a:lnTo>
                      <a:pt x="564" y="2846"/>
                    </a:lnTo>
                    <a:lnTo>
                      <a:pt x="556" y="2851"/>
                    </a:lnTo>
                    <a:lnTo>
                      <a:pt x="547" y="2857"/>
                    </a:lnTo>
                    <a:lnTo>
                      <a:pt x="538" y="2862"/>
                    </a:lnTo>
                    <a:lnTo>
                      <a:pt x="526" y="2866"/>
                    </a:lnTo>
                    <a:lnTo>
                      <a:pt x="514" y="2869"/>
                    </a:lnTo>
                    <a:lnTo>
                      <a:pt x="501" y="2872"/>
                    </a:lnTo>
                    <a:lnTo>
                      <a:pt x="488" y="2873"/>
                    </a:lnTo>
                    <a:lnTo>
                      <a:pt x="474" y="2874"/>
                    </a:lnTo>
                    <a:lnTo>
                      <a:pt x="445" y="2874"/>
                    </a:lnTo>
                    <a:lnTo>
                      <a:pt x="414" y="2872"/>
                    </a:lnTo>
                    <a:lnTo>
                      <a:pt x="383" y="2869"/>
                    </a:lnTo>
                    <a:lnTo>
                      <a:pt x="352" y="2866"/>
                    </a:lnTo>
                    <a:lnTo>
                      <a:pt x="321" y="2865"/>
                    </a:lnTo>
                    <a:lnTo>
                      <a:pt x="290" y="2865"/>
                    </a:lnTo>
                    <a:lnTo>
                      <a:pt x="276" y="2866"/>
                    </a:lnTo>
                    <a:lnTo>
                      <a:pt x="264" y="2867"/>
                    </a:lnTo>
                    <a:lnTo>
                      <a:pt x="250" y="2869"/>
                    </a:lnTo>
                    <a:lnTo>
                      <a:pt x="238" y="2874"/>
                    </a:lnTo>
                    <a:lnTo>
                      <a:pt x="226" y="2878"/>
                    </a:lnTo>
                    <a:lnTo>
                      <a:pt x="215" y="2883"/>
                    </a:lnTo>
                    <a:lnTo>
                      <a:pt x="205" y="2890"/>
                    </a:lnTo>
                    <a:lnTo>
                      <a:pt x="197" y="2899"/>
                    </a:lnTo>
                    <a:lnTo>
                      <a:pt x="189" y="2908"/>
                    </a:lnTo>
                    <a:lnTo>
                      <a:pt x="184" y="2920"/>
                    </a:lnTo>
                    <a:lnTo>
                      <a:pt x="179" y="2933"/>
                    </a:lnTo>
                    <a:lnTo>
                      <a:pt x="174" y="2947"/>
                    </a:lnTo>
                    <a:lnTo>
                      <a:pt x="172" y="2964"/>
                    </a:lnTo>
                    <a:lnTo>
                      <a:pt x="171" y="2982"/>
                    </a:lnTo>
                    <a:lnTo>
                      <a:pt x="172" y="3020"/>
                    </a:lnTo>
                    <a:lnTo>
                      <a:pt x="173" y="3056"/>
                    </a:lnTo>
                    <a:lnTo>
                      <a:pt x="174" y="3089"/>
                    </a:lnTo>
                    <a:lnTo>
                      <a:pt x="176" y="3120"/>
                    </a:lnTo>
                    <a:lnTo>
                      <a:pt x="180" y="3149"/>
                    </a:lnTo>
                    <a:lnTo>
                      <a:pt x="184" y="3176"/>
                    </a:lnTo>
                    <a:lnTo>
                      <a:pt x="189" y="3201"/>
                    </a:lnTo>
                    <a:lnTo>
                      <a:pt x="195" y="3223"/>
                    </a:lnTo>
                    <a:lnTo>
                      <a:pt x="202" y="3244"/>
                    </a:lnTo>
                    <a:lnTo>
                      <a:pt x="211" y="3262"/>
                    </a:lnTo>
                    <a:lnTo>
                      <a:pt x="222" y="3279"/>
                    </a:lnTo>
                    <a:lnTo>
                      <a:pt x="233" y="3294"/>
                    </a:lnTo>
                    <a:lnTo>
                      <a:pt x="246" y="3307"/>
                    </a:lnTo>
                    <a:lnTo>
                      <a:pt x="261" y="3319"/>
                    </a:lnTo>
                    <a:lnTo>
                      <a:pt x="279" y="3329"/>
                    </a:lnTo>
                    <a:lnTo>
                      <a:pt x="297" y="3337"/>
                    </a:lnTo>
                    <a:lnTo>
                      <a:pt x="314" y="3345"/>
                    </a:lnTo>
                    <a:lnTo>
                      <a:pt x="328" y="3351"/>
                    </a:lnTo>
                    <a:lnTo>
                      <a:pt x="338" y="3358"/>
                    </a:lnTo>
                    <a:lnTo>
                      <a:pt x="344" y="3363"/>
                    </a:lnTo>
                    <a:lnTo>
                      <a:pt x="347" y="3370"/>
                    </a:lnTo>
                    <a:lnTo>
                      <a:pt x="348" y="3375"/>
                    </a:lnTo>
                    <a:lnTo>
                      <a:pt x="347" y="3380"/>
                    </a:lnTo>
                    <a:lnTo>
                      <a:pt x="344" y="3388"/>
                    </a:lnTo>
                    <a:lnTo>
                      <a:pt x="333" y="3403"/>
                    </a:lnTo>
                    <a:lnTo>
                      <a:pt x="321" y="3423"/>
                    </a:lnTo>
                    <a:lnTo>
                      <a:pt x="314" y="3435"/>
                    </a:lnTo>
                    <a:lnTo>
                      <a:pt x="308" y="3449"/>
                    </a:lnTo>
                    <a:lnTo>
                      <a:pt x="301" y="3465"/>
                    </a:lnTo>
                    <a:lnTo>
                      <a:pt x="297" y="3484"/>
                    </a:lnTo>
                    <a:lnTo>
                      <a:pt x="291" y="3504"/>
                    </a:lnTo>
                    <a:lnTo>
                      <a:pt x="284" y="3527"/>
                    </a:lnTo>
                    <a:lnTo>
                      <a:pt x="275" y="3549"/>
                    </a:lnTo>
                    <a:lnTo>
                      <a:pt x="265" y="3573"/>
                    </a:lnTo>
                    <a:lnTo>
                      <a:pt x="244" y="3618"/>
                    </a:lnTo>
                    <a:lnTo>
                      <a:pt x="234" y="3640"/>
                    </a:lnTo>
                    <a:lnTo>
                      <a:pt x="227" y="3659"/>
                    </a:lnTo>
                    <a:lnTo>
                      <a:pt x="220" y="3676"/>
                    </a:lnTo>
                    <a:lnTo>
                      <a:pt x="219" y="3685"/>
                    </a:lnTo>
                    <a:lnTo>
                      <a:pt x="218" y="3691"/>
                    </a:lnTo>
                    <a:lnTo>
                      <a:pt x="218" y="3698"/>
                    </a:lnTo>
                    <a:lnTo>
                      <a:pt x="218" y="3703"/>
                    </a:lnTo>
                    <a:lnTo>
                      <a:pt x="220" y="3707"/>
                    </a:lnTo>
                    <a:lnTo>
                      <a:pt x="224" y="3710"/>
                    </a:lnTo>
                    <a:lnTo>
                      <a:pt x="228" y="3713"/>
                    </a:lnTo>
                    <a:lnTo>
                      <a:pt x="233" y="3714"/>
                    </a:lnTo>
                    <a:lnTo>
                      <a:pt x="240" y="3714"/>
                    </a:lnTo>
                    <a:lnTo>
                      <a:pt x="248" y="3713"/>
                    </a:lnTo>
                    <a:lnTo>
                      <a:pt x="258" y="3709"/>
                    </a:lnTo>
                    <a:lnTo>
                      <a:pt x="269" y="3705"/>
                    </a:lnTo>
                    <a:lnTo>
                      <a:pt x="282" y="3700"/>
                    </a:lnTo>
                    <a:lnTo>
                      <a:pt x="297" y="3693"/>
                    </a:lnTo>
                    <a:lnTo>
                      <a:pt x="312" y="3686"/>
                    </a:lnTo>
                    <a:lnTo>
                      <a:pt x="327" y="3681"/>
                    </a:lnTo>
                    <a:lnTo>
                      <a:pt x="342" y="3678"/>
                    </a:lnTo>
                    <a:lnTo>
                      <a:pt x="356" y="3677"/>
                    </a:lnTo>
                    <a:lnTo>
                      <a:pt x="370" y="3677"/>
                    </a:lnTo>
                    <a:lnTo>
                      <a:pt x="383" y="3678"/>
                    </a:lnTo>
                    <a:lnTo>
                      <a:pt x="396" y="3681"/>
                    </a:lnTo>
                    <a:lnTo>
                      <a:pt x="409" y="3686"/>
                    </a:lnTo>
                    <a:lnTo>
                      <a:pt x="422" y="3691"/>
                    </a:lnTo>
                    <a:lnTo>
                      <a:pt x="433" y="3696"/>
                    </a:lnTo>
                    <a:lnTo>
                      <a:pt x="445" y="3704"/>
                    </a:lnTo>
                    <a:lnTo>
                      <a:pt x="457" y="3712"/>
                    </a:lnTo>
                    <a:lnTo>
                      <a:pt x="481" y="3728"/>
                    </a:lnTo>
                    <a:lnTo>
                      <a:pt x="503" y="3745"/>
                    </a:lnTo>
                    <a:lnTo>
                      <a:pt x="526" y="3763"/>
                    </a:lnTo>
                    <a:lnTo>
                      <a:pt x="548" y="3779"/>
                    </a:lnTo>
                    <a:lnTo>
                      <a:pt x="571" y="3793"/>
                    </a:lnTo>
                    <a:lnTo>
                      <a:pt x="582" y="3800"/>
                    </a:lnTo>
                    <a:lnTo>
                      <a:pt x="594" y="3805"/>
                    </a:lnTo>
                    <a:lnTo>
                      <a:pt x="605" y="3808"/>
                    </a:lnTo>
                    <a:lnTo>
                      <a:pt x="617" y="3812"/>
                    </a:lnTo>
                    <a:lnTo>
                      <a:pt x="629" y="3814"/>
                    </a:lnTo>
                    <a:lnTo>
                      <a:pt x="642" y="3814"/>
                    </a:lnTo>
                    <a:lnTo>
                      <a:pt x="655" y="3813"/>
                    </a:lnTo>
                    <a:lnTo>
                      <a:pt x="668" y="3809"/>
                    </a:lnTo>
                    <a:lnTo>
                      <a:pt x="681" y="3804"/>
                    </a:lnTo>
                    <a:lnTo>
                      <a:pt x="694" y="3798"/>
                    </a:lnTo>
                    <a:lnTo>
                      <a:pt x="709" y="3790"/>
                    </a:lnTo>
                    <a:lnTo>
                      <a:pt x="723" y="3784"/>
                    </a:lnTo>
                    <a:lnTo>
                      <a:pt x="739" y="3778"/>
                    </a:lnTo>
                    <a:lnTo>
                      <a:pt x="754" y="3774"/>
                    </a:lnTo>
                    <a:lnTo>
                      <a:pt x="771" y="3771"/>
                    </a:lnTo>
                    <a:lnTo>
                      <a:pt x="788" y="3767"/>
                    </a:lnTo>
                    <a:lnTo>
                      <a:pt x="806" y="3765"/>
                    </a:lnTo>
                    <a:lnTo>
                      <a:pt x="823" y="3764"/>
                    </a:lnTo>
                    <a:lnTo>
                      <a:pt x="859" y="3763"/>
                    </a:lnTo>
                    <a:lnTo>
                      <a:pt x="897" y="3763"/>
                    </a:lnTo>
                    <a:lnTo>
                      <a:pt x="936" y="3764"/>
                    </a:lnTo>
                    <a:lnTo>
                      <a:pt x="973" y="3766"/>
                    </a:lnTo>
                    <a:lnTo>
                      <a:pt x="1012" y="3769"/>
                    </a:lnTo>
                    <a:lnTo>
                      <a:pt x="1049" y="3770"/>
                    </a:lnTo>
                    <a:lnTo>
                      <a:pt x="1085" y="3770"/>
                    </a:lnTo>
                    <a:lnTo>
                      <a:pt x="1121" y="3769"/>
                    </a:lnTo>
                    <a:lnTo>
                      <a:pt x="1137" y="3766"/>
                    </a:lnTo>
                    <a:lnTo>
                      <a:pt x="1153" y="3764"/>
                    </a:lnTo>
                    <a:lnTo>
                      <a:pt x="1169" y="3762"/>
                    </a:lnTo>
                    <a:lnTo>
                      <a:pt x="1184" y="3758"/>
                    </a:lnTo>
                    <a:lnTo>
                      <a:pt x="1198" y="3753"/>
                    </a:lnTo>
                    <a:lnTo>
                      <a:pt x="1212" y="3748"/>
                    </a:lnTo>
                    <a:lnTo>
                      <a:pt x="1225" y="3742"/>
                    </a:lnTo>
                    <a:lnTo>
                      <a:pt x="1238" y="3735"/>
                    </a:lnTo>
                    <a:lnTo>
                      <a:pt x="1250" y="3728"/>
                    </a:lnTo>
                    <a:lnTo>
                      <a:pt x="1261" y="3722"/>
                    </a:lnTo>
                    <a:lnTo>
                      <a:pt x="1273" y="3718"/>
                    </a:lnTo>
                    <a:lnTo>
                      <a:pt x="1285" y="3716"/>
                    </a:lnTo>
                    <a:lnTo>
                      <a:pt x="1298" y="3715"/>
                    </a:lnTo>
                    <a:lnTo>
                      <a:pt x="1310" y="3714"/>
                    </a:lnTo>
                    <a:lnTo>
                      <a:pt x="1323" y="3715"/>
                    </a:lnTo>
                    <a:lnTo>
                      <a:pt x="1335" y="3717"/>
                    </a:lnTo>
                    <a:lnTo>
                      <a:pt x="1360" y="3721"/>
                    </a:lnTo>
                    <a:lnTo>
                      <a:pt x="1386" y="3729"/>
                    </a:lnTo>
                    <a:lnTo>
                      <a:pt x="1439" y="3745"/>
                    </a:lnTo>
                    <a:lnTo>
                      <a:pt x="1465" y="3752"/>
                    </a:lnTo>
                    <a:lnTo>
                      <a:pt x="1479" y="3756"/>
                    </a:lnTo>
                    <a:lnTo>
                      <a:pt x="1492" y="3758"/>
                    </a:lnTo>
                    <a:lnTo>
                      <a:pt x="1506" y="3759"/>
                    </a:lnTo>
                    <a:lnTo>
                      <a:pt x="1518" y="3760"/>
                    </a:lnTo>
                    <a:lnTo>
                      <a:pt x="1532" y="3760"/>
                    </a:lnTo>
                    <a:lnTo>
                      <a:pt x="1546" y="3758"/>
                    </a:lnTo>
                    <a:lnTo>
                      <a:pt x="1559" y="3756"/>
                    </a:lnTo>
                    <a:lnTo>
                      <a:pt x="1573" y="3751"/>
                    </a:lnTo>
                    <a:lnTo>
                      <a:pt x="1587" y="3746"/>
                    </a:lnTo>
                    <a:lnTo>
                      <a:pt x="1600" y="3740"/>
                    </a:lnTo>
                    <a:lnTo>
                      <a:pt x="1614" y="3731"/>
                    </a:lnTo>
                    <a:lnTo>
                      <a:pt x="1628" y="3720"/>
                    </a:lnTo>
                    <a:lnTo>
                      <a:pt x="1642" y="3707"/>
                    </a:lnTo>
                    <a:lnTo>
                      <a:pt x="1656" y="3693"/>
                    </a:lnTo>
                    <a:lnTo>
                      <a:pt x="1669" y="3677"/>
                    </a:lnTo>
                    <a:lnTo>
                      <a:pt x="1684" y="3663"/>
                    </a:lnTo>
                    <a:lnTo>
                      <a:pt x="1713" y="3635"/>
                    </a:lnTo>
                    <a:lnTo>
                      <a:pt x="1743" y="3610"/>
                    </a:lnTo>
                    <a:lnTo>
                      <a:pt x="1773" y="3588"/>
                    </a:lnTo>
                    <a:lnTo>
                      <a:pt x="1803" y="3569"/>
                    </a:lnTo>
                    <a:lnTo>
                      <a:pt x="1834" y="3551"/>
                    </a:lnTo>
                    <a:lnTo>
                      <a:pt x="1863" y="3537"/>
                    </a:lnTo>
                    <a:lnTo>
                      <a:pt x="1891" y="3526"/>
                    </a:lnTo>
                    <a:lnTo>
                      <a:pt x="1917" y="3517"/>
                    </a:lnTo>
                    <a:lnTo>
                      <a:pt x="1942" y="3513"/>
                    </a:lnTo>
                    <a:lnTo>
                      <a:pt x="1954" y="3510"/>
                    </a:lnTo>
                    <a:lnTo>
                      <a:pt x="1965" y="3509"/>
                    </a:lnTo>
                    <a:lnTo>
                      <a:pt x="1974" y="3509"/>
                    </a:lnTo>
                    <a:lnTo>
                      <a:pt x="1984" y="3510"/>
                    </a:lnTo>
                    <a:lnTo>
                      <a:pt x="1994" y="3513"/>
                    </a:lnTo>
                    <a:lnTo>
                      <a:pt x="2001" y="3515"/>
                    </a:lnTo>
                    <a:lnTo>
                      <a:pt x="2009" y="3518"/>
                    </a:lnTo>
                    <a:lnTo>
                      <a:pt x="2015" y="3522"/>
                    </a:lnTo>
                    <a:lnTo>
                      <a:pt x="2021" y="3527"/>
                    </a:lnTo>
                    <a:lnTo>
                      <a:pt x="2025" y="3533"/>
                    </a:lnTo>
                    <a:lnTo>
                      <a:pt x="2029" y="3539"/>
                    </a:lnTo>
                    <a:lnTo>
                      <a:pt x="2031" y="3547"/>
                    </a:lnTo>
                    <a:lnTo>
                      <a:pt x="2043" y="3591"/>
                    </a:lnTo>
                    <a:lnTo>
                      <a:pt x="2046" y="3606"/>
                    </a:lnTo>
                    <a:lnTo>
                      <a:pt x="2048" y="3622"/>
                    </a:lnTo>
                    <a:lnTo>
                      <a:pt x="2046" y="3643"/>
                    </a:lnTo>
                    <a:lnTo>
                      <a:pt x="2043" y="3673"/>
                    </a:lnTo>
                    <a:lnTo>
                      <a:pt x="2031" y="3777"/>
                    </a:lnTo>
                    <a:lnTo>
                      <a:pt x="2026" y="3836"/>
                    </a:lnTo>
                    <a:lnTo>
                      <a:pt x="2025" y="3859"/>
                    </a:lnTo>
                    <a:lnTo>
                      <a:pt x="2025" y="3877"/>
                    </a:lnTo>
                    <a:lnTo>
                      <a:pt x="2026" y="3891"/>
                    </a:lnTo>
                    <a:lnTo>
                      <a:pt x="2029" y="3903"/>
                    </a:lnTo>
                    <a:lnTo>
                      <a:pt x="2034" y="3913"/>
                    </a:lnTo>
                    <a:lnTo>
                      <a:pt x="2039" y="3920"/>
                    </a:lnTo>
                    <a:lnTo>
                      <a:pt x="2048" y="3927"/>
                    </a:lnTo>
                    <a:lnTo>
                      <a:pt x="2056" y="3932"/>
                    </a:lnTo>
                    <a:lnTo>
                      <a:pt x="2082" y="3944"/>
                    </a:lnTo>
                    <a:lnTo>
                      <a:pt x="2097" y="3951"/>
                    </a:lnTo>
                    <a:lnTo>
                      <a:pt x="2114" y="3960"/>
                    </a:lnTo>
                    <a:lnTo>
                      <a:pt x="2135" y="3972"/>
                    </a:lnTo>
                    <a:lnTo>
                      <a:pt x="2157" y="3986"/>
                    </a:lnTo>
                    <a:lnTo>
                      <a:pt x="2180" y="4002"/>
                    </a:lnTo>
                    <a:lnTo>
                      <a:pt x="2201" y="4020"/>
                    </a:lnTo>
                    <a:lnTo>
                      <a:pt x="2222" y="4040"/>
                    </a:lnTo>
                    <a:lnTo>
                      <a:pt x="2240" y="4060"/>
                    </a:lnTo>
                    <a:lnTo>
                      <a:pt x="2258" y="4080"/>
                    </a:lnTo>
                    <a:lnTo>
                      <a:pt x="2274" y="4102"/>
                    </a:lnTo>
                    <a:lnTo>
                      <a:pt x="2306" y="4143"/>
                    </a:lnTo>
                    <a:lnTo>
                      <a:pt x="2334" y="4179"/>
                    </a:lnTo>
                    <a:lnTo>
                      <a:pt x="2348" y="4195"/>
                    </a:lnTo>
                    <a:lnTo>
                      <a:pt x="2359" y="4208"/>
                    </a:lnTo>
                    <a:lnTo>
                      <a:pt x="2372" y="4220"/>
                    </a:lnTo>
                    <a:lnTo>
                      <a:pt x="2384" y="4229"/>
                    </a:lnTo>
                    <a:lnTo>
                      <a:pt x="2391" y="4232"/>
                    </a:lnTo>
                    <a:lnTo>
                      <a:pt x="2396" y="4234"/>
                    </a:lnTo>
                    <a:lnTo>
                      <a:pt x="2402" y="4236"/>
                    </a:lnTo>
                    <a:lnTo>
                      <a:pt x="2408" y="4236"/>
                    </a:lnTo>
                    <a:lnTo>
                      <a:pt x="2422" y="4237"/>
                    </a:lnTo>
                    <a:lnTo>
                      <a:pt x="2439" y="4239"/>
                    </a:lnTo>
                    <a:lnTo>
                      <a:pt x="2481" y="4245"/>
                    </a:lnTo>
                    <a:lnTo>
                      <a:pt x="2531" y="4254"/>
                    </a:lnTo>
                    <a:lnTo>
                      <a:pt x="2585" y="4262"/>
                    </a:lnTo>
                    <a:lnTo>
                      <a:pt x="2613" y="4266"/>
                    </a:lnTo>
                    <a:lnTo>
                      <a:pt x="2640" y="4269"/>
                    </a:lnTo>
                    <a:lnTo>
                      <a:pt x="2666" y="4271"/>
                    </a:lnTo>
                    <a:lnTo>
                      <a:pt x="2690" y="4272"/>
                    </a:lnTo>
                    <a:lnTo>
                      <a:pt x="2712" y="4271"/>
                    </a:lnTo>
                    <a:lnTo>
                      <a:pt x="2733" y="4269"/>
                    </a:lnTo>
                    <a:lnTo>
                      <a:pt x="2741" y="4266"/>
                    </a:lnTo>
                    <a:lnTo>
                      <a:pt x="2750" y="4264"/>
                    </a:lnTo>
                    <a:lnTo>
                      <a:pt x="2756" y="4261"/>
                    </a:lnTo>
                    <a:lnTo>
                      <a:pt x="2763" y="4258"/>
                    </a:lnTo>
                    <a:lnTo>
                      <a:pt x="2778" y="4249"/>
                    </a:lnTo>
                    <a:lnTo>
                      <a:pt x="2797" y="4241"/>
                    </a:lnTo>
                    <a:lnTo>
                      <a:pt x="2821" y="4232"/>
                    </a:lnTo>
                    <a:lnTo>
                      <a:pt x="2849" y="4223"/>
                    </a:lnTo>
                    <a:lnTo>
                      <a:pt x="2910" y="4206"/>
                    </a:lnTo>
                    <a:lnTo>
                      <a:pt x="2975" y="4189"/>
                    </a:lnTo>
                    <a:lnTo>
                      <a:pt x="3037" y="4175"/>
                    </a:lnTo>
                    <a:lnTo>
                      <a:pt x="3090" y="4163"/>
                    </a:lnTo>
                    <a:lnTo>
                      <a:pt x="3139" y="4152"/>
                    </a:lnTo>
                    <a:lnTo>
                      <a:pt x="3153" y="4206"/>
                    </a:lnTo>
                    <a:lnTo>
                      <a:pt x="3165" y="4247"/>
                    </a:lnTo>
                    <a:lnTo>
                      <a:pt x="3176" y="4282"/>
                    </a:lnTo>
                    <a:lnTo>
                      <a:pt x="3186" y="4315"/>
                    </a:lnTo>
                    <a:lnTo>
                      <a:pt x="3199" y="4354"/>
                    </a:lnTo>
                    <a:lnTo>
                      <a:pt x="3215" y="4405"/>
                    </a:lnTo>
                    <a:lnTo>
                      <a:pt x="3237" y="4475"/>
                    </a:lnTo>
                    <a:lnTo>
                      <a:pt x="3265" y="4571"/>
                    </a:lnTo>
                    <a:lnTo>
                      <a:pt x="3280" y="4621"/>
                    </a:lnTo>
                    <a:lnTo>
                      <a:pt x="3295" y="4665"/>
                    </a:lnTo>
                    <a:lnTo>
                      <a:pt x="3309" y="4704"/>
                    </a:lnTo>
                    <a:lnTo>
                      <a:pt x="3323" y="4738"/>
                    </a:lnTo>
                    <a:lnTo>
                      <a:pt x="3347" y="4798"/>
                    </a:lnTo>
                    <a:lnTo>
                      <a:pt x="3357" y="4826"/>
                    </a:lnTo>
                    <a:lnTo>
                      <a:pt x="3366" y="4856"/>
                    </a:lnTo>
                    <a:lnTo>
                      <a:pt x="3375" y="4887"/>
                    </a:lnTo>
                    <a:lnTo>
                      <a:pt x="3381" y="4922"/>
                    </a:lnTo>
                    <a:lnTo>
                      <a:pt x="3387" y="4962"/>
                    </a:lnTo>
                    <a:lnTo>
                      <a:pt x="3391" y="5009"/>
                    </a:lnTo>
                    <a:lnTo>
                      <a:pt x="3393" y="5062"/>
                    </a:lnTo>
                    <a:lnTo>
                      <a:pt x="3394" y="5125"/>
                    </a:lnTo>
                    <a:lnTo>
                      <a:pt x="3393" y="5198"/>
                    </a:lnTo>
                    <a:lnTo>
                      <a:pt x="3390" y="5282"/>
                    </a:lnTo>
                    <a:lnTo>
                      <a:pt x="3386" y="5383"/>
                    </a:lnTo>
                    <a:lnTo>
                      <a:pt x="3383" y="5503"/>
                    </a:lnTo>
                    <a:lnTo>
                      <a:pt x="3380" y="5641"/>
                    </a:lnTo>
                    <a:lnTo>
                      <a:pt x="3378" y="5791"/>
                    </a:lnTo>
                    <a:lnTo>
                      <a:pt x="3375" y="6114"/>
                    </a:lnTo>
                    <a:lnTo>
                      <a:pt x="3371" y="6444"/>
                    </a:lnTo>
                    <a:lnTo>
                      <a:pt x="3369" y="7007"/>
                    </a:lnTo>
                    <a:lnTo>
                      <a:pt x="3369" y="7246"/>
                    </a:lnTo>
                    <a:lnTo>
                      <a:pt x="3724" y="7225"/>
                    </a:lnTo>
                    <a:lnTo>
                      <a:pt x="3718" y="7063"/>
                    </a:lnTo>
                    <a:lnTo>
                      <a:pt x="3704" y="6689"/>
                    </a:lnTo>
                    <a:lnTo>
                      <a:pt x="3689" y="6282"/>
                    </a:lnTo>
                    <a:lnTo>
                      <a:pt x="3684" y="6119"/>
                    </a:lnTo>
                    <a:lnTo>
                      <a:pt x="3682" y="6013"/>
                    </a:lnTo>
                    <a:lnTo>
                      <a:pt x="3682" y="5980"/>
                    </a:lnTo>
                    <a:lnTo>
                      <a:pt x="3681" y="5950"/>
                    </a:lnTo>
                    <a:lnTo>
                      <a:pt x="3679" y="5899"/>
                    </a:lnTo>
                    <a:lnTo>
                      <a:pt x="3679" y="5876"/>
                    </a:lnTo>
                    <a:lnTo>
                      <a:pt x="3679" y="5856"/>
                    </a:lnTo>
                    <a:lnTo>
                      <a:pt x="3681" y="5838"/>
                    </a:lnTo>
                    <a:lnTo>
                      <a:pt x="3685" y="5819"/>
                    </a:lnTo>
                    <a:lnTo>
                      <a:pt x="3691" y="5802"/>
                    </a:lnTo>
                    <a:lnTo>
                      <a:pt x="3700" y="5785"/>
                    </a:lnTo>
                    <a:lnTo>
                      <a:pt x="3711" y="5767"/>
                    </a:lnTo>
                    <a:lnTo>
                      <a:pt x="3726" y="5748"/>
                    </a:lnTo>
                    <a:lnTo>
                      <a:pt x="3746" y="5729"/>
                    </a:lnTo>
                    <a:lnTo>
                      <a:pt x="3768" y="5708"/>
                    </a:lnTo>
                    <a:lnTo>
                      <a:pt x="3796" y="5684"/>
                    </a:lnTo>
                    <a:lnTo>
                      <a:pt x="3828" y="5658"/>
                    </a:lnTo>
                    <a:lnTo>
                      <a:pt x="3865" y="5630"/>
                    </a:lnTo>
                    <a:lnTo>
                      <a:pt x="3901" y="5603"/>
                    </a:lnTo>
                    <a:lnTo>
                      <a:pt x="3979" y="5548"/>
                    </a:lnTo>
                    <a:lnTo>
                      <a:pt x="4057" y="5496"/>
                    </a:lnTo>
                    <a:lnTo>
                      <a:pt x="4135" y="5443"/>
                    </a:lnTo>
                    <a:lnTo>
                      <a:pt x="4209" y="5394"/>
                    </a:lnTo>
                    <a:lnTo>
                      <a:pt x="4279" y="5346"/>
                    </a:lnTo>
                    <a:lnTo>
                      <a:pt x="4340" y="5302"/>
                    </a:lnTo>
                    <a:lnTo>
                      <a:pt x="4368" y="5281"/>
                    </a:lnTo>
                    <a:lnTo>
                      <a:pt x="4393" y="5260"/>
                    </a:lnTo>
                    <a:lnTo>
                      <a:pt x="4443" y="5217"/>
                    </a:lnTo>
                    <a:lnTo>
                      <a:pt x="4497" y="5168"/>
                    </a:lnTo>
                    <a:lnTo>
                      <a:pt x="4554" y="5112"/>
                    </a:lnTo>
                    <a:lnTo>
                      <a:pt x="4583" y="5083"/>
                    </a:lnTo>
                    <a:lnTo>
                      <a:pt x="4612" y="5052"/>
                    </a:lnTo>
                    <a:lnTo>
                      <a:pt x="4642" y="5019"/>
                    </a:lnTo>
                    <a:lnTo>
                      <a:pt x="4671" y="4987"/>
                    </a:lnTo>
                    <a:lnTo>
                      <a:pt x="4699" y="4954"/>
                    </a:lnTo>
                    <a:lnTo>
                      <a:pt x="4728" y="4919"/>
                    </a:lnTo>
                    <a:lnTo>
                      <a:pt x="4755" y="4885"/>
                    </a:lnTo>
                    <a:lnTo>
                      <a:pt x="4782" y="4850"/>
                    </a:lnTo>
                    <a:lnTo>
                      <a:pt x="4808" y="4815"/>
                    </a:lnTo>
                    <a:lnTo>
                      <a:pt x="4832" y="4779"/>
                    </a:lnTo>
                    <a:lnTo>
                      <a:pt x="4878" y="4712"/>
                    </a:lnTo>
                    <a:lnTo>
                      <a:pt x="4922" y="4649"/>
                    </a:lnTo>
                    <a:lnTo>
                      <a:pt x="4944" y="4620"/>
                    </a:lnTo>
                    <a:lnTo>
                      <a:pt x="4964" y="4594"/>
                    </a:lnTo>
                    <a:lnTo>
                      <a:pt x="4984" y="4571"/>
                    </a:lnTo>
                    <a:lnTo>
                      <a:pt x="5005" y="4550"/>
                    </a:lnTo>
                    <a:lnTo>
                      <a:pt x="5024" y="4532"/>
                    </a:lnTo>
                    <a:lnTo>
                      <a:pt x="5042" y="4517"/>
                    </a:lnTo>
                    <a:lnTo>
                      <a:pt x="5052" y="4511"/>
                    </a:lnTo>
                    <a:lnTo>
                      <a:pt x="5061" y="4505"/>
                    </a:lnTo>
                    <a:lnTo>
                      <a:pt x="5070" y="4501"/>
                    </a:lnTo>
                    <a:lnTo>
                      <a:pt x="5079" y="4498"/>
                    </a:lnTo>
                    <a:lnTo>
                      <a:pt x="5088" y="4496"/>
                    </a:lnTo>
                    <a:lnTo>
                      <a:pt x="5096" y="4493"/>
                    </a:lnTo>
                    <a:lnTo>
                      <a:pt x="5105" y="4493"/>
                    </a:lnTo>
                    <a:lnTo>
                      <a:pt x="5113" y="4494"/>
                    </a:lnTo>
                    <a:lnTo>
                      <a:pt x="5121" y="4496"/>
                    </a:lnTo>
                    <a:lnTo>
                      <a:pt x="5130" y="4499"/>
                    </a:lnTo>
                    <a:lnTo>
                      <a:pt x="5138" y="4503"/>
                    </a:lnTo>
                    <a:lnTo>
                      <a:pt x="5146" y="4508"/>
                    </a:lnTo>
                    <a:lnTo>
                      <a:pt x="5162" y="4518"/>
                    </a:lnTo>
                    <a:lnTo>
                      <a:pt x="5178" y="4527"/>
                    </a:lnTo>
                    <a:lnTo>
                      <a:pt x="5194" y="4532"/>
                    </a:lnTo>
                    <a:lnTo>
                      <a:pt x="5211" y="4537"/>
                    </a:lnTo>
                    <a:lnTo>
                      <a:pt x="5245" y="4545"/>
                    </a:lnTo>
                    <a:lnTo>
                      <a:pt x="5262" y="4549"/>
                    </a:lnTo>
                    <a:lnTo>
                      <a:pt x="5279" y="4555"/>
                    </a:lnTo>
                    <a:lnTo>
                      <a:pt x="5295" y="4562"/>
                    </a:lnTo>
                    <a:lnTo>
                      <a:pt x="5311" y="4571"/>
                    </a:lnTo>
                    <a:lnTo>
                      <a:pt x="5320" y="4576"/>
                    </a:lnTo>
                    <a:lnTo>
                      <a:pt x="5327" y="4582"/>
                    </a:lnTo>
                    <a:lnTo>
                      <a:pt x="5335" y="4588"/>
                    </a:lnTo>
                    <a:lnTo>
                      <a:pt x="5342" y="4597"/>
                    </a:lnTo>
                    <a:lnTo>
                      <a:pt x="5350" y="4605"/>
                    </a:lnTo>
                    <a:lnTo>
                      <a:pt x="5358" y="4614"/>
                    </a:lnTo>
                    <a:lnTo>
                      <a:pt x="5364" y="4625"/>
                    </a:lnTo>
                    <a:lnTo>
                      <a:pt x="5372" y="4636"/>
                    </a:lnTo>
                    <a:lnTo>
                      <a:pt x="5378" y="4649"/>
                    </a:lnTo>
                    <a:lnTo>
                      <a:pt x="5384" y="4663"/>
                    </a:lnTo>
                    <a:lnTo>
                      <a:pt x="5391" y="4679"/>
                    </a:lnTo>
                    <a:lnTo>
                      <a:pt x="5396" y="4697"/>
                    </a:lnTo>
                    <a:lnTo>
                      <a:pt x="5403" y="4714"/>
                    </a:lnTo>
                    <a:lnTo>
                      <a:pt x="5410" y="4730"/>
                    </a:lnTo>
                    <a:lnTo>
                      <a:pt x="5418" y="4747"/>
                    </a:lnTo>
                    <a:lnTo>
                      <a:pt x="5426" y="4763"/>
                    </a:lnTo>
                    <a:lnTo>
                      <a:pt x="5436" y="4778"/>
                    </a:lnTo>
                    <a:lnTo>
                      <a:pt x="5446" y="4793"/>
                    </a:lnTo>
                    <a:lnTo>
                      <a:pt x="5455" y="4807"/>
                    </a:lnTo>
                    <a:lnTo>
                      <a:pt x="5467" y="4821"/>
                    </a:lnTo>
                    <a:lnTo>
                      <a:pt x="5478" y="4835"/>
                    </a:lnTo>
                    <a:lnTo>
                      <a:pt x="5490" y="4848"/>
                    </a:lnTo>
                    <a:lnTo>
                      <a:pt x="5516" y="4872"/>
                    </a:lnTo>
                    <a:lnTo>
                      <a:pt x="5541" y="4895"/>
                    </a:lnTo>
                    <a:lnTo>
                      <a:pt x="5568" y="4916"/>
                    </a:lnTo>
                    <a:lnTo>
                      <a:pt x="5596" y="4934"/>
                    </a:lnTo>
                    <a:lnTo>
                      <a:pt x="5624" y="4950"/>
                    </a:lnTo>
                    <a:lnTo>
                      <a:pt x="5651" y="4966"/>
                    </a:lnTo>
                    <a:lnTo>
                      <a:pt x="5678" y="4978"/>
                    </a:lnTo>
                    <a:lnTo>
                      <a:pt x="5705" y="4989"/>
                    </a:lnTo>
                    <a:lnTo>
                      <a:pt x="5729" y="4998"/>
                    </a:lnTo>
                    <a:lnTo>
                      <a:pt x="5752" y="5005"/>
                    </a:lnTo>
                    <a:lnTo>
                      <a:pt x="5773" y="5010"/>
                    </a:lnTo>
                    <a:lnTo>
                      <a:pt x="5782" y="5012"/>
                    </a:lnTo>
                    <a:lnTo>
                      <a:pt x="5793" y="5016"/>
                    </a:lnTo>
                    <a:lnTo>
                      <a:pt x="5814" y="5025"/>
                    </a:lnTo>
                    <a:lnTo>
                      <a:pt x="5835" y="5036"/>
                    </a:lnTo>
                    <a:lnTo>
                      <a:pt x="5857" y="5049"/>
                    </a:lnTo>
                    <a:lnTo>
                      <a:pt x="5878" y="5063"/>
                    </a:lnTo>
                    <a:lnTo>
                      <a:pt x="5900" y="5076"/>
                    </a:lnTo>
                    <a:lnTo>
                      <a:pt x="5920" y="5087"/>
                    </a:lnTo>
                    <a:lnTo>
                      <a:pt x="5930" y="5092"/>
                    </a:lnTo>
                    <a:lnTo>
                      <a:pt x="5939" y="5096"/>
                    </a:lnTo>
                    <a:lnTo>
                      <a:pt x="5949" y="5099"/>
                    </a:lnTo>
                    <a:lnTo>
                      <a:pt x="5959" y="5101"/>
                    </a:lnTo>
                    <a:lnTo>
                      <a:pt x="5968" y="5101"/>
                    </a:lnTo>
                    <a:lnTo>
                      <a:pt x="5977" y="5101"/>
                    </a:lnTo>
                    <a:lnTo>
                      <a:pt x="5986" y="5099"/>
                    </a:lnTo>
                    <a:lnTo>
                      <a:pt x="5993" y="5096"/>
                    </a:lnTo>
                    <a:lnTo>
                      <a:pt x="6001" y="5090"/>
                    </a:lnTo>
                    <a:lnTo>
                      <a:pt x="6008" y="5083"/>
                    </a:lnTo>
                    <a:lnTo>
                      <a:pt x="6015" y="5074"/>
                    </a:lnTo>
                    <a:lnTo>
                      <a:pt x="6020" y="5063"/>
                    </a:lnTo>
                    <a:lnTo>
                      <a:pt x="6026" y="5050"/>
                    </a:lnTo>
                    <a:lnTo>
                      <a:pt x="6031" y="5034"/>
                    </a:lnTo>
                    <a:lnTo>
                      <a:pt x="6035" y="5016"/>
                    </a:lnTo>
                    <a:lnTo>
                      <a:pt x="6039" y="4996"/>
                    </a:lnTo>
                    <a:lnTo>
                      <a:pt x="6041" y="4973"/>
                    </a:lnTo>
                    <a:lnTo>
                      <a:pt x="6044" y="4947"/>
                    </a:lnTo>
                    <a:lnTo>
                      <a:pt x="6047" y="4893"/>
                    </a:lnTo>
                    <a:lnTo>
                      <a:pt x="6048" y="4842"/>
                    </a:lnTo>
                    <a:lnTo>
                      <a:pt x="6047" y="4792"/>
                    </a:lnTo>
                    <a:lnTo>
                      <a:pt x="6045" y="4746"/>
                    </a:lnTo>
                    <a:lnTo>
                      <a:pt x="6043" y="4703"/>
                    </a:lnTo>
                    <a:lnTo>
                      <a:pt x="6039" y="4664"/>
                    </a:lnTo>
                    <a:lnTo>
                      <a:pt x="6034" y="4597"/>
                    </a:lnTo>
                    <a:lnTo>
                      <a:pt x="6032" y="4570"/>
                    </a:lnTo>
                    <a:lnTo>
                      <a:pt x="6032" y="4547"/>
                    </a:lnTo>
                    <a:lnTo>
                      <a:pt x="6033" y="4537"/>
                    </a:lnTo>
                    <a:lnTo>
                      <a:pt x="6034" y="4530"/>
                    </a:lnTo>
                    <a:lnTo>
                      <a:pt x="6036" y="4524"/>
                    </a:lnTo>
                    <a:lnTo>
                      <a:pt x="6038" y="4518"/>
                    </a:lnTo>
                    <a:lnTo>
                      <a:pt x="6041" y="4514"/>
                    </a:lnTo>
                    <a:lnTo>
                      <a:pt x="6045" y="4512"/>
                    </a:lnTo>
                    <a:lnTo>
                      <a:pt x="6050" y="4511"/>
                    </a:lnTo>
                    <a:lnTo>
                      <a:pt x="6055" y="4511"/>
                    </a:lnTo>
                    <a:lnTo>
                      <a:pt x="6061" y="4513"/>
                    </a:lnTo>
                    <a:lnTo>
                      <a:pt x="6068" y="4517"/>
                    </a:lnTo>
                    <a:lnTo>
                      <a:pt x="6077" y="4522"/>
                    </a:lnTo>
                    <a:lnTo>
                      <a:pt x="6086" y="4529"/>
                    </a:lnTo>
                    <a:lnTo>
                      <a:pt x="6126" y="4562"/>
                    </a:lnTo>
                    <a:lnTo>
                      <a:pt x="6167" y="4598"/>
                    </a:lnTo>
                    <a:lnTo>
                      <a:pt x="6189" y="4615"/>
                    </a:lnTo>
                    <a:lnTo>
                      <a:pt x="6210" y="4631"/>
                    </a:lnTo>
                    <a:lnTo>
                      <a:pt x="6232" y="4645"/>
                    </a:lnTo>
                    <a:lnTo>
                      <a:pt x="6253" y="4657"/>
                    </a:lnTo>
                    <a:lnTo>
                      <a:pt x="6264" y="4662"/>
                    </a:lnTo>
                    <a:lnTo>
                      <a:pt x="6275" y="4667"/>
                    </a:lnTo>
                    <a:lnTo>
                      <a:pt x="6286" y="4670"/>
                    </a:lnTo>
                    <a:lnTo>
                      <a:pt x="6296" y="4672"/>
                    </a:lnTo>
                    <a:lnTo>
                      <a:pt x="6307" y="4674"/>
                    </a:lnTo>
                    <a:lnTo>
                      <a:pt x="6318" y="4675"/>
                    </a:lnTo>
                    <a:lnTo>
                      <a:pt x="6329" y="4674"/>
                    </a:lnTo>
                    <a:lnTo>
                      <a:pt x="6338" y="4673"/>
                    </a:lnTo>
                    <a:lnTo>
                      <a:pt x="6349" y="4670"/>
                    </a:lnTo>
                    <a:lnTo>
                      <a:pt x="6360" y="4667"/>
                    </a:lnTo>
                    <a:lnTo>
                      <a:pt x="6371" y="4661"/>
                    </a:lnTo>
                    <a:lnTo>
                      <a:pt x="6380" y="4655"/>
                    </a:lnTo>
                    <a:lnTo>
                      <a:pt x="6391" y="4646"/>
                    </a:lnTo>
                    <a:lnTo>
                      <a:pt x="6401" y="4636"/>
                    </a:lnTo>
                    <a:lnTo>
                      <a:pt x="6410" y="4626"/>
                    </a:lnTo>
                    <a:lnTo>
                      <a:pt x="6420" y="4613"/>
                    </a:lnTo>
                    <a:lnTo>
                      <a:pt x="6430" y="4599"/>
                    </a:lnTo>
                    <a:lnTo>
                      <a:pt x="6437" y="4584"/>
                    </a:lnTo>
                    <a:lnTo>
                      <a:pt x="6443" y="4570"/>
                    </a:lnTo>
                    <a:lnTo>
                      <a:pt x="6448" y="4555"/>
                    </a:lnTo>
                    <a:lnTo>
                      <a:pt x="6451" y="4539"/>
                    </a:lnTo>
                    <a:lnTo>
                      <a:pt x="6454" y="4522"/>
                    </a:lnTo>
                    <a:lnTo>
                      <a:pt x="6456" y="4507"/>
                    </a:lnTo>
                    <a:lnTo>
                      <a:pt x="6457" y="4490"/>
                    </a:lnTo>
                    <a:lnTo>
                      <a:pt x="6457" y="4474"/>
                    </a:lnTo>
                    <a:lnTo>
                      <a:pt x="6456" y="4458"/>
                    </a:lnTo>
                    <a:lnTo>
                      <a:pt x="6453" y="4425"/>
                    </a:lnTo>
                    <a:lnTo>
                      <a:pt x="6449" y="4391"/>
                    </a:lnTo>
                    <a:lnTo>
                      <a:pt x="6444" y="4359"/>
                    </a:lnTo>
                    <a:lnTo>
                      <a:pt x="6439" y="4327"/>
                    </a:lnTo>
                    <a:lnTo>
                      <a:pt x="6436" y="4297"/>
                    </a:lnTo>
                    <a:lnTo>
                      <a:pt x="6434" y="4266"/>
                    </a:lnTo>
                    <a:lnTo>
                      <a:pt x="6434" y="4252"/>
                    </a:lnTo>
                    <a:lnTo>
                      <a:pt x="6435" y="4240"/>
                    </a:lnTo>
                    <a:lnTo>
                      <a:pt x="6437" y="4227"/>
                    </a:lnTo>
                    <a:lnTo>
                      <a:pt x="6439" y="4214"/>
                    </a:lnTo>
                    <a:lnTo>
                      <a:pt x="6444" y="4202"/>
                    </a:lnTo>
                    <a:lnTo>
                      <a:pt x="6449" y="4190"/>
                    </a:lnTo>
                    <a:lnTo>
                      <a:pt x="6456" y="4180"/>
                    </a:lnTo>
                    <a:lnTo>
                      <a:pt x="6463" y="4170"/>
                    </a:lnTo>
                    <a:lnTo>
                      <a:pt x="6473" y="4161"/>
                    </a:lnTo>
                    <a:lnTo>
                      <a:pt x="6483" y="4152"/>
                    </a:lnTo>
                    <a:lnTo>
                      <a:pt x="6504" y="4140"/>
                    </a:lnTo>
                    <a:lnTo>
                      <a:pt x="6514" y="4135"/>
                    </a:lnTo>
                    <a:lnTo>
                      <a:pt x="6521" y="4132"/>
                    </a:lnTo>
                    <a:lnTo>
                      <a:pt x="6529" y="4130"/>
                    </a:lnTo>
                    <a:lnTo>
                      <a:pt x="6535" y="4129"/>
                    </a:lnTo>
                    <a:lnTo>
                      <a:pt x="6542" y="4129"/>
                    </a:lnTo>
                    <a:lnTo>
                      <a:pt x="6547" y="4130"/>
                    </a:lnTo>
                    <a:lnTo>
                      <a:pt x="6551" y="4132"/>
                    </a:lnTo>
                    <a:lnTo>
                      <a:pt x="6556" y="4134"/>
                    </a:lnTo>
                    <a:lnTo>
                      <a:pt x="6564" y="4142"/>
                    </a:lnTo>
                    <a:lnTo>
                      <a:pt x="6573" y="4150"/>
                    </a:lnTo>
                    <a:lnTo>
                      <a:pt x="6582" y="4161"/>
                    </a:lnTo>
                    <a:lnTo>
                      <a:pt x="6593" y="4172"/>
                    </a:lnTo>
                    <a:lnTo>
                      <a:pt x="6606" y="4183"/>
                    </a:lnTo>
                    <a:lnTo>
                      <a:pt x="6614" y="4188"/>
                    </a:lnTo>
                    <a:lnTo>
                      <a:pt x="6622" y="4193"/>
                    </a:lnTo>
                    <a:lnTo>
                      <a:pt x="6631" y="4199"/>
                    </a:lnTo>
                    <a:lnTo>
                      <a:pt x="6642" y="4203"/>
                    </a:lnTo>
                    <a:lnTo>
                      <a:pt x="6653" y="4206"/>
                    </a:lnTo>
                    <a:lnTo>
                      <a:pt x="6666" y="4211"/>
                    </a:lnTo>
                    <a:lnTo>
                      <a:pt x="6680" y="4213"/>
                    </a:lnTo>
                    <a:lnTo>
                      <a:pt x="6696" y="4215"/>
                    </a:lnTo>
                    <a:lnTo>
                      <a:pt x="6714" y="4217"/>
                    </a:lnTo>
                    <a:lnTo>
                      <a:pt x="6733" y="4217"/>
                    </a:lnTo>
                    <a:lnTo>
                      <a:pt x="6753" y="4217"/>
                    </a:lnTo>
                    <a:lnTo>
                      <a:pt x="6776" y="4216"/>
                    </a:lnTo>
                    <a:lnTo>
                      <a:pt x="6799" y="4214"/>
                    </a:lnTo>
                    <a:lnTo>
                      <a:pt x="6821" y="4214"/>
                    </a:lnTo>
                    <a:lnTo>
                      <a:pt x="6843" y="4214"/>
                    </a:lnTo>
                    <a:lnTo>
                      <a:pt x="6863" y="4215"/>
                    </a:lnTo>
                    <a:lnTo>
                      <a:pt x="6884" y="4217"/>
                    </a:lnTo>
                    <a:lnTo>
                      <a:pt x="6902" y="4220"/>
                    </a:lnTo>
                    <a:lnTo>
                      <a:pt x="6938" y="4227"/>
                    </a:lnTo>
                    <a:lnTo>
                      <a:pt x="6972" y="4234"/>
                    </a:lnTo>
                    <a:lnTo>
                      <a:pt x="7002" y="4243"/>
                    </a:lnTo>
                    <a:lnTo>
                      <a:pt x="7030" y="4250"/>
                    </a:lnTo>
                    <a:lnTo>
                      <a:pt x="7056" y="4257"/>
                    </a:lnTo>
                    <a:lnTo>
                      <a:pt x="7078" y="4262"/>
                    </a:lnTo>
                    <a:lnTo>
                      <a:pt x="7090" y="4263"/>
                    </a:lnTo>
                    <a:lnTo>
                      <a:pt x="7100" y="4264"/>
                    </a:lnTo>
                    <a:lnTo>
                      <a:pt x="7110" y="4264"/>
                    </a:lnTo>
                    <a:lnTo>
                      <a:pt x="7119" y="4262"/>
                    </a:lnTo>
                    <a:lnTo>
                      <a:pt x="7129" y="4260"/>
                    </a:lnTo>
                    <a:lnTo>
                      <a:pt x="7137" y="4257"/>
                    </a:lnTo>
                    <a:lnTo>
                      <a:pt x="7145" y="4251"/>
                    </a:lnTo>
                    <a:lnTo>
                      <a:pt x="7153" y="4246"/>
                    </a:lnTo>
                    <a:lnTo>
                      <a:pt x="7161" y="4237"/>
                    </a:lnTo>
                    <a:lnTo>
                      <a:pt x="7167" y="4229"/>
                    </a:lnTo>
                    <a:lnTo>
                      <a:pt x="7175" y="4218"/>
                    </a:lnTo>
                    <a:lnTo>
                      <a:pt x="7181" y="4205"/>
                    </a:lnTo>
                    <a:lnTo>
                      <a:pt x="7188" y="4190"/>
                    </a:lnTo>
                    <a:lnTo>
                      <a:pt x="7193" y="4174"/>
                    </a:lnTo>
                    <a:lnTo>
                      <a:pt x="7204" y="4141"/>
                    </a:lnTo>
                    <a:lnTo>
                      <a:pt x="7210" y="4114"/>
                    </a:lnTo>
                    <a:lnTo>
                      <a:pt x="7215" y="4090"/>
                    </a:lnTo>
                    <a:lnTo>
                      <a:pt x="7217" y="4071"/>
                    </a:lnTo>
                    <a:lnTo>
                      <a:pt x="7219" y="4042"/>
                    </a:lnTo>
                    <a:lnTo>
                      <a:pt x="7220" y="4031"/>
                    </a:lnTo>
                    <a:lnTo>
                      <a:pt x="7222" y="4022"/>
                    </a:lnTo>
                    <a:lnTo>
                      <a:pt x="7227" y="4015"/>
                    </a:lnTo>
                    <a:lnTo>
                      <a:pt x="7233" y="4008"/>
                    </a:lnTo>
                    <a:lnTo>
                      <a:pt x="7242" y="4003"/>
                    </a:lnTo>
                    <a:lnTo>
                      <a:pt x="7256" y="3998"/>
                    </a:lnTo>
                    <a:lnTo>
                      <a:pt x="7273" y="3991"/>
                    </a:lnTo>
                    <a:lnTo>
                      <a:pt x="7296" y="3984"/>
                    </a:lnTo>
                    <a:lnTo>
                      <a:pt x="7361" y="3964"/>
                    </a:lnTo>
                    <a:lnTo>
                      <a:pt x="7401" y="3954"/>
                    </a:lnTo>
                    <a:lnTo>
                      <a:pt x="7442" y="3942"/>
                    </a:lnTo>
                    <a:lnTo>
                      <a:pt x="7523" y="3920"/>
                    </a:lnTo>
                    <a:lnTo>
                      <a:pt x="7601" y="3900"/>
                    </a:lnTo>
                    <a:lnTo>
                      <a:pt x="7636" y="3889"/>
                    </a:lnTo>
                    <a:lnTo>
                      <a:pt x="7670" y="3878"/>
                    </a:lnTo>
                    <a:lnTo>
                      <a:pt x="7699" y="3867"/>
                    </a:lnTo>
                    <a:lnTo>
                      <a:pt x="7724" y="3857"/>
                    </a:lnTo>
                    <a:lnTo>
                      <a:pt x="7735" y="3850"/>
                    </a:lnTo>
                    <a:lnTo>
                      <a:pt x="7745" y="3845"/>
                    </a:lnTo>
                    <a:lnTo>
                      <a:pt x="7753" y="3838"/>
                    </a:lnTo>
                    <a:lnTo>
                      <a:pt x="7761" y="3832"/>
                    </a:lnTo>
                    <a:lnTo>
                      <a:pt x="7766" y="3827"/>
                    </a:lnTo>
                    <a:lnTo>
                      <a:pt x="7771" y="3820"/>
                    </a:lnTo>
                    <a:lnTo>
                      <a:pt x="7773" y="3813"/>
                    </a:lnTo>
                    <a:lnTo>
                      <a:pt x="7774" y="3806"/>
                    </a:lnTo>
                    <a:lnTo>
                      <a:pt x="7773" y="3799"/>
                    </a:lnTo>
                    <a:lnTo>
                      <a:pt x="7770" y="3792"/>
                    </a:lnTo>
                    <a:lnTo>
                      <a:pt x="7764" y="3785"/>
                    </a:lnTo>
                    <a:lnTo>
                      <a:pt x="7758" y="3777"/>
                    </a:lnTo>
                    <a:lnTo>
                      <a:pt x="7749" y="3769"/>
                    </a:lnTo>
                    <a:lnTo>
                      <a:pt x="7740" y="3762"/>
                    </a:lnTo>
                    <a:lnTo>
                      <a:pt x="7729" y="3756"/>
                    </a:lnTo>
                    <a:lnTo>
                      <a:pt x="7717" y="3749"/>
                    </a:lnTo>
                    <a:lnTo>
                      <a:pt x="7704" y="3743"/>
                    </a:lnTo>
                    <a:lnTo>
                      <a:pt x="7690" y="3737"/>
                    </a:lnTo>
                    <a:lnTo>
                      <a:pt x="7661" y="3728"/>
                    </a:lnTo>
                    <a:lnTo>
                      <a:pt x="7629" y="3718"/>
                    </a:lnTo>
                    <a:lnTo>
                      <a:pt x="7595" y="3710"/>
                    </a:lnTo>
                    <a:lnTo>
                      <a:pt x="7528" y="3695"/>
                    </a:lnTo>
                    <a:lnTo>
                      <a:pt x="7464" y="3683"/>
                    </a:lnTo>
                    <a:lnTo>
                      <a:pt x="7436" y="3675"/>
                    </a:lnTo>
                    <a:lnTo>
                      <a:pt x="7412" y="3667"/>
                    </a:lnTo>
                    <a:lnTo>
                      <a:pt x="7390" y="3660"/>
                    </a:lnTo>
                    <a:lnTo>
                      <a:pt x="7381" y="3656"/>
                    </a:lnTo>
                    <a:lnTo>
                      <a:pt x="7375" y="3651"/>
                    </a:lnTo>
                    <a:lnTo>
                      <a:pt x="7369" y="3646"/>
                    </a:lnTo>
                    <a:lnTo>
                      <a:pt x="7364" y="3642"/>
                    </a:lnTo>
                    <a:lnTo>
                      <a:pt x="7362" y="3636"/>
                    </a:lnTo>
                    <a:lnTo>
                      <a:pt x="7361" y="3630"/>
                    </a:lnTo>
                    <a:close/>
                    <a:moveTo>
                      <a:pt x="2596" y="3818"/>
                    </a:moveTo>
                    <a:lnTo>
                      <a:pt x="2596" y="3818"/>
                    </a:lnTo>
                    <a:lnTo>
                      <a:pt x="2552" y="3795"/>
                    </a:lnTo>
                    <a:lnTo>
                      <a:pt x="2512" y="3773"/>
                    </a:lnTo>
                    <a:lnTo>
                      <a:pt x="2477" y="3751"/>
                    </a:lnTo>
                    <a:lnTo>
                      <a:pt x="2444" y="3732"/>
                    </a:lnTo>
                    <a:lnTo>
                      <a:pt x="2414" y="3716"/>
                    </a:lnTo>
                    <a:lnTo>
                      <a:pt x="2399" y="3709"/>
                    </a:lnTo>
                    <a:lnTo>
                      <a:pt x="2384" y="3704"/>
                    </a:lnTo>
                    <a:lnTo>
                      <a:pt x="2370" y="3700"/>
                    </a:lnTo>
                    <a:lnTo>
                      <a:pt x="2355" y="3695"/>
                    </a:lnTo>
                    <a:lnTo>
                      <a:pt x="2340" y="3693"/>
                    </a:lnTo>
                    <a:lnTo>
                      <a:pt x="2324" y="3693"/>
                    </a:lnTo>
                    <a:lnTo>
                      <a:pt x="2312" y="3692"/>
                    </a:lnTo>
                    <a:lnTo>
                      <a:pt x="2308" y="3691"/>
                    </a:lnTo>
                    <a:lnTo>
                      <a:pt x="2305" y="3689"/>
                    </a:lnTo>
                    <a:lnTo>
                      <a:pt x="2303" y="3687"/>
                    </a:lnTo>
                    <a:lnTo>
                      <a:pt x="2303" y="3685"/>
                    </a:lnTo>
                    <a:lnTo>
                      <a:pt x="2305" y="3681"/>
                    </a:lnTo>
                    <a:lnTo>
                      <a:pt x="2308" y="3678"/>
                    </a:lnTo>
                    <a:lnTo>
                      <a:pt x="2315" y="3671"/>
                    </a:lnTo>
                    <a:lnTo>
                      <a:pt x="2328" y="3662"/>
                    </a:lnTo>
                    <a:lnTo>
                      <a:pt x="2344" y="3652"/>
                    </a:lnTo>
                    <a:lnTo>
                      <a:pt x="2364" y="3641"/>
                    </a:lnTo>
                    <a:lnTo>
                      <a:pt x="2409" y="3616"/>
                    </a:lnTo>
                    <a:lnTo>
                      <a:pt x="2463" y="3587"/>
                    </a:lnTo>
                    <a:lnTo>
                      <a:pt x="2519" y="3557"/>
                    </a:lnTo>
                    <a:lnTo>
                      <a:pt x="2574" y="3526"/>
                    </a:lnTo>
                    <a:lnTo>
                      <a:pt x="2600" y="3512"/>
                    </a:lnTo>
                    <a:lnTo>
                      <a:pt x="2623" y="3502"/>
                    </a:lnTo>
                    <a:lnTo>
                      <a:pt x="2642" y="3495"/>
                    </a:lnTo>
                    <a:lnTo>
                      <a:pt x="2658" y="3491"/>
                    </a:lnTo>
                    <a:lnTo>
                      <a:pt x="2667" y="3491"/>
                    </a:lnTo>
                    <a:lnTo>
                      <a:pt x="2673" y="3491"/>
                    </a:lnTo>
                    <a:lnTo>
                      <a:pt x="2687" y="3492"/>
                    </a:lnTo>
                    <a:lnTo>
                      <a:pt x="2700" y="3496"/>
                    </a:lnTo>
                    <a:lnTo>
                      <a:pt x="2713" y="3502"/>
                    </a:lnTo>
                    <a:lnTo>
                      <a:pt x="2726" y="3510"/>
                    </a:lnTo>
                    <a:lnTo>
                      <a:pt x="2740" y="3519"/>
                    </a:lnTo>
                    <a:lnTo>
                      <a:pt x="2772" y="3541"/>
                    </a:lnTo>
                    <a:lnTo>
                      <a:pt x="2791" y="3552"/>
                    </a:lnTo>
                    <a:lnTo>
                      <a:pt x="2813" y="3564"/>
                    </a:lnTo>
                    <a:lnTo>
                      <a:pt x="2838" y="3576"/>
                    </a:lnTo>
                    <a:lnTo>
                      <a:pt x="2867" y="3589"/>
                    </a:lnTo>
                    <a:lnTo>
                      <a:pt x="2882" y="3594"/>
                    </a:lnTo>
                    <a:lnTo>
                      <a:pt x="2896" y="3602"/>
                    </a:lnTo>
                    <a:lnTo>
                      <a:pt x="2909" y="3608"/>
                    </a:lnTo>
                    <a:lnTo>
                      <a:pt x="2920" y="3617"/>
                    </a:lnTo>
                    <a:lnTo>
                      <a:pt x="2930" y="3624"/>
                    </a:lnTo>
                    <a:lnTo>
                      <a:pt x="2939" y="3633"/>
                    </a:lnTo>
                    <a:lnTo>
                      <a:pt x="2948" y="3643"/>
                    </a:lnTo>
                    <a:lnTo>
                      <a:pt x="2955" y="3652"/>
                    </a:lnTo>
                    <a:lnTo>
                      <a:pt x="2962" y="3662"/>
                    </a:lnTo>
                    <a:lnTo>
                      <a:pt x="2968" y="3672"/>
                    </a:lnTo>
                    <a:lnTo>
                      <a:pt x="2972" y="3683"/>
                    </a:lnTo>
                    <a:lnTo>
                      <a:pt x="2978" y="3693"/>
                    </a:lnTo>
                    <a:lnTo>
                      <a:pt x="2984" y="3715"/>
                    </a:lnTo>
                    <a:lnTo>
                      <a:pt x="2991" y="3737"/>
                    </a:lnTo>
                    <a:lnTo>
                      <a:pt x="2995" y="3760"/>
                    </a:lnTo>
                    <a:lnTo>
                      <a:pt x="2998" y="3783"/>
                    </a:lnTo>
                    <a:lnTo>
                      <a:pt x="3006" y="3827"/>
                    </a:lnTo>
                    <a:lnTo>
                      <a:pt x="3010" y="3847"/>
                    </a:lnTo>
                    <a:lnTo>
                      <a:pt x="3016" y="3867"/>
                    </a:lnTo>
                    <a:lnTo>
                      <a:pt x="3020" y="3876"/>
                    </a:lnTo>
                    <a:lnTo>
                      <a:pt x="3024" y="3886"/>
                    </a:lnTo>
                    <a:lnTo>
                      <a:pt x="3029" y="3894"/>
                    </a:lnTo>
                    <a:lnTo>
                      <a:pt x="3035" y="3902"/>
                    </a:lnTo>
                    <a:lnTo>
                      <a:pt x="2984" y="3898"/>
                    </a:lnTo>
                    <a:lnTo>
                      <a:pt x="2929" y="3892"/>
                    </a:lnTo>
                    <a:lnTo>
                      <a:pt x="2863" y="3884"/>
                    </a:lnTo>
                    <a:lnTo>
                      <a:pt x="2826" y="3878"/>
                    </a:lnTo>
                    <a:lnTo>
                      <a:pt x="2790" y="3873"/>
                    </a:lnTo>
                    <a:lnTo>
                      <a:pt x="2753" y="3865"/>
                    </a:lnTo>
                    <a:lnTo>
                      <a:pt x="2718" y="3858"/>
                    </a:lnTo>
                    <a:lnTo>
                      <a:pt x="2683" y="3849"/>
                    </a:lnTo>
                    <a:lnTo>
                      <a:pt x="2651" y="3840"/>
                    </a:lnTo>
                    <a:lnTo>
                      <a:pt x="2622" y="3830"/>
                    </a:lnTo>
                    <a:lnTo>
                      <a:pt x="2596" y="3818"/>
                    </a:lnTo>
                    <a:close/>
                    <a:moveTo>
                      <a:pt x="3495" y="4111"/>
                    </a:moveTo>
                    <a:lnTo>
                      <a:pt x="3495" y="4111"/>
                    </a:lnTo>
                    <a:lnTo>
                      <a:pt x="3494" y="4147"/>
                    </a:lnTo>
                    <a:lnTo>
                      <a:pt x="3491" y="4192"/>
                    </a:lnTo>
                    <a:lnTo>
                      <a:pt x="3484" y="4289"/>
                    </a:lnTo>
                    <a:lnTo>
                      <a:pt x="3477" y="4370"/>
                    </a:lnTo>
                    <a:lnTo>
                      <a:pt x="3474" y="4403"/>
                    </a:lnTo>
                    <a:lnTo>
                      <a:pt x="3464" y="4346"/>
                    </a:lnTo>
                    <a:lnTo>
                      <a:pt x="3453" y="4279"/>
                    </a:lnTo>
                    <a:lnTo>
                      <a:pt x="3439" y="4192"/>
                    </a:lnTo>
                    <a:lnTo>
                      <a:pt x="3425" y="4088"/>
                    </a:lnTo>
                    <a:lnTo>
                      <a:pt x="3412" y="3972"/>
                    </a:lnTo>
                    <a:lnTo>
                      <a:pt x="3406" y="3909"/>
                    </a:lnTo>
                    <a:lnTo>
                      <a:pt x="3399" y="3846"/>
                    </a:lnTo>
                    <a:lnTo>
                      <a:pt x="3394" y="3780"/>
                    </a:lnTo>
                    <a:lnTo>
                      <a:pt x="3390" y="3714"/>
                    </a:lnTo>
                    <a:lnTo>
                      <a:pt x="3389" y="3683"/>
                    </a:lnTo>
                    <a:lnTo>
                      <a:pt x="3389" y="3656"/>
                    </a:lnTo>
                    <a:lnTo>
                      <a:pt x="3390" y="3632"/>
                    </a:lnTo>
                    <a:lnTo>
                      <a:pt x="3391" y="3613"/>
                    </a:lnTo>
                    <a:lnTo>
                      <a:pt x="3394" y="3596"/>
                    </a:lnTo>
                    <a:lnTo>
                      <a:pt x="3397" y="3584"/>
                    </a:lnTo>
                    <a:lnTo>
                      <a:pt x="3403" y="3574"/>
                    </a:lnTo>
                    <a:lnTo>
                      <a:pt x="3407" y="3567"/>
                    </a:lnTo>
                    <a:lnTo>
                      <a:pt x="3413" y="3563"/>
                    </a:lnTo>
                    <a:lnTo>
                      <a:pt x="3420" y="3561"/>
                    </a:lnTo>
                    <a:lnTo>
                      <a:pt x="3426" y="3562"/>
                    </a:lnTo>
                    <a:lnTo>
                      <a:pt x="3434" y="3564"/>
                    </a:lnTo>
                    <a:lnTo>
                      <a:pt x="3441" y="3569"/>
                    </a:lnTo>
                    <a:lnTo>
                      <a:pt x="3450" y="3575"/>
                    </a:lnTo>
                    <a:lnTo>
                      <a:pt x="3457" y="3583"/>
                    </a:lnTo>
                    <a:lnTo>
                      <a:pt x="3466" y="3591"/>
                    </a:lnTo>
                    <a:lnTo>
                      <a:pt x="3482" y="3612"/>
                    </a:lnTo>
                    <a:lnTo>
                      <a:pt x="3499" y="3634"/>
                    </a:lnTo>
                    <a:lnTo>
                      <a:pt x="3514" y="3659"/>
                    </a:lnTo>
                    <a:lnTo>
                      <a:pt x="3528" y="3681"/>
                    </a:lnTo>
                    <a:lnTo>
                      <a:pt x="3549" y="3719"/>
                    </a:lnTo>
                    <a:lnTo>
                      <a:pt x="3557" y="3735"/>
                    </a:lnTo>
                    <a:lnTo>
                      <a:pt x="3548" y="3781"/>
                    </a:lnTo>
                    <a:lnTo>
                      <a:pt x="3526" y="3891"/>
                    </a:lnTo>
                    <a:lnTo>
                      <a:pt x="3514" y="3955"/>
                    </a:lnTo>
                    <a:lnTo>
                      <a:pt x="3505" y="4017"/>
                    </a:lnTo>
                    <a:lnTo>
                      <a:pt x="3497" y="4071"/>
                    </a:lnTo>
                    <a:lnTo>
                      <a:pt x="3495" y="4093"/>
                    </a:lnTo>
                    <a:lnTo>
                      <a:pt x="3495" y="4111"/>
                    </a:lnTo>
                    <a:close/>
                    <a:moveTo>
                      <a:pt x="3682" y="4278"/>
                    </a:moveTo>
                    <a:lnTo>
                      <a:pt x="4142" y="4216"/>
                    </a:lnTo>
                    <a:lnTo>
                      <a:pt x="4121" y="4234"/>
                    </a:lnTo>
                    <a:lnTo>
                      <a:pt x="4097" y="4255"/>
                    </a:lnTo>
                    <a:lnTo>
                      <a:pt x="4067" y="4284"/>
                    </a:lnTo>
                    <a:lnTo>
                      <a:pt x="4032" y="4317"/>
                    </a:lnTo>
                    <a:lnTo>
                      <a:pt x="3993" y="4357"/>
                    </a:lnTo>
                    <a:lnTo>
                      <a:pt x="3952" y="4400"/>
                    </a:lnTo>
                    <a:lnTo>
                      <a:pt x="3933" y="4422"/>
                    </a:lnTo>
                    <a:lnTo>
                      <a:pt x="3912" y="4445"/>
                    </a:lnTo>
                    <a:lnTo>
                      <a:pt x="3872" y="4492"/>
                    </a:lnTo>
                    <a:lnTo>
                      <a:pt x="3833" y="4537"/>
                    </a:lnTo>
                    <a:lnTo>
                      <a:pt x="3794" y="4579"/>
                    </a:lnTo>
                    <a:lnTo>
                      <a:pt x="3758" y="4618"/>
                    </a:lnTo>
                    <a:lnTo>
                      <a:pt x="3704" y="4675"/>
                    </a:lnTo>
                    <a:lnTo>
                      <a:pt x="3682" y="4697"/>
                    </a:lnTo>
                    <a:lnTo>
                      <a:pt x="3682" y="4278"/>
                    </a:lnTo>
                    <a:close/>
                    <a:moveTo>
                      <a:pt x="4351" y="4905"/>
                    </a:moveTo>
                    <a:lnTo>
                      <a:pt x="4351" y="4905"/>
                    </a:lnTo>
                    <a:lnTo>
                      <a:pt x="4346" y="4925"/>
                    </a:lnTo>
                    <a:lnTo>
                      <a:pt x="4338" y="4943"/>
                    </a:lnTo>
                    <a:lnTo>
                      <a:pt x="4332" y="4960"/>
                    </a:lnTo>
                    <a:lnTo>
                      <a:pt x="4324" y="4976"/>
                    </a:lnTo>
                    <a:lnTo>
                      <a:pt x="4317" y="4991"/>
                    </a:lnTo>
                    <a:lnTo>
                      <a:pt x="4308" y="5006"/>
                    </a:lnTo>
                    <a:lnTo>
                      <a:pt x="4299" y="5021"/>
                    </a:lnTo>
                    <a:lnTo>
                      <a:pt x="4290" y="5034"/>
                    </a:lnTo>
                    <a:lnTo>
                      <a:pt x="4270" y="5060"/>
                    </a:lnTo>
                    <a:lnTo>
                      <a:pt x="4250" y="5083"/>
                    </a:lnTo>
                    <a:lnTo>
                      <a:pt x="4228" y="5104"/>
                    </a:lnTo>
                    <a:lnTo>
                      <a:pt x="4205" y="5125"/>
                    </a:lnTo>
                    <a:lnTo>
                      <a:pt x="4181" y="5144"/>
                    </a:lnTo>
                    <a:lnTo>
                      <a:pt x="4156" y="5162"/>
                    </a:lnTo>
                    <a:lnTo>
                      <a:pt x="4105" y="5199"/>
                    </a:lnTo>
                    <a:lnTo>
                      <a:pt x="4051" y="5238"/>
                    </a:lnTo>
                    <a:lnTo>
                      <a:pt x="4023" y="5259"/>
                    </a:lnTo>
                    <a:lnTo>
                      <a:pt x="3996" y="5282"/>
                    </a:lnTo>
                    <a:lnTo>
                      <a:pt x="3968" y="5304"/>
                    </a:lnTo>
                    <a:lnTo>
                      <a:pt x="3940" y="5326"/>
                    </a:lnTo>
                    <a:lnTo>
                      <a:pt x="3912" y="5345"/>
                    </a:lnTo>
                    <a:lnTo>
                      <a:pt x="3885" y="5363"/>
                    </a:lnTo>
                    <a:lnTo>
                      <a:pt x="3858" y="5381"/>
                    </a:lnTo>
                    <a:lnTo>
                      <a:pt x="3833" y="5396"/>
                    </a:lnTo>
                    <a:lnTo>
                      <a:pt x="3784" y="5423"/>
                    </a:lnTo>
                    <a:lnTo>
                      <a:pt x="3743" y="5443"/>
                    </a:lnTo>
                    <a:lnTo>
                      <a:pt x="3711" y="5458"/>
                    </a:lnTo>
                    <a:lnTo>
                      <a:pt x="3682" y="5470"/>
                    </a:lnTo>
                    <a:lnTo>
                      <a:pt x="3682" y="5135"/>
                    </a:lnTo>
                    <a:lnTo>
                      <a:pt x="3683" y="5124"/>
                    </a:lnTo>
                    <a:lnTo>
                      <a:pt x="3684" y="5111"/>
                    </a:lnTo>
                    <a:lnTo>
                      <a:pt x="3686" y="5098"/>
                    </a:lnTo>
                    <a:lnTo>
                      <a:pt x="3690" y="5084"/>
                    </a:lnTo>
                    <a:lnTo>
                      <a:pt x="3694" y="5070"/>
                    </a:lnTo>
                    <a:lnTo>
                      <a:pt x="3699" y="5056"/>
                    </a:lnTo>
                    <a:lnTo>
                      <a:pt x="3711" y="5026"/>
                    </a:lnTo>
                    <a:lnTo>
                      <a:pt x="3726" y="4993"/>
                    </a:lnTo>
                    <a:lnTo>
                      <a:pt x="3744" y="4959"/>
                    </a:lnTo>
                    <a:lnTo>
                      <a:pt x="3765" y="4922"/>
                    </a:lnTo>
                    <a:lnTo>
                      <a:pt x="3788" y="4884"/>
                    </a:lnTo>
                    <a:lnTo>
                      <a:pt x="3799" y="4864"/>
                    </a:lnTo>
                    <a:lnTo>
                      <a:pt x="3814" y="4843"/>
                    </a:lnTo>
                    <a:lnTo>
                      <a:pt x="3831" y="4821"/>
                    </a:lnTo>
                    <a:lnTo>
                      <a:pt x="3849" y="4799"/>
                    </a:lnTo>
                    <a:lnTo>
                      <a:pt x="3889" y="4750"/>
                    </a:lnTo>
                    <a:lnTo>
                      <a:pt x="3934" y="4699"/>
                    </a:lnTo>
                    <a:lnTo>
                      <a:pt x="4034" y="4587"/>
                    </a:lnTo>
                    <a:lnTo>
                      <a:pt x="4088" y="4528"/>
                    </a:lnTo>
                    <a:lnTo>
                      <a:pt x="4142" y="4467"/>
                    </a:lnTo>
                    <a:lnTo>
                      <a:pt x="4170" y="4436"/>
                    </a:lnTo>
                    <a:lnTo>
                      <a:pt x="4197" y="4408"/>
                    </a:lnTo>
                    <a:lnTo>
                      <a:pt x="4224" y="4384"/>
                    </a:lnTo>
                    <a:lnTo>
                      <a:pt x="4250" y="4361"/>
                    </a:lnTo>
                    <a:lnTo>
                      <a:pt x="4276" y="4341"/>
                    </a:lnTo>
                    <a:lnTo>
                      <a:pt x="4299" y="4323"/>
                    </a:lnTo>
                    <a:lnTo>
                      <a:pt x="4322" y="4308"/>
                    </a:lnTo>
                    <a:lnTo>
                      <a:pt x="4343" y="4297"/>
                    </a:lnTo>
                    <a:lnTo>
                      <a:pt x="4363" y="4287"/>
                    </a:lnTo>
                    <a:lnTo>
                      <a:pt x="4381" y="4280"/>
                    </a:lnTo>
                    <a:lnTo>
                      <a:pt x="4397" y="4276"/>
                    </a:lnTo>
                    <a:lnTo>
                      <a:pt x="4410" y="4275"/>
                    </a:lnTo>
                    <a:lnTo>
                      <a:pt x="4416" y="4276"/>
                    </a:lnTo>
                    <a:lnTo>
                      <a:pt x="4421" y="4277"/>
                    </a:lnTo>
                    <a:lnTo>
                      <a:pt x="4425" y="4278"/>
                    </a:lnTo>
                    <a:lnTo>
                      <a:pt x="4428" y="4282"/>
                    </a:lnTo>
                    <a:lnTo>
                      <a:pt x="4432" y="4285"/>
                    </a:lnTo>
                    <a:lnTo>
                      <a:pt x="4434" y="4289"/>
                    </a:lnTo>
                    <a:lnTo>
                      <a:pt x="4435" y="4293"/>
                    </a:lnTo>
                    <a:lnTo>
                      <a:pt x="4435" y="4299"/>
                    </a:lnTo>
                    <a:lnTo>
                      <a:pt x="4434" y="4334"/>
                    </a:lnTo>
                    <a:lnTo>
                      <a:pt x="4431" y="4391"/>
                    </a:lnTo>
                    <a:lnTo>
                      <a:pt x="4425" y="4463"/>
                    </a:lnTo>
                    <a:lnTo>
                      <a:pt x="4417" y="4547"/>
                    </a:lnTo>
                    <a:lnTo>
                      <a:pt x="4411" y="4592"/>
                    </a:lnTo>
                    <a:lnTo>
                      <a:pt x="4406" y="4639"/>
                    </a:lnTo>
                    <a:lnTo>
                      <a:pt x="4398" y="4685"/>
                    </a:lnTo>
                    <a:lnTo>
                      <a:pt x="4391" y="4731"/>
                    </a:lnTo>
                    <a:lnTo>
                      <a:pt x="4382" y="4777"/>
                    </a:lnTo>
                    <a:lnTo>
                      <a:pt x="4373" y="4821"/>
                    </a:lnTo>
                    <a:lnTo>
                      <a:pt x="4363" y="4864"/>
                    </a:lnTo>
                    <a:lnTo>
                      <a:pt x="4351" y="4905"/>
                    </a:lnTo>
                    <a:close/>
                    <a:moveTo>
                      <a:pt x="4874" y="3589"/>
                    </a:moveTo>
                    <a:lnTo>
                      <a:pt x="4874" y="3589"/>
                    </a:lnTo>
                    <a:lnTo>
                      <a:pt x="4896" y="3575"/>
                    </a:lnTo>
                    <a:lnTo>
                      <a:pt x="4918" y="3564"/>
                    </a:lnTo>
                    <a:lnTo>
                      <a:pt x="4937" y="3557"/>
                    </a:lnTo>
                    <a:lnTo>
                      <a:pt x="4955" y="3551"/>
                    </a:lnTo>
                    <a:lnTo>
                      <a:pt x="4973" y="3549"/>
                    </a:lnTo>
                    <a:lnTo>
                      <a:pt x="4990" y="3547"/>
                    </a:lnTo>
                    <a:lnTo>
                      <a:pt x="5006" y="3547"/>
                    </a:lnTo>
                    <a:lnTo>
                      <a:pt x="5023" y="3547"/>
                    </a:lnTo>
                    <a:lnTo>
                      <a:pt x="5056" y="3546"/>
                    </a:lnTo>
                    <a:lnTo>
                      <a:pt x="5075" y="3545"/>
                    </a:lnTo>
                    <a:lnTo>
                      <a:pt x="5094" y="3542"/>
                    </a:lnTo>
                    <a:lnTo>
                      <a:pt x="5115" y="3536"/>
                    </a:lnTo>
                    <a:lnTo>
                      <a:pt x="5137" y="3529"/>
                    </a:lnTo>
                    <a:lnTo>
                      <a:pt x="5161" y="3519"/>
                    </a:lnTo>
                    <a:lnTo>
                      <a:pt x="5188" y="3505"/>
                    </a:lnTo>
                    <a:lnTo>
                      <a:pt x="5201" y="3498"/>
                    </a:lnTo>
                    <a:lnTo>
                      <a:pt x="5215" y="3491"/>
                    </a:lnTo>
                    <a:lnTo>
                      <a:pt x="5241" y="3480"/>
                    </a:lnTo>
                    <a:lnTo>
                      <a:pt x="5267" y="3472"/>
                    </a:lnTo>
                    <a:lnTo>
                      <a:pt x="5292" y="3466"/>
                    </a:lnTo>
                    <a:lnTo>
                      <a:pt x="5316" y="3463"/>
                    </a:lnTo>
                    <a:lnTo>
                      <a:pt x="5337" y="3462"/>
                    </a:lnTo>
                    <a:lnTo>
                      <a:pt x="5359" y="3462"/>
                    </a:lnTo>
                    <a:lnTo>
                      <a:pt x="5378" y="3463"/>
                    </a:lnTo>
                    <a:lnTo>
                      <a:pt x="5396" y="3465"/>
                    </a:lnTo>
                    <a:lnTo>
                      <a:pt x="5411" y="3469"/>
                    </a:lnTo>
                    <a:lnTo>
                      <a:pt x="5425" y="3472"/>
                    </a:lnTo>
                    <a:lnTo>
                      <a:pt x="5437" y="3476"/>
                    </a:lnTo>
                    <a:lnTo>
                      <a:pt x="5453" y="3481"/>
                    </a:lnTo>
                    <a:lnTo>
                      <a:pt x="5459" y="3484"/>
                    </a:lnTo>
                    <a:lnTo>
                      <a:pt x="5459" y="3488"/>
                    </a:lnTo>
                    <a:lnTo>
                      <a:pt x="5456" y="3499"/>
                    </a:lnTo>
                    <a:lnTo>
                      <a:pt x="5454" y="3505"/>
                    </a:lnTo>
                    <a:lnTo>
                      <a:pt x="5451" y="3514"/>
                    </a:lnTo>
                    <a:lnTo>
                      <a:pt x="5447" y="3523"/>
                    </a:lnTo>
                    <a:lnTo>
                      <a:pt x="5440" y="3534"/>
                    </a:lnTo>
                    <a:lnTo>
                      <a:pt x="5433" y="3545"/>
                    </a:lnTo>
                    <a:lnTo>
                      <a:pt x="5423" y="3557"/>
                    </a:lnTo>
                    <a:lnTo>
                      <a:pt x="5411" y="3569"/>
                    </a:lnTo>
                    <a:lnTo>
                      <a:pt x="5397" y="3581"/>
                    </a:lnTo>
                    <a:lnTo>
                      <a:pt x="5380" y="3593"/>
                    </a:lnTo>
                    <a:lnTo>
                      <a:pt x="5361" y="3606"/>
                    </a:lnTo>
                    <a:lnTo>
                      <a:pt x="5338" y="3618"/>
                    </a:lnTo>
                    <a:lnTo>
                      <a:pt x="5312" y="3630"/>
                    </a:lnTo>
                    <a:lnTo>
                      <a:pt x="5286" y="3643"/>
                    </a:lnTo>
                    <a:lnTo>
                      <a:pt x="5261" y="3656"/>
                    </a:lnTo>
                    <a:lnTo>
                      <a:pt x="5236" y="3670"/>
                    </a:lnTo>
                    <a:lnTo>
                      <a:pt x="5213" y="3684"/>
                    </a:lnTo>
                    <a:lnTo>
                      <a:pt x="5170" y="3712"/>
                    </a:lnTo>
                    <a:lnTo>
                      <a:pt x="5130" y="3740"/>
                    </a:lnTo>
                    <a:lnTo>
                      <a:pt x="5092" y="3766"/>
                    </a:lnTo>
                    <a:lnTo>
                      <a:pt x="5073" y="3778"/>
                    </a:lnTo>
                    <a:lnTo>
                      <a:pt x="5054" y="3789"/>
                    </a:lnTo>
                    <a:lnTo>
                      <a:pt x="5035" y="3799"/>
                    </a:lnTo>
                    <a:lnTo>
                      <a:pt x="5017" y="3807"/>
                    </a:lnTo>
                    <a:lnTo>
                      <a:pt x="4997" y="3814"/>
                    </a:lnTo>
                    <a:lnTo>
                      <a:pt x="4978" y="3818"/>
                    </a:lnTo>
                    <a:lnTo>
                      <a:pt x="4958" y="3821"/>
                    </a:lnTo>
                    <a:lnTo>
                      <a:pt x="4937" y="3822"/>
                    </a:lnTo>
                    <a:lnTo>
                      <a:pt x="4915" y="3822"/>
                    </a:lnTo>
                    <a:lnTo>
                      <a:pt x="4892" y="3820"/>
                    </a:lnTo>
                    <a:lnTo>
                      <a:pt x="4869" y="3818"/>
                    </a:lnTo>
                    <a:lnTo>
                      <a:pt x="4847" y="3815"/>
                    </a:lnTo>
                    <a:lnTo>
                      <a:pt x="4824" y="3810"/>
                    </a:lnTo>
                    <a:lnTo>
                      <a:pt x="4804" y="3805"/>
                    </a:lnTo>
                    <a:lnTo>
                      <a:pt x="4765" y="3795"/>
                    </a:lnTo>
                    <a:lnTo>
                      <a:pt x="4735" y="3786"/>
                    </a:lnTo>
                    <a:lnTo>
                      <a:pt x="4707" y="3777"/>
                    </a:lnTo>
                    <a:lnTo>
                      <a:pt x="4709" y="3772"/>
                    </a:lnTo>
                    <a:lnTo>
                      <a:pt x="4716" y="3759"/>
                    </a:lnTo>
                    <a:lnTo>
                      <a:pt x="4726" y="3740"/>
                    </a:lnTo>
                    <a:lnTo>
                      <a:pt x="4744" y="3714"/>
                    </a:lnTo>
                    <a:lnTo>
                      <a:pt x="4754" y="3700"/>
                    </a:lnTo>
                    <a:lnTo>
                      <a:pt x="4766" y="3685"/>
                    </a:lnTo>
                    <a:lnTo>
                      <a:pt x="4780" y="3670"/>
                    </a:lnTo>
                    <a:lnTo>
                      <a:pt x="4795" y="3653"/>
                    </a:lnTo>
                    <a:lnTo>
                      <a:pt x="4812" y="3637"/>
                    </a:lnTo>
                    <a:lnTo>
                      <a:pt x="4831" y="3620"/>
                    </a:lnTo>
                    <a:lnTo>
                      <a:pt x="4851" y="3604"/>
                    </a:lnTo>
                    <a:lnTo>
                      <a:pt x="4874" y="3589"/>
                    </a:lnTo>
                    <a:close/>
                    <a:moveTo>
                      <a:pt x="4707" y="3986"/>
                    </a:moveTo>
                    <a:lnTo>
                      <a:pt x="4707" y="3986"/>
                    </a:lnTo>
                    <a:lnTo>
                      <a:pt x="4750" y="3972"/>
                    </a:lnTo>
                    <a:lnTo>
                      <a:pt x="4788" y="3961"/>
                    </a:lnTo>
                    <a:lnTo>
                      <a:pt x="4820" y="3952"/>
                    </a:lnTo>
                    <a:lnTo>
                      <a:pt x="4850" y="3946"/>
                    </a:lnTo>
                    <a:lnTo>
                      <a:pt x="4909" y="3935"/>
                    </a:lnTo>
                    <a:lnTo>
                      <a:pt x="4978" y="3922"/>
                    </a:lnTo>
                    <a:lnTo>
                      <a:pt x="4987" y="3921"/>
                    </a:lnTo>
                    <a:lnTo>
                      <a:pt x="4993" y="3921"/>
                    </a:lnTo>
                    <a:lnTo>
                      <a:pt x="4996" y="3922"/>
                    </a:lnTo>
                    <a:lnTo>
                      <a:pt x="4998" y="3924"/>
                    </a:lnTo>
                    <a:lnTo>
                      <a:pt x="4998" y="3928"/>
                    </a:lnTo>
                    <a:lnTo>
                      <a:pt x="4996" y="3932"/>
                    </a:lnTo>
                    <a:lnTo>
                      <a:pt x="4992" y="3937"/>
                    </a:lnTo>
                    <a:lnTo>
                      <a:pt x="4987" y="3944"/>
                    </a:lnTo>
                    <a:lnTo>
                      <a:pt x="4971" y="3957"/>
                    </a:lnTo>
                    <a:lnTo>
                      <a:pt x="4951" y="3973"/>
                    </a:lnTo>
                    <a:lnTo>
                      <a:pt x="4928" y="3991"/>
                    </a:lnTo>
                    <a:lnTo>
                      <a:pt x="4903" y="4009"/>
                    </a:lnTo>
                    <a:lnTo>
                      <a:pt x="4849" y="4046"/>
                    </a:lnTo>
                    <a:lnTo>
                      <a:pt x="4799" y="4078"/>
                    </a:lnTo>
                    <a:lnTo>
                      <a:pt x="4749" y="4111"/>
                    </a:lnTo>
                    <a:lnTo>
                      <a:pt x="4561" y="4090"/>
                    </a:lnTo>
                    <a:lnTo>
                      <a:pt x="4562" y="4087"/>
                    </a:lnTo>
                    <a:lnTo>
                      <a:pt x="4566" y="4079"/>
                    </a:lnTo>
                    <a:lnTo>
                      <a:pt x="4574" y="4068"/>
                    </a:lnTo>
                    <a:lnTo>
                      <a:pt x="4579" y="4061"/>
                    </a:lnTo>
                    <a:lnTo>
                      <a:pt x="4587" y="4054"/>
                    </a:lnTo>
                    <a:lnTo>
                      <a:pt x="4595" y="4045"/>
                    </a:lnTo>
                    <a:lnTo>
                      <a:pt x="4606" y="4037"/>
                    </a:lnTo>
                    <a:lnTo>
                      <a:pt x="4618" y="4028"/>
                    </a:lnTo>
                    <a:lnTo>
                      <a:pt x="4631" y="4019"/>
                    </a:lnTo>
                    <a:lnTo>
                      <a:pt x="4647" y="4011"/>
                    </a:lnTo>
                    <a:lnTo>
                      <a:pt x="4664" y="4002"/>
                    </a:lnTo>
                    <a:lnTo>
                      <a:pt x="4684" y="3993"/>
                    </a:lnTo>
                    <a:lnTo>
                      <a:pt x="4707" y="3986"/>
                    </a:lnTo>
                    <a:close/>
                    <a:moveTo>
                      <a:pt x="5041" y="4236"/>
                    </a:moveTo>
                    <a:lnTo>
                      <a:pt x="5041" y="4236"/>
                    </a:lnTo>
                    <a:lnTo>
                      <a:pt x="4997" y="4282"/>
                    </a:lnTo>
                    <a:lnTo>
                      <a:pt x="4934" y="4350"/>
                    </a:lnTo>
                    <a:lnTo>
                      <a:pt x="4780" y="4518"/>
                    </a:lnTo>
                    <a:lnTo>
                      <a:pt x="4581" y="4739"/>
                    </a:lnTo>
                    <a:lnTo>
                      <a:pt x="4582" y="4679"/>
                    </a:lnTo>
                    <a:lnTo>
                      <a:pt x="4584" y="4618"/>
                    </a:lnTo>
                    <a:lnTo>
                      <a:pt x="4590" y="4547"/>
                    </a:lnTo>
                    <a:lnTo>
                      <a:pt x="4593" y="4511"/>
                    </a:lnTo>
                    <a:lnTo>
                      <a:pt x="4596" y="4476"/>
                    </a:lnTo>
                    <a:lnTo>
                      <a:pt x="4602" y="4442"/>
                    </a:lnTo>
                    <a:lnTo>
                      <a:pt x="4608" y="4412"/>
                    </a:lnTo>
                    <a:lnTo>
                      <a:pt x="4614" y="4386"/>
                    </a:lnTo>
                    <a:lnTo>
                      <a:pt x="4619" y="4374"/>
                    </a:lnTo>
                    <a:lnTo>
                      <a:pt x="4623" y="4364"/>
                    </a:lnTo>
                    <a:lnTo>
                      <a:pt x="4628" y="4356"/>
                    </a:lnTo>
                    <a:lnTo>
                      <a:pt x="4633" y="4349"/>
                    </a:lnTo>
                    <a:lnTo>
                      <a:pt x="4638" y="4344"/>
                    </a:lnTo>
                    <a:lnTo>
                      <a:pt x="4644" y="4341"/>
                    </a:lnTo>
                    <a:lnTo>
                      <a:pt x="4650" y="4339"/>
                    </a:lnTo>
                    <a:lnTo>
                      <a:pt x="4657" y="4334"/>
                    </a:lnTo>
                    <a:lnTo>
                      <a:pt x="4675" y="4323"/>
                    </a:lnTo>
                    <a:lnTo>
                      <a:pt x="4695" y="4309"/>
                    </a:lnTo>
                    <a:lnTo>
                      <a:pt x="4719" y="4292"/>
                    </a:lnTo>
                    <a:lnTo>
                      <a:pt x="4771" y="4249"/>
                    </a:lnTo>
                    <a:lnTo>
                      <a:pt x="4832" y="4200"/>
                    </a:lnTo>
                    <a:lnTo>
                      <a:pt x="4896" y="4148"/>
                    </a:lnTo>
                    <a:lnTo>
                      <a:pt x="4928" y="4123"/>
                    </a:lnTo>
                    <a:lnTo>
                      <a:pt x="4962" y="4100"/>
                    </a:lnTo>
                    <a:lnTo>
                      <a:pt x="4993" y="4077"/>
                    </a:lnTo>
                    <a:lnTo>
                      <a:pt x="5024" y="4058"/>
                    </a:lnTo>
                    <a:lnTo>
                      <a:pt x="5054" y="4041"/>
                    </a:lnTo>
                    <a:lnTo>
                      <a:pt x="5083" y="4028"/>
                    </a:lnTo>
                    <a:lnTo>
                      <a:pt x="5201" y="3978"/>
                    </a:lnTo>
                    <a:lnTo>
                      <a:pt x="5316" y="3931"/>
                    </a:lnTo>
                    <a:lnTo>
                      <a:pt x="5438" y="3881"/>
                    </a:lnTo>
                    <a:lnTo>
                      <a:pt x="5388" y="3924"/>
                    </a:lnTo>
                    <a:lnTo>
                      <a:pt x="5270" y="4028"/>
                    </a:lnTo>
                    <a:lnTo>
                      <a:pt x="5138" y="4146"/>
                    </a:lnTo>
                    <a:lnTo>
                      <a:pt x="5082" y="4197"/>
                    </a:lnTo>
                    <a:lnTo>
                      <a:pt x="5041" y="4236"/>
                    </a:lnTo>
                    <a:close/>
                    <a:moveTo>
                      <a:pt x="5773" y="4467"/>
                    </a:moveTo>
                    <a:lnTo>
                      <a:pt x="5773" y="4467"/>
                    </a:lnTo>
                    <a:lnTo>
                      <a:pt x="5726" y="4454"/>
                    </a:lnTo>
                    <a:lnTo>
                      <a:pt x="5655" y="4431"/>
                    </a:lnTo>
                    <a:lnTo>
                      <a:pt x="5480" y="4375"/>
                    </a:lnTo>
                    <a:lnTo>
                      <a:pt x="5250" y="4299"/>
                    </a:lnTo>
                    <a:lnTo>
                      <a:pt x="5265" y="4285"/>
                    </a:lnTo>
                    <a:lnTo>
                      <a:pt x="5281" y="4272"/>
                    </a:lnTo>
                    <a:lnTo>
                      <a:pt x="5297" y="4261"/>
                    </a:lnTo>
                    <a:lnTo>
                      <a:pt x="5313" y="4251"/>
                    </a:lnTo>
                    <a:lnTo>
                      <a:pt x="5329" y="4244"/>
                    </a:lnTo>
                    <a:lnTo>
                      <a:pt x="5345" y="4239"/>
                    </a:lnTo>
                    <a:lnTo>
                      <a:pt x="5362" y="4234"/>
                    </a:lnTo>
                    <a:lnTo>
                      <a:pt x="5378" y="4231"/>
                    </a:lnTo>
                    <a:lnTo>
                      <a:pt x="5395" y="4230"/>
                    </a:lnTo>
                    <a:lnTo>
                      <a:pt x="5412" y="4230"/>
                    </a:lnTo>
                    <a:lnTo>
                      <a:pt x="5430" y="4232"/>
                    </a:lnTo>
                    <a:lnTo>
                      <a:pt x="5447" y="4234"/>
                    </a:lnTo>
                    <a:lnTo>
                      <a:pt x="5465" y="4239"/>
                    </a:lnTo>
                    <a:lnTo>
                      <a:pt x="5483" y="4244"/>
                    </a:lnTo>
                    <a:lnTo>
                      <a:pt x="5503" y="4250"/>
                    </a:lnTo>
                    <a:lnTo>
                      <a:pt x="5522" y="4258"/>
                    </a:lnTo>
                    <a:lnTo>
                      <a:pt x="5835" y="4383"/>
                    </a:lnTo>
                    <a:lnTo>
                      <a:pt x="5836" y="4387"/>
                    </a:lnTo>
                    <a:lnTo>
                      <a:pt x="5837" y="4399"/>
                    </a:lnTo>
                    <a:lnTo>
                      <a:pt x="5837" y="4415"/>
                    </a:lnTo>
                    <a:lnTo>
                      <a:pt x="5837" y="4423"/>
                    </a:lnTo>
                    <a:lnTo>
                      <a:pt x="5835" y="4432"/>
                    </a:lnTo>
                    <a:lnTo>
                      <a:pt x="5833" y="4441"/>
                    </a:lnTo>
                    <a:lnTo>
                      <a:pt x="5829" y="4449"/>
                    </a:lnTo>
                    <a:lnTo>
                      <a:pt x="5824" y="4456"/>
                    </a:lnTo>
                    <a:lnTo>
                      <a:pt x="5818" y="4462"/>
                    </a:lnTo>
                    <a:lnTo>
                      <a:pt x="5809" y="4467"/>
                    </a:lnTo>
                    <a:lnTo>
                      <a:pt x="5800" y="4469"/>
                    </a:lnTo>
                    <a:lnTo>
                      <a:pt x="5787" y="4469"/>
                    </a:lnTo>
                    <a:lnTo>
                      <a:pt x="5773" y="4467"/>
                    </a:lnTo>
                    <a:close/>
                  </a:path>
                </a:pathLst>
              </a:custGeom>
              <a:solidFill>
                <a:schemeClr val="tx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13" name="组合 112"/>
            <p:cNvGrpSpPr/>
            <p:nvPr/>
          </p:nvGrpSpPr>
          <p:grpSpPr>
            <a:xfrm>
              <a:off x="5510" y="5421"/>
              <a:ext cx="1118" cy="423"/>
              <a:chOff x="828305" y="2003798"/>
              <a:chExt cx="1312578" cy="497027"/>
            </a:xfrm>
          </p:grpSpPr>
          <p:sp>
            <p:nvSpPr>
              <p:cNvPr id="138" name="直角三角形 137"/>
              <p:cNvSpPr/>
              <p:nvPr/>
            </p:nvSpPr>
            <p:spPr>
              <a:xfrm rot="13447344">
                <a:off x="1643856"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9" name="直角三角形 138"/>
              <p:cNvSpPr/>
              <p:nvPr/>
            </p:nvSpPr>
            <p:spPr>
              <a:xfrm rot="13447344">
                <a:off x="13720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0" name="直角三角形 139"/>
              <p:cNvSpPr/>
              <p:nvPr/>
            </p:nvSpPr>
            <p:spPr>
              <a:xfrm rot="13447344">
                <a:off x="1100155"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1" name="直角三角形 140"/>
              <p:cNvSpPr/>
              <p:nvPr/>
            </p:nvSpPr>
            <p:spPr>
              <a:xfrm rot="13447344">
                <a:off x="8283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9245" y="5421"/>
              <a:ext cx="1118" cy="423"/>
              <a:chOff x="828305" y="2003798"/>
              <a:chExt cx="1312578" cy="497027"/>
            </a:xfrm>
          </p:grpSpPr>
          <p:sp>
            <p:nvSpPr>
              <p:cNvPr id="134" name="直角三角形 133"/>
              <p:cNvSpPr/>
              <p:nvPr/>
            </p:nvSpPr>
            <p:spPr>
              <a:xfrm rot="13447344">
                <a:off x="1643856"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5" name="直角三角形 134"/>
              <p:cNvSpPr/>
              <p:nvPr/>
            </p:nvSpPr>
            <p:spPr>
              <a:xfrm rot="13447344">
                <a:off x="13720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6" name="直角三角形 135"/>
              <p:cNvSpPr/>
              <p:nvPr/>
            </p:nvSpPr>
            <p:spPr>
              <a:xfrm rot="13447344">
                <a:off x="1100155"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7" name="直角三角形 136"/>
              <p:cNvSpPr/>
              <p:nvPr/>
            </p:nvSpPr>
            <p:spPr>
              <a:xfrm rot="13447344">
                <a:off x="8283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13093" y="5421"/>
              <a:ext cx="1118" cy="423"/>
              <a:chOff x="828305" y="2003798"/>
              <a:chExt cx="1312578" cy="497027"/>
            </a:xfrm>
          </p:grpSpPr>
          <p:sp>
            <p:nvSpPr>
              <p:cNvPr id="130" name="直角三角形 129"/>
              <p:cNvSpPr/>
              <p:nvPr/>
            </p:nvSpPr>
            <p:spPr>
              <a:xfrm rot="13447344">
                <a:off x="1643856"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直角三角形 130"/>
              <p:cNvSpPr/>
              <p:nvPr/>
            </p:nvSpPr>
            <p:spPr>
              <a:xfrm rot="13447344">
                <a:off x="13720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2" name="直角三角形 131"/>
              <p:cNvSpPr/>
              <p:nvPr/>
            </p:nvSpPr>
            <p:spPr>
              <a:xfrm rot="13447344">
                <a:off x="1100155"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3" name="直角三角形 132"/>
              <p:cNvSpPr/>
              <p:nvPr/>
            </p:nvSpPr>
            <p:spPr>
              <a:xfrm rot="13447344">
                <a:off x="8283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16" name="išḻiḋè"/>
            <p:cNvSpPr/>
            <p:nvPr/>
          </p:nvSpPr>
          <p:spPr>
            <a:xfrm>
              <a:off x="18168" y="4801"/>
              <a:ext cx="1701" cy="1701"/>
            </a:xfrm>
            <a:prstGeom prst="ellipse">
              <a:avLst/>
            </a:prstGeom>
          </p:spPr>
          <p:style>
            <a:lnRef idx="3">
              <a:schemeClr val="lt1"/>
            </a:lnRef>
            <a:fillRef idx="1">
              <a:schemeClr val="accent6"/>
            </a:fillRef>
            <a:effectRef idx="1">
              <a:schemeClr val="accent6"/>
            </a:effectRef>
            <a:fontRef idx="minor">
              <a:schemeClr val="lt1"/>
            </a:fontRef>
          </p:style>
          <p:txBody>
            <a:bodyPr wrap="none" lIns="91440" tIns="45720" rIns="91440" bIns="45720" rtlCol="0" anchor="ctr">
              <a:normAutofit/>
            </a:bodyPr>
            <a:lstStyle/>
            <a:p>
              <a:pPr algn="ctr"/>
              <a:endParaRPr lang="zh-CN" altLang="en-US" b="1" dirty="0"/>
            </a:p>
          </p:txBody>
        </p:sp>
        <p:grpSp>
          <p:nvGrpSpPr>
            <p:cNvPr id="117" name="组合 116"/>
            <p:cNvGrpSpPr/>
            <p:nvPr/>
          </p:nvGrpSpPr>
          <p:grpSpPr>
            <a:xfrm>
              <a:off x="18604" y="5285"/>
              <a:ext cx="676" cy="788"/>
              <a:chOff x="6491288" y="6051550"/>
              <a:chExt cx="327025" cy="381000"/>
            </a:xfrm>
          </p:grpSpPr>
          <p:sp>
            <p:nvSpPr>
              <p:cNvPr id="125" name="Oval 83"/>
              <p:cNvSpPr>
                <a:spLocks noChangeArrowheads="1"/>
              </p:cNvSpPr>
              <p:nvPr/>
            </p:nvSpPr>
            <p:spPr bwMode="auto">
              <a:xfrm>
                <a:off x="6719888" y="6051550"/>
                <a:ext cx="98425"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7"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Line 86"/>
              <p:cNvSpPr>
                <a:spLocks noChangeShapeType="1"/>
              </p:cNvSpPr>
              <p:nvPr/>
            </p:nvSpPr>
            <p:spPr bwMode="auto">
              <a:xfrm>
                <a:off x="6583363" y="6267450"/>
                <a:ext cx="142875" cy="889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9"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118" name="íṣļîḍe"/>
            <p:cNvSpPr/>
            <p:nvPr/>
          </p:nvSpPr>
          <p:spPr bwMode="auto">
            <a:xfrm>
              <a:off x="9661" y="7476"/>
              <a:ext cx="5080"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交通运输部印发了《取消省界站总体技术方案》，</a:t>
              </a:r>
              <a:r>
                <a:rPr lang="zh-CN" altLang="en-US" sz="1400" b="1" dirty="0">
                  <a:solidFill>
                    <a:schemeClr val="bg1"/>
                  </a:solidFill>
                  <a:latin typeface="微软雅黑" panose="020B0503020204020204" pitchFamily="34" charset="-122"/>
                  <a:ea typeface="微软雅黑" panose="020B0503020204020204" pitchFamily="34" charset="-122"/>
                </a:rPr>
                <a:t>明确提出实现</a:t>
              </a:r>
              <a:r>
                <a:rPr lang="en-US" altLang="zh-CN" sz="1400" b="1" dirty="0">
                  <a:solidFill>
                    <a:schemeClr val="bg1"/>
                  </a:solidFill>
                  <a:latin typeface="微软雅黑" panose="020B0503020204020204" pitchFamily="34" charset="-122"/>
                  <a:ea typeface="微软雅黑" panose="020B0503020204020204" pitchFamily="34" charset="-122"/>
                </a:rPr>
                <a:t>ETC</a:t>
              </a:r>
              <a:r>
                <a:rPr lang="zh-CN" altLang="en-US" sz="1400" b="1" dirty="0">
                  <a:solidFill>
                    <a:schemeClr val="bg1"/>
                  </a:solidFill>
                  <a:latin typeface="微软雅黑" panose="020B0503020204020204" pitchFamily="34" charset="-122"/>
                  <a:ea typeface="微软雅黑" panose="020B0503020204020204" pitchFamily="34" charset="-122"/>
                </a:rPr>
                <a:t>、辅以车牌图像识别、多种支付手段融合应用的技术路径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9" name="íšliḍè"/>
            <p:cNvSpPr txBox="1"/>
            <p:nvPr/>
          </p:nvSpPr>
          <p:spPr bwMode="auto">
            <a:xfrm>
              <a:off x="9717" y="6874"/>
              <a:ext cx="3928" cy="6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2019</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年</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5</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月</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15</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日</a:t>
              </a:r>
              <a:endPar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16582" y="5423"/>
              <a:ext cx="1118" cy="423"/>
              <a:chOff x="828305" y="2003798"/>
              <a:chExt cx="1312578" cy="497027"/>
            </a:xfrm>
          </p:grpSpPr>
          <p:sp>
            <p:nvSpPr>
              <p:cNvPr id="121" name="直角三角形 120"/>
              <p:cNvSpPr/>
              <p:nvPr/>
            </p:nvSpPr>
            <p:spPr>
              <a:xfrm rot="13447344">
                <a:off x="1643856"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2" name="直角三角形 121"/>
              <p:cNvSpPr/>
              <p:nvPr/>
            </p:nvSpPr>
            <p:spPr>
              <a:xfrm rot="13447344">
                <a:off x="13720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3" name="直角三角形 122"/>
              <p:cNvSpPr/>
              <p:nvPr/>
            </p:nvSpPr>
            <p:spPr>
              <a:xfrm rot="13447344">
                <a:off x="1100155" y="2003798"/>
                <a:ext cx="497027" cy="497027"/>
              </a:xfrm>
              <a:prstGeom prst="r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4" name="直角三角形 123"/>
              <p:cNvSpPr/>
              <p:nvPr/>
            </p:nvSpPr>
            <p:spPr>
              <a:xfrm rot="13447344">
                <a:off x="828305" y="2003798"/>
                <a:ext cx="497027" cy="49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158" name="íṣļîḍe"/>
          <p:cNvSpPr/>
          <p:nvPr/>
        </p:nvSpPr>
        <p:spPr bwMode="auto">
          <a:xfrm>
            <a:off x="7783277" y="1673451"/>
            <a:ext cx="2901759" cy="12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交通运输部印发了《收费公路联网收费运营和服务规则（</a:t>
            </a:r>
            <a:r>
              <a:rPr lang="en-US" altLang="zh-CN" sz="1400" dirty="0">
                <a:solidFill>
                  <a:schemeClr val="bg1"/>
                </a:solidFill>
                <a:latin typeface="微软雅黑" panose="020B0503020204020204" pitchFamily="34" charset="-122"/>
                <a:ea typeface="微软雅黑" panose="020B0503020204020204" pitchFamily="34" charset="-122"/>
              </a:rPr>
              <a:t>2019</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规范和指导收费公路联网收费运营和服务相关工作</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59" name="íšliḍè"/>
          <p:cNvSpPr txBox="1"/>
          <p:nvPr/>
        </p:nvSpPr>
        <p:spPr bwMode="auto">
          <a:xfrm>
            <a:off x="7815265" y="1336382"/>
            <a:ext cx="2243722" cy="3897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2019</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年</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6</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月</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18</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日</a:t>
            </a:r>
            <a:endPar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60" name="íṣļîḍe"/>
          <p:cNvSpPr/>
          <p:nvPr/>
        </p:nvSpPr>
        <p:spPr bwMode="auto">
          <a:xfrm>
            <a:off x="9308716" y="4712270"/>
            <a:ext cx="2901759" cy="12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交通运输部印发了《收费公路联网收费运营和服务规程（试行）</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明确指导取消省界站客户服务、收费业务、清分结算、稽核与信用、质量管理的运营规程</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1" name="íšliḍè"/>
          <p:cNvSpPr txBox="1"/>
          <p:nvPr/>
        </p:nvSpPr>
        <p:spPr bwMode="auto">
          <a:xfrm>
            <a:off x="9340704" y="4375201"/>
            <a:ext cx="2243722" cy="3897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2019</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年</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9</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月</a:t>
            </a:r>
            <a:r>
              <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rPr>
              <a:t>17</a:t>
            </a:r>
            <a:r>
              <a:rPr lang="zh-CN" altLang="en-US" sz="2000" b="1" dirty="0">
                <a:solidFill>
                  <a:schemeClr val="accent2">
                    <a:lumMod val="60000"/>
                    <a:lumOff val="40000"/>
                  </a:schemeClr>
                </a:solidFill>
                <a:latin typeface="微软雅黑" panose="020B0503020204020204" pitchFamily="34" charset="-122"/>
                <a:ea typeface="微软雅黑" panose="020B0503020204020204" pitchFamily="34" charset="-122"/>
              </a:rPr>
              <a:t>日</a:t>
            </a:r>
            <a:endParaRPr lang="en-US" altLang="zh-CN" sz="20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6" name="MH_SubTitle_2"/>
          <p:cNvSpPr/>
          <p:nvPr>
            <p:custDataLst>
              <p:tags r:id="rId2"/>
            </p:custDataLst>
          </p:nvPr>
        </p:nvSpPr>
        <p:spPr>
          <a:xfrm>
            <a:off x="386107" y="753699"/>
            <a:ext cx="1223545" cy="1199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通行费补缴</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7" name="MH_Other_1"/>
          <p:cNvSpPr/>
          <p:nvPr>
            <p:custDataLst>
              <p:tags r:id="rId3"/>
            </p:custDataLst>
          </p:nvPr>
        </p:nvSpPr>
        <p:spPr>
          <a:xfrm>
            <a:off x="5906" y="1696238"/>
            <a:ext cx="1973942" cy="317239"/>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bIns="180000" anchor="ctr"/>
          <a:lstStyle/>
          <a:p>
            <a:pPr algn="ctr">
              <a:defRPr/>
            </a:pP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70" name="矩形 69"/>
          <p:cNvSpPr/>
          <p:nvPr/>
        </p:nvSpPr>
        <p:spPr>
          <a:xfrm>
            <a:off x="567713" y="128271"/>
            <a:ext cx="3454799"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稽核与信用</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nvGrpSpPr>
          <p:cNvPr id="5" name="399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1043208" y="1238247"/>
            <a:ext cx="10555288" cy="4247098"/>
            <a:chOff x="818356" y="1539000"/>
            <a:chExt cx="10555288" cy="4247098"/>
          </a:xfrm>
        </p:grpSpPr>
        <p:sp>
          <p:nvSpPr>
            <p:cNvPr id="6" name="îSľîḑé"/>
            <p:cNvSpPr/>
            <p:nvPr/>
          </p:nvSpPr>
          <p:spPr bwMode="auto">
            <a:xfrm>
              <a:off x="7323931" y="2518488"/>
              <a:ext cx="3094038" cy="1106488"/>
            </a:xfrm>
            <a:custGeom>
              <a:avLst/>
              <a:gdLst>
                <a:gd name="T0" fmla="*/ 603 w 676"/>
                <a:gd name="T1" fmla="*/ 241 h 241"/>
                <a:gd name="T2" fmla="*/ 73 w 676"/>
                <a:gd name="T3" fmla="*/ 241 h 241"/>
                <a:gd name="T4" fmla="*/ 0 w 676"/>
                <a:gd name="T5" fmla="*/ 173 h 241"/>
                <a:gd name="T6" fmla="*/ 0 w 676"/>
                <a:gd name="T7" fmla="*/ 68 h 241"/>
                <a:gd name="T8" fmla="*/ 73 w 676"/>
                <a:gd name="T9" fmla="*/ 0 h 241"/>
                <a:gd name="T10" fmla="*/ 603 w 676"/>
                <a:gd name="T11" fmla="*/ 0 h 241"/>
                <a:gd name="T12" fmla="*/ 676 w 676"/>
                <a:gd name="T13" fmla="*/ 68 h 241"/>
                <a:gd name="T14" fmla="*/ 676 w 676"/>
                <a:gd name="T15" fmla="*/ 173 h 241"/>
                <a:gd name="T16" fmla="*/ 603 w 676"/>
                <a:gd name="T1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241">
                  <a:moveTo>
                    <a:pt x="603" y="241"/>
                  </a:moveTo>
                  <a:cubicBezTo>
                    <a:pt x="73" y="241"/>
                    <a:pt x="73" y="241"/>
                    <a:pt x="73" y="241"/>
                  </a:cubicBezTo>
                  <a:cubicBezTo>
                    <a:pt x="33" y="241"/>
                    <a:pt x="0" y="211"/>
                    <a:pt x="0" y="173"/>
                  </a:cubicBezTo>
                  <a:cubicBezTo>
                    <a:pt x="0" y="68"/>
                    <a:pt x="0" y="68"/>
                    <a:pt x="0" y="68"/>
                  </a:cubicBezTo>
                  <a:cubicBezTo>
                    <a:pt x="0" y="31"/>
                    <a:pt x="33" y="0"/>
                    <a:pt x="73" y="0"/>
                  </a:cubicBezTo>
                  <a:cubicBezTo>
                    <a:pt x="603" y="0"/>
                    <a:pt x="603" y="0"/>
                    <a:pt x="603" y="0"/>
                  </a:cubicBezTo>
                  <a:cubicBezTo>
                    <a:pt x="643" y="0"/>
                    <a:pt x="676" y="31"/>
                    <a:pt x="676" y="68"/>
                  </a:cubicBezTo>
                  <a:cubicBezTo>
                    <a:pt x="676" y="173"/>
                    <a:pt x="676" y="173"/>
                    <a:pt x="676" y="173"/>
                  </a:cubicBezTo>
                  <a:cubicBezTo>
                    <a:pt x="676" y="211"/>
                    <a:pt x="643" y="241"/>
                    <a:pt x="603" y="24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6800" rIns="91440" bIns="46800" anchor="ctr" anchorCtr="0" compatLnSpc="1">
              <a:normAutofit/>
            </a:bodyPr>
            <a:lstStyle/>
            <a:p>
              <a:pPr algn="ctr">
                <a:lnSpc>
                  <a:spcPct val="120000"/>
                </a:lnSpc>
              </a:pPr>
              <a:r>
                <a:rPr lang="zh-CN" altLang="en-US" sz="3200" b="1" dirty="0">
                  <a:solidFill>
                    <a:schemeClr val="bg1"/>
                  </a:solidFill>
                  <a:latin typeface="微软雅黑" panose="020B0503020204020204" pitchFamily="34" charset="-122"/>
                  <a:ea typeface="微软雅黑" panose="020B0503020204020204" pitchFamily="34" charset="-122"/>
                </a:rPr>
                <a:t>追缴</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ïsḷîďê"/>
            <p:cNvSpPr/>
            <p:nvPr/>
          </p:nvSpPr>
          <p:spPr bwMode="auto">
            <a:xfrm>
              <a:off x="1650206" y="3763088"/>
              <a:ext cx="1003300" cy="358775"/>
            </a:xfrm>
            <a:custGeom>
              <a:avLst/>
              <a:gdLst>
                <a:gd name="T0" fmla="*/ 632 w 632"/>
                <a:gd name="T1" fmla="*/ 0 h 226"/>
                <a:gd name="T2" fmla="*/ 545 w 632"/>
                <a:gd name="T3" fmla="*/ 113 h 226"/>
                <a:gd name="T4" fmla="*/ 632 w 632"/>
                <a:gd name="T5" fmla="*/ 226 h 226"/>
                <a:gd name="T6" fmla="*/ 90 w 632"/>
                <a:gd name="T7" fmla="*/ 226 h 226"/>
                <a:gd name="T8" fmla="*/ 0 w 632"/>
                <a:gd name="T9" fmla="*/ 113 h 226"/>
                <a:gd name="T10" fmla="*/ 90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5" y="113"/>
                  </a:lnTo>
                  <a:lnTo>
                    <a:pt x="632" y="226"/>
                  </a:lnTo>
                  <a:lnTo>
                    <a:pt x="90" y="226"/>
                  </a:lnTo>
                  <a:lnTo>
                    <a:pt x="0" y="113"/>
                  </a:lnTo>
                  <a:lnTo>
                    <a:pt x="90" y="0"/>
                  </a:lnTo>
                  <a:lnTo>
                    <a:pt x="63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8" name="îṡḻîḋe"/>
            <p:cNvSpPr/>
            <p:nvPr/>
          </p:nvSpPr>
          <p:spPr bwMode="auto">
            <a:xfrm>
              <a:off x="2607469" y="3763088"/>
              <a:ext cx="1001713" cy="358775"/>
            </a:xfrm>
            <a:custGeom>
              <a:avLst/>
              <a:gdLst>
                <a:gd name="T0" fmla="*/ 631 w 631"/>
                <a:gd name="T1" fmla="*/ 0 h 226"/>
                <a:gd name="T2" fmla="*/ 542 w 631"/>
                <a:gd name="T3" fmla="*/ 113 h 226"/>
                <a:gd name="T4" fmla="*/ 631 w 631"/>
                <a:gd name="T5" fmla="*/ 226 h 226"/>
                <a:gd name="T6" fmla="*/ 89 w 631"/>
                <a:gd name="T7" fmla="*/ 226 h 226"/>
                <a:gd name="T8" fmla="*/ 0 w 631"/>
                <a:gd name="T9" fmla="*/ 113 h 226"/>
                <a:gd name="T10" fmla="*/ 89 w 631"/>
                <a:gd name="T11" fmla="*/ 0 h 226"/>
                <a:gd name="T12" fmla="*/ 631 w 631"/>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1" h="226">
                  <a:moveTo>
                    <a:pt x="631" y="0"/>
                  </a:moveTo>
                  <a:lnTo>
                    <a:pt x="542" y="113"/>
                  </a:lnTo>
                  <a:lnTo>
                    <a:pt x="631" y="226"/>
                  </a:lnTo>
                  <a:lnTo>
                    <a:pt x="89" y="226"/>
                  </a:lnTo>
                  <a:lnTo>
                    <a:pt x="0" y="113"/>
                  </a:lnTo>
                  <a:lnTo>
                    <a:pt x="89" y="0"/>
                  </a:lnTo>
                  <a:lnTo>
                    <a:pt x="631"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9" name="í$ļiḍe"/>
            <p:cNvSpPr/>
            <p:nvPr/>
          </p:nvSpPr>
          <p:spPr bwMode="auto">
            <a:xfrm>
              <a:off x="818356" y="3299538"/>
              <a:ext cx="882650" cy="822325"/>
            </a:xfrm>
            <a:custGeom>
              <a:avLst/>
              <a:gdLst>
                <a:gd name="T0" fmla="*/ 84 w 193"/>
                <a:gd name="T1" fmla="*/ 101 h 179"/>
                <a:gd name="T2" fmla="*/ 84 w 193"/>
                <a:gd name="T3" fmla="*/ 29 h 179"/>
                <a:gd name="T4" fmla="*/ 42 w 193"/>
                <a:gd name="T5" fmla="*/ 0 h 179"/>
                <a:gd name="T6" fmla="*/ 0 w 193"/>
                <a:gd name="T7" fmla="*/ 29 h 179"/>
                <a:gd name="T8" fmla="*/ 0 w 193"/>
                <a:gd name="T9" fmla="*/ 111 h 179"/>
                <a:gd name="T10" fmla="*/ 73 w 193"/>
                <a:gd name="T11" fmla="*/ 179 h 179"/>
                <a:gd name="T12" fmla="*/ 193 w 193"/>
                <a:gd name="T13" fmla="*/ 179 h 179"/>
                <a:gd name="T14" fmla="*/ 162 w 193"/>
                <a:gd name="T15" fmla="*/ 140 h 179"/>
                <a:gd name="T16" fmla="*/ 193 w 193"/>
                <a:gd name="T17" fmla="*/ 101 h 179"/>
                <a:gd name="T18" fmla="*/ 84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101"/>
                  </a:moveTo>
                  <a:cubicBezTo>
                    <a:pt x="84" y="29"/>
                    <a:pt x="84" y="29"/>
                    <a:pt x="84" y="29"/>
                  </a:cubicBezTo>
                  <a:cubicBezTo>
                    <a:pt x="42" y="0"/>
                    <a:pt x="42" y="0"/>
                    <a:pt x="42" y="0"/>
                  </a:cubicBezTo>
                  <a:cubicBezTo>
                    <a:pt x="0" y="29"/>
                    <a:pt x="0" y="29"/>
                    <a:pt x="0" y="29"/>
                  </a:cubicBezTo>
                  <a:cubicBezTo>
                    <a:pt x="0" y="111"/>
                    <a:pt x="0" y="111"/>
                    <a:pt x="0" y="111"/>
                  </a:cubicBezTo>
                  <a:cubicBezTo>
                    <a:pt x="0" y="148"/>
                    <a:pt x="33" y="179"/>
                    <a:pt x="73" y="179"/>
                  </a:cubicBezTo>
                  <a:cubicBezTo>
                    <a:pt x="193" y="179"/>
                    <a:pt x="193" y="179"/>
                    <a:pt x="193" y="179"/>
                  </a:cubicBezTo>
                  <a:cubicBezTo>
                    <a:pt x="162" y="140"/>
                    <a:pt x="162" y="140"/>
                    <a:pt x="162" y="140"/>
                  </a:cubicBezTo>
                  <a:cubicBezTo>
                    <a:pt x="193" y="101"/>
                    <a:pt x="193" y="101"/>
                    <a:pt x="193" y="101"/>
                  </a:cubicBezTo>
                  <a:lnTo>
                    <a:pt x="84" y="101"/>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0" name="ïṡḷíḓê"/>
            <p:cNvSpPr/>
            <p:nvPr/>
          </p:nvSpPr>
          <p:spPr bwMode="auto">
            <a:xfrm>
              <a:off x="818356" y="2523250"/>
              <a:ext cx="882650" cy="822325"/>
            </a:xfrm>
            <a:custGeom>
              <a:avLst/>
              <a:gdLst>
                <a:gd name="T0" fmla="*/ 84 w 193"/>
                <a:gd name="T1" fmla="*/ 77 h 179"/>
                <a:gd name="T2" fmla="*/ 162 w 193"/>
                <a:gd name="T3" fmla="*/ 77 h 179"/>
                <a:gd name="T4" fmla="*/ 193 w 193"/>
                <a:gd name="T5" fmla="*/ 38 h 179"/>
                <a:gd name="T6" fmla="*/ 162 w 193"/>
                <a:gd name="T7" fmla="*/ 0 h 179"/>
                <a:gd name="T8" fmla="*/ 73 w 193"/>
                <a:gd name="T9" fmla="*/ 0 h 179"/>
                <a:gd name="T10" fmla="*/ 0 w 193"/>
                <a:gd name="T11" fmla="*/ 68 h 179"/>
                <a:gd name="T12" fmla="*/ 0 w 193"/>
                <a:gd name="T13" fmla="*/ 179 h 179"/>
                <a:gd name="T14" fmla="*/ 42 w 193"/>
                <a:gd name="T15" fmla="*/ 150 h 179"/>
                <a:gd name="T16" fmla="*/ 84 w 193"/>
                <a:gd name="T17" fmla="*/ 179 h 179"/>
                <a:gd name="T18" fmla="*/ 84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77"/>
                  </a:moveTo>
                  <a:cubicBezTo>
                    <a:pt x="162" y="77"/>
                    <a:pt x="162" y="77"/>
                    <a:pt x="162" y="77"/>
                  </a:cubicBezTo>
                  <a:cubicBezTo>
                    <a:pt x="193" y="38"/>
                    <a:pt x="193" y="38"/>
                    <a:pt x="193" y="38"/>
                  </a:cubicBezTo>
                  <a:cubicBezTo>
                    <a:pt x="162" y="0"/>
                    <a:pt x="162" y="0"/>
                    <a:pt x="162" y="0"/>
                  </a:cubicBezTo>
                  <a:cubicBezTo>
                    <a:pt x="73" y="0"/>
                    <a:pt x="73" y="0"/>
                    <a:pt x="73" y="0"/>
                  </a:cubicBezTo>
                  <a:cubicBezTo>
                    <a:pt x="33" y="0"/>
                    <a:pt x="0" y="30"/>
                    <a:pt x="0" y="68"/>
                  </a:cubicBezTo>
                  <a:cubicBezTo>
                    <a:pt x="0" y="179"/>
                    <a:pt x="0" y="179"/>
                    <a:pt x="0" y="179"/>
                  </a:cubicBezTo>
                  <a:cubicBezTo>
                    <a:pt x="42" y="150"/>
                    <a:pt x="42" y="150"/>
                    <a:pt x="42" y="150"/>
                  </a:cubicBezTo>
                  <a:cubicBezTo>
                    <a:pt x="84" y="179"/>
                    <a:pt x="84" y="179"/>
                    <a:pt x="84" y="179"/>
                  </a:cubicBezTo>
                  <a:lnTo>
                    <a:pt x="84" y="77"/>
                  </a:lnTo>
                  <a:close/>
                </a:path>
              </a:pathLst>
            </a:custGeom>
            <a:solidFill>
              <a:schemeClr val="tx2">
                <a:lumMod val="20000"/>
                <a:lumOff val="80000"/>
              </a:schemeClr>
            </a:solidFill>
            <a:ln>
              <a:noFill/>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1" name="ísḷiḍe"/>
            <p:cNvSpPr/>
            <p:nvPr/>
          </p:nvSpPr>
          <p:spPr bwMode="auto">
            <a:xfrm>
              <a:off x="5014119" y="1539000"/>
              <a:ext cx="2163763" cy="1806575"/>
            </a:xfrm>
            <a:custGeom>
              <a:avLst/>
              <a:gdLst>
                <a:gd name="T0" fmla="*/ 244 w 473"/>
                <a:gd name="T1" fmla="*/ 49 h 393"/>
                <a:gd name="T2" fmla="*/ 262 w 473"/>
                <a:gd name="T3" fmla="*/ 83 h 393"/>
                <a:gd name="T4" fmla="*/ 213 w 473"/>
                <a:gd name="T5" fmla="*/ 174 h 393"/>
                <a:gd name="T6" fmla="*/ 176 w 473"/>
                <a:gd name="T7" fmla="*/ 197 h 393"/>
                <a:gd name="T8" fmla="*/ 161 w 473"/>
                <a:gd name="T9" fmla="*/ 275 h 393"/>
                <a:gd name="T10" fmla="*/ 236 w 473"/>
                <a:gd name="T11" fmla="*/ 301 h 393"/>
                <a:gd name="T12" fmla="*/ 311 w 473"/>
                <a:gd name="T13" fmla="*/ 275 h 393"/>
                <a:gd name="T14" fmla="*/ 297 w 473"/>
                <a:gd name="T15" fmla="*/ 197 h 393"/>
                <a:gd name="T16" fmla="*/ 260 w 473"/>
                <a:gd name="T17" fmla="*/ 103 h 393"/>
                <a:gd name="T18" fmla="*/ 268 w 473"/>
                <a:gd name="T19" fmla="*/ 100 h 393"/>
                <a:gd name="T20" fmla="*/ 334 w 473"/>
                <a:gd name="T21" fmla="*/ 35 h 393"/>
                <a:gd name="T22" fmla="*/ 319 w 473"/>
                <a:gd name="T23" fmla="*/ 21 h 393"/>
                <a:gd name="T24" fmla="*/ 244 w 473"/>
                <a:gd name="T25" fmla="*/ 10 h 393"/>
                <a:gd name="T26" fmla="*/ 251 w 473"/>
                <a:gd name="T27" fmla="*/ 0 h 393"/>
                <a:gd name="T28" fmla="*/ 244 w 473"/>
                <a:gd name="T29" fmla="*/ 0 h 393"/>
                <a:gd name="T30" fmla="*/ 221 w 473"/>
                <a:gd name="T31" fmla="*/ 0 h 393"/>
                <a:gd name="T32" fmla="*/ 229 w 473"/>
                <a:gd name="T33" fmla="*/ 10 h 393"/>
                <a:gd name="T34" fmla="*/ 154 w 473"/>
                <a:gd name="T35" fmla="*/ 21 h 393"/>
                <a:gd name="T36" fmla="*/ 139 w 473"/>
                <a:gd name="T37" fmla="*/ 35 h 393"/>
                <a:gd name="T38" fmla="*/ 143 w 473"/>
                <a:gd name="T39" fmla="*/ 44 h 393"/>
                <a:gd name="T40" fmla="*/ 205 w 473"/>
                <a:gd name="T41" fmla="*/ 100 h 393"/>
                <a:gd name="T42" fmla="*/ 213 w 473"/>
                <a:gd name="T43" fmla="*/ 103 h 393"/>
                <a:gd name="T44" fmla="*/ 213 w 473"/>
                <a:gd name="T45" fmla="*/ 174 h 393"/>
                <a:gd name="T46" fmla="*/ 393 w 473"/>
                <a:gd name="T47" fmla="*/ 207 h 393"/>
                <a:gd name="T48" fmla="*/ 473 w 473"/>
                <a:gd name="T49" fmla="*/ 312 h 393"/>
                <a:gd name="T50" fmla="*/ 431 w 473"/>
                <a:gd name="T51" fmla="*/ 364 h 393"/>
                <a:gd name="T52" fmla="*/ 389 w 473"/>
                <a:gd name="T53" fmla="*/ 318 h 393"/>
                <a:gd name="T54" fmla="*/ 343 w 473"/>
                <a:gd name="T55" fmla="*/ 291 h 393"/>
                <a:gd name="T56" fmla="*/ 324 w 473"/>
                <a:gd name="T57" fmla="*/ 275 h 393"/>
                <a:gd name="T58" fmla="*/ 324 w 473"/>
                <a:gd name="T59" fmla="*/ 182 h 393"/>
                <a:gd name="T60" fmla="*/ 343 w 473"/>
                <a:gd name="T61" fmla="*/ 197 h 393"/>
                <a:gd name="T62" fmla="*/ 130 w 473"/>
                <a:gd name="T63" fmla="*/ 197 h 393"/>
                <a:gd name="T64" fmla="*/ 148 w 473"/>
                <a:gd name="T65" fmla="*/ 182 h 393"/>
                <a:gd name="T66" fmla="*/ 130 w 473"/>
                <a:gd name="T67" fmla="*/ 291 h 393"/>
                <a:gd name="T68" fmla="*/ 84 w 473"/>
                <a:gd name="T69" fmla="*/ 318 h 393"/>
                <a:gd name="T70" fmla="*/ 42 w 473"/>
                <a:gd name="T71" fmla="*/ 393 h 393"/>
                <a:gd name="T72" fmla="*/ 0 w 473"/>
                <a:gd name="T73" fmla="*/ 317 h 393"/>
                <a:gd name="T74" fmla="*/ 110 w 473"/>
                <a:gd name="T75" fmla="*/ 199 h 393"/>
                <a:gd name="T76" fmla="*/ 130 w 473"/>
                <a:gd name="T77" fmla="*/ 197 h 393"/>
                <a:gd name="T78" fmla="*/ 229 w 473"/>
                <a:gd name="T79" fmla="*/ 49 h 393"/>
                <a:gd name="T80" fmla="*/ 211 w 473"/>
                <a:gd name="T81" fmla="*/ 8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3" h="393">
                  <a:moveTo>
                    <a:pt x="244" y="83"/>
                  </a:moveTo>
                  <a:cubicBezTo>
                    <a:pt x="244" y="49"/>
                    <a:pt x="244" y="49"/>
                    <a:pt x="244" y="49"/>
                  </a:cubicBezTo>
                  <a:cubicBezTo>
                    <a:pt x="300" y="49"/>
                    <a:pt x="300" y="49"/>
                    <a:pt x="300" y="49"/>
                  </a:cubicBezTo>
                  <a:cubicBezTo>
                    <a:pt x="262" y="83"/>
                    <a:pt x="262" y="83"/>
                    <a:pt x="262" y="83"/>
                  </a:cubicBezTo>
                  <a:cubicBezTo>
                    <a:pt x="244" y="83"/>
                    <a:pt x="244" y="83"/>
                    <a:pt x="244" y="83"/>
                  </a:cubicBezTo>
                  <a:close/>
                  <a:moveTo>
                    <a:pt x="213" y="174"/>
                  </a:moveTo>
                  <a:cubicBezTo>
                    <a:pt x="198" y="178"/>
                    <a:pt x="186" y="186"/>
                    <a:pt x="176" y="197"/>
                  </a:cubicBezTo>
                  <a:cubicBezTo>
                    <a:pt x="176" y="197"/>
                    <a:pt x="176" y="197"/>
                    <a:pt x="176" y="197"/>
                  </a:cubicBezTo>
                  <a:cubicBezTo>
                    <a:pt x="161" y="197"/>
                    <a:pt x="161" y="197"/>
                    <a:pt x="161" y="197"/>
                  </a:cubicBezTo>
                  <a:cubicBezTo>
                    <a:pt x="161" y="275"/>
                    <a:pt x="161" y="275"/>
                    <a:pt x="161" y="275"/>
                  </a:cubicBezTo>
                  <a:cubicBezTo>
                    <a:pt x="176" y="275"/>
                    <a:pt x="176" y="275"/>
                    <a:pt x="176" y="275"/>
                  </a:cubicBezTo>
                  <a:cubicBezTo>
                    <a:pt x="190" y="291"/>
                    <a:pt x="212" y="301"/>
                    <a:pt x="236" y="301"/>
                  </a:cubicBezTo>
                  <a:cubicBezTo>
                    <a:pt x="261" y="301"/>
                    <a:pt x="283" y="291"/>
                    <a:pt x="297" y="275"/>
                  </a:cubicBezTo>
                  <a:cubicBezTo>
                    <a:pt x="311" y="275"/>
                    <a:pt x="311" y="275"/>
                    <a:pt x="311" y="275"/>
                  </a:cubicBezTo>
                  <a:cubicBezTo>
                    <a:pt x="311" y="197"/>
                    <a:pt x="311" y="197"/>
                    <a:pt x="311" y="197"/>
                  </a:cubicBezTo>
                  <a:cubicBezTo>
                    <a:pt x="297" y="197"/>
                    <a:pt x="297" y="197"/>
                    <a:pt x="297" y="197"/>
                  </a:cubicBezTo>
                  <a:cubicBezTo>
                    <a:pt x="287" y="186"/>
                    <a:pt x="274" y="178"/>
                    <a:pt x="260" y="174"/>
                  </a:cubicBezTo>
                  <a:cubicBezTo>
                    <a:pt x="260" y="103"/>
                    <a:pt x="260" y="103"/>
                    <a:pt x="260" y="103"/>
                  </a:cubicBezTo>
                  <a:cubicBezTo>
                    <a:pt x="260" y="103"/>
                    <a:pt x="260" y="103"/>
                    <a:pt x="260" y="103"/>
                  </a:cubicBezTo>
                  <a:cubicBezTo>
                    <a:pt x="263" y="103"/>
                    <a:pt x="266" y="102"/>
                    <a:pt x="268" y="100"/>
                  </a:cubicBezTo>
                  <a:cubicBezTo>
                    <a:pt x="328" y="45"/>
                    <a:pt x="328" y="45"/>
                    <a:pt x="328" y="45"/>
                  </a:cubicBezTo>
                  <a:cubicBezTo>
                    <a:pt x="332" y="43"/>
                    <a:pt x="334" y="39"/>
                    <a:pt x="334" y="35"/>
                  </a:cubicBezTo>
                  <a:cubicBezTo>
                    <a:pt x="334" y="35"/>
                    <a:pt x="334" y="35"/>
                    <a:pt x="334" y="35"/>
                  </a:cubicBezTo>
                  <a:cubicBezTo>
                    <a:pt x="334" y="27"/>
                    <a:pt x="327" y="21"/>
                    <a:pt x="319" y="21"/>
                  </a:cubicBezTo>
                  <a:cubicBezTo>
                    <a:pt x="244" y="21"/>
                    <a:pt x="244" y="21"/>
                    <a:pt x="244" y="21"/>
                  </a:cubicBezTo>
                  <a:cubicBezTo>
                    <a:pt x="244" y="10"/>
                    <a:pt x="244" y="10"/>
                    <a:pt x="244" y="10"/>
                  </a:cubicBezTo>
                  <a:cubicBezTo>
                    <a:pt x="251" y="10"/>
                    <a:pt x="251" y="10"/>
                    <a:pt x="251" y="10"/>
                  </a:cubicBezTo>
                  <a:cubicBezTo>
                    <a:pt x="251" y="0"/>
                    <a:pt x="251" y="0"/>
                    <a:pt x="251" y="0"/>
                  </a:cubicBezTo>
                  <a:cubicBezTo>
                    <a:pt x="244" y="0"/>
                    <a:pt x="244" y="0"/>
                    <a:pt x="244" y="0"/>
                  </a:cubicBezTo>
                  <a:cubicBezTo>
                    <a:pt x="244" y="0"/>
                    <a:pt x="244" y="0"/>
                    <a:pt x="244" y="0"/>
                  </a:cubicBezTo>
                  <a:cubicBezTo>
                    <a:pt x="243" y="0"/>
                    <a:pt x="243" y="0"/>
                    <a:pt x="243" y="0"/>
                  </a:cubicBezTo>
                  <a:cubicBezTo>
                    <a:pt x="221" y="0"/>
                    <a:pt x="221" y="0"/>
                    <a:pt x="221" y="0"/>
                  </a:cubicBezTo>
                  <a:cubicBezTo>
                    <a:pt x="221" y="10"/>
                    <a:pt x="221" y="10"/>
                    <a:pt x="221" y="10"/>
                  </a:cubicBezTo>
                  <a:cubicBezTo>
                    <a:pt x="229" y="10"/>
                    <a:pt x="229" y="10"/>
                    <a:pt x="229" y="10"/>
                  </a:cubicBezTo>
                  <a:cubicBezTo>
                    <a:pt x="229" y="21"/>
                    <a:pt x="229" y="21"/>
                    <a:pt x="229" y="21"/>
                  </a:cubicBezTo>
                  <a:cubicBezTo>
                    <a:pt x="154" y="21"/>
                    <a:pt x="154" y="21"/>
                    <a:pt x="154" y="21"/>
                  </a:cubicBezTo>
                  <a:cubicBezTo>
                    <a:pt x="146" y="21"/>
                    <a:pt x="139" y="27"/>
                    <a:pt x="139" y="35"/>
                  </a:cubicBezTo>
                  <a:cubicBezTo>
                    <a:pt x="139" y="35"/>
                    <a:pt x="139" y="35"/>
                    <a:pt x="139" y="35"/>
                  </a:cubicBezTo>
                  <a:cubicBezTo>
                    <a:pt x="139" y="38"/>
                    <a:pt x="140" y="40"/>
                    <a:pt x="142" y="43"/>
                  </a:cubicBezTo>
                  <a:cubicBezTo>
                    <a:pt x="142" y="43"/>
                    <a:pt x="142" y="43"/>
                    <a:pt x="143" y="44"/>
                  </a:cubicBezTo>
                  <a:cubicBezTo>
                    <a:pt x="143" y="44"/>
                    <a:pt x="144" y="45"/>
                    <a:pt x="144" y="45"/>
                  </a:cubicBezTo>
                  <a:cubicBezTo>
                    <a:pt x="205" y="100"/>
                    <a:pt x="205" y="100"/>
                    <a:pt x="205" y="100"/>
                  </a:cubicBezTo>
                  <a:cubicBezTo>
                    <a:pt x="205" y="100"/>
                    <a:pt x="205" y="100"/>
                    <a:pt x="205" y="100"/>
                  </a:cubicBezTo>
                  <a:cubicBezTo>
                    <a:pt x="207" y="102"/>
                    <a:pt x="210" y="103"/>
                    <a:pt x="213" y="103"/>
                  </a:cubicBezTo>
                  <a:cubicBezTo>
                    <a:pt x="213" y="103"/>
                    <a:pt x="213" y="103"/>
                    <a:pt x="213" y="103"/>
                  </a:cubicBezTo>
                  <a:cubicBezTo>
                    <a:pt x="213" y="174"/>
                    <a:pt x="213" y="174"/>
                    <a:pt x="213" y="174"/>
                  </a:cubicBezTo>
                  <a:close/>
                  <a:moveTo>
                    <a:pt x="344" y="197"/>
                  </a:moveTo>
                  <a:cubicBezTo>
                    <a:pt x="361" y="198"/>
                    <a:pt x="377" y="201"/>
                    <a:pt x="393" y="207"/>
                  </a:cubicBezTo>
                  <a:cubicBezTo>
                    <a:pt x="436" y="225"/>
                    <a:pt x="463" y="257"/>
                    <a:pt x="472" y="300"/>
                  </a:cubicBezTo>
                  <a:cubicBezTo>
                    <a:pt x="473" y="312"/>
                    <a:pt x="473" y="312"/>
                    <a:pt x="473" y="312"/>
                  </a:cubicBezTo>
                  <a:cubicBezTo>
                    <a:pt x="473" y="393"/>
                    <a:pt x="473" y="393"/>
                    <a:pt x="473" y="393"/>
                  </a:cubicBezTo>
                  <a:cubicBezTo>
                    <a:pt x="431" y="364"/>
                    <a:pt x="431" y="364"/>
                    <a:pt x="431" y="364"/>
                  </a:cubicBezTo>
                  <a:cubicBezTo>
                    <a:pt x="389" y="393"/>
                    <a:pt x="389" y="393"/>
                    <a:pt x="389" y="393"/>
                  </a:cubicBezTo>
                  <a:cubicBezTo>
                    <a:pt x="389" y="318"/>
                    <a:pt x="389" y="318"/>
                    <a:pt x="389" y="318"/>
                  </a:cubicBezTo>
                  <a:cubicBezTo>
                    <a:pt x="389" y="295"/>
                    <a:pt x="368" y="275"/>
                    <a:pt x="343" y="275"/>
                  </a:cubicBezTo>
                  <a:cubicBezTo>
                    <a:pt x="343" y="291"/>
                    <a:pt x="343" y="291"/>
                    <a:pt x="343" y="291"/>
                  </a:cubicBezTo>
                  <a:cubicBezTo>
                    <a:pt x="324" y="291"/>
                    <a:pt x="324" y="291"/>
                    <a:pt x="324" y="291"/>
                  </a:cubicBezTo>
                  <a:cubicBezTo>
                    <a:pt x="324" y="275"/>
                    <a:pt x="324" y="275"/>
                    <a:pt x="324" y="275"/>
                  </a:cubicBezTo>
                  <a:cubicBezTo>
                    <a:pt x="324" y="197"/>
                    <a:pt x="324" y="197"/>
                    <a:pt x="324" y="197"/>
                  </a:cubicBezTo>
                  <a:cubicBezTo>
                    <a:pt x="324" y="182"/>
                    <a:pt x="324" y="182"/>
                    <a:pt x="324" y="182"/>
                  </a:cubicBezTo>
                  <a:cubicBezTo>
                    <a:pt x="343" y="182"/>
                    <a:pt x="343" y="182"/>
                    <a:pt x="343" y="182"/>
                  </a:cubicBezTo>
                  <a:cubicBezTo>
                    <a:pt x="343" y="197"/>
                    <a:pt x="343" y="197"/>
                    <a:pt x="343" y="197"/>
                  </a:cubicBezTo>
                  <a:cubicBezTo>
                    <a:pt x="344" y="197"/>
                    <a:pt x="344" y="197"/>
                    <a:pt x="344" y="197"/>
                  </a:cubicBezTo>
                  <a:close/>
                  <a:moveTo>
                    <a:pt x="130" y="197"/>
                  </a:moveTo>
                  <a:cubicBezTo>
                    <a:pt x="130" y="182"/>
                    <a:pt x="130" y="182"/>
                    <a:pt x="130" y="182"/>
                  </a:cubicBezTo>
                  <a:cubicBezTo>
                    <a:pt x="148" y="182"/>
                    <a:pt x="148" y="182"/>
                    <a:pt x="148" y="182"/>
                  </a:cubicBezTo>
                  <a:cubicBezTo>
                    <a:pt x="148" y="291"/>
                    <a:pt x="148" y="291"/>
                    <a:pt x="148" y="291"/>
                  </a:cubicBezTo>
                  <a:cubicBezTo>
                    <a:pt x="130" y="291"/>
                    <a:pt x="130" y="291"/>
                    <a:pt x="130" y="291"/>
                  </a:cubicBezTo>
                  <a:cubicBezTo>
                    <a:pt x="130" y="275"/>
                    <a:pt x="130" y="275"/>
                    <a:pt x="130" y="275"/>
                  </a:cubicBezTo>
                  <a:cubicBezTo>
                    <a:pt x="104" y="275"/>
                    <a:pt x="84" y="295"/>
                    <a:pt x="84" y="318"/>
                  </a:cubicBezTo>
                  <a:cubicBezTo>
                    <a:pt x="84" y="364"/>
                    <a:pt x="84" y="364"/>
                    <a:pt x="84" y="364"/>
                  </a:cubicBezTo>
                  <a:cubicBezTo>
                    <a:pt x="42" y="393"/>
                    <a:pt x="42" y="393"/>
                    <a:pt x="42" y="393"/>
                  </a:cubicBezTo>
                  <a:cubicBezTo>
                    <a:pt x="0" y="364"/>
                    <a:pt x="0" y="364"/>
                    <a:pt x="0" y="364"/>
                  </a:cubicBezTo>
                  <a:cubicBezTo>
                    <a:pt x="0" y="317"/>
                    <a:pt x="0" y="317"/>
                    <a:pt x="0" y="317"/>
                  </a:cubicBezTo>
                  <a:cubicBezTo>
                    <a:pt x="0" y="301"/>
                    <a:pt x="4" y="287"/>
                    <a:pt x="10" y="271"/>
                  </a:cubicBezTo>
                  <a:cubicBezTo>
                    <a:pt x="30" y="231"/>
                    <a:pt x="64" y="206"/>
                    <a:pt x="110" y="199"/>
                  </a:cubicBezTo>
                  <a:cubicBezTo>
                    <a:pt x="124" y="197"/>
                    <a:pt x="124" y="197"/>
                    <a:pt x="124" y="197"/>
                  </a:cubicBezTo>
                  <a:cubicBezTo>
                    <a:pt x="130" y="197"/>
                    <a:pt x="130" y="197"/>
                    <a:pt x="130" y="197"/>
                  </a:cubicBezTo>
                  <a:close/>
                  <a:moveTo>
                    <a:pt x="173" y="49"/>
                  </a:moveTo>
                  <a:cubicBezTo>
                    <a:pt x="229" y="49"/>
                    <a:pt x="229" y="49"/>
                    <a:pt x="229" y="49"/>
                  </a:cubicBezTo>
                  <a:cubicBezTo>
                    <a:pt x="229" y="83"/>
                    <a:pt x="229" y="83"/>
                    <a:pt x="229" y="83"/>
                  </a:cubicBezTo>
                  <a:cubicBezTo>
                    <a:pt x="211" y="83"/>
                    <a:pt x="211" y="83"/>
                    <a:pt x="211" y="83"/>
                  </a:cubicBezTo>
                  <a:lnTo>
                    <a:pt x="173" y="49"/>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2" name="íṡ1iḋê"/>
            <p:cNvSpPr/>
            <p:nvPr/>
          </p:nvSpPr>
          <p:spPr bwMode="auto">
            <a:xfrm>
              <a:off x="4515644" y="3299538"/>
              <a:ext cx="877888" cy="822325"/>
            </a:xfrm>
            <a:custGeom>
              <a:avLst/>
              <a:gdLst>
                <a:gd name="T0" fmla="*/ 109 w 192"/>
                <a:gd name="T1" fmla="*/ 101 h 179"/>
                <a:gd name="T2" fmla="*/ 30 w 192"/>
                <a:gd name="T3" fmla="*/ 101 h 179"/>
                <a:gd name="T4" fmla="*/ 0 w 192"/>
                <a:gd name="T5" fmla="*/ 140 h 179"/>
                <a:gd name="T6" fmla="*/ 30 w 192"/>
                <a:gd name="T7" fmla="*/ 179 h 179"/>
                <a:gd name="T8" fmla="*/ 119 w 192"/>
                <a:gd name="T9" fmla="*/ 179 h 179"/>
                <a:gd name="T10" fmla="*/ 192 w 192"/>
                <a:gd name="T11" fmla="*/ 111 h 179"/>
                <a:gd name="T12" fmla="*/ 192 w 192"/>
                <a:gd name="T13" fmla="*/ 0 h 179"/>
                <a:gd name="T14" fmla="*/ 151 w 192"/>
                <a:gd name="T15" fmla="*/ 29 h 179"/>
                <a:gd name="T16" fmla="*/ 109 w 192"/>
                <a:gd name="T17" fmla="*/ 0 h 179"/>
                <a:gd name="T18" fmla="*/ 109 w 192"/>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9">
                  <a:moveTo>
                    <a:pt x="109" y="101"/>
                  </a:moveTo>
                  <a:cubicBezTo>
                    <a:pt x="30" y="101"/>
                    <a:pt x="30" y="101"/>
                    <a:pt x="30" y="101"/>
                  </a:cubicBezTo>
                  <a:cubicBezTo>
                    <a:pt x="0" y="140"/>
                    <a:pt x="0" y="140"/>
                    <a:pt x="0" y="140"/>
                  </a:cubicBezTo>
                  <a:cubicBezTo>
                    <a:pt x="30" y="179"/>
                    <a:pt x="30" y="179"/>
                    <a:pt x="30" y="179"/>
                  </a:cubicBezTo>
                  <a:cubicBezTo>
                    <a:pt x="119" y="179"/>
                    <a:pt x="119" y="179"/>
                    <a:pt x="119" y="179"/>
                  </a:cubicBezTo>
                  <a:cubicBezTo>
                    <a:pt x="159" y="179"/>
                    <a:pt x="192" y="148"/>
                    <a:pt x="192" y="111"/>
                  </a:cubicBezTo>
                  <a:cubicBezTo>
                    <a:pt x="192" y="0"/>
                    <a:pt x="192" y="0"/>
                    <a:pt x="192" y="0"/>
                  </a:cubicBezTo>
                  <a:cubicBezTo>
                    <a:pt x="151" y="29"/>
                    <a:pt x="151" y="29"/>
                    <a:pt x="151" y="29"/>
                  </a:cubicBezTo>
                  <a:cubicBezTo>
                    <a:pt x="109" y="0"/>
                    <a:pt x="109" y="0"/>
                    <a:pt x="109" y="0"/>
                  </a:cubicBezTo>
                  <a:lnTo>
                    <a:pt x="109" y="1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3" name="ïṣľïdé"/>
            <p:cNvSpPr/>
            <p:nvPr/>
          </p:nvSpPr>
          <p:spPr bwMode="auto">
            <a:xfrm>
              <a:off x="3558381" y="3763088"/>
              <a:ext cx="1003300" cy="358775"/>
            </a:xfrm>
            <a:custGeom>
              <a:avLst/>
              <a:gdLst>
                <a:gd name="T0" fmla="*/ 632 w 632"/>
                <a:gd name="T1" fmla="*/ 0 h 226"/>
                <a:gd name="T2" fmla="*/ 542 w 632"/>
                <a:gd name="T3" fmla="*/ 113 h 226"/>
                <a:gd name="T4" fmla="*/ 632 w 632"/>
                <a:gd name="T5" fmla="*/ 226 h 226"/>
                <a:gd name="T6" fmla="*/ 90 w 632"/>
                <a:gd name="T7" fmla="*/ 226 h 226"/>
                <a:gd name="T8" fmla="*/ 0 w 632"/>
                <a:gd name="T9" fmla="*/ 113 h 226"/>
                <a:gd name="T10" fmla="*/ 90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2" y="113"/>
                  </a:lnTo>
                  <a:lnTo>
                    <a:pt x="632" y="226"/>
                  </a:lnTo>
                  <a:lnTo>
                    <a:pt x="90" y="226"/>
                  </a:lnTo>
                  <a:lnTo>
                    <a:pt x="0" y="113"/>
                  </a:lnTo>
                  <a:lnTo>
                    <a:pt x="90" y="0"/>
                  </a:lnTo>
                  <a:lnTo>
                    <a:pt x="63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4" name="îṥḷîḑé"/>
            <p:cNvSpPr/>
            <p:nvPr/>
          </p:nvSpPr>
          <p:spPr bwMode="auto">
            <a:xfrm>
              <a:off x="7630319" y="3763088"/>
              <a:ext cx="1003300" cy="358775"/>
            </a:xfrm>
            <a:custGeom>
              <a:avLst/>
              <a:gdLst>
                <a:gd name="T0" fmla="*/ 632 w 632"/>
                <a:gd name="T1" fmla="*/ 0 h 226"/>
                <a:gd name="T2" fmla="*/ 542 w 632"/>
                <a:gd name="T3" fmla="*/ 113 h 226"/>
                <a:gd name="T4" fmla="*/ 632 w 632"/>
                <a:gd name="T5" fmla="*/ 226 h 226"/>
                <a:gd name="T6" fmla="*/ 87 w 632"/>
                <a:gd name="T7" fmla="*/ 226 h 226"/>
                <a:gd name="T8" fmla="*/ 0 w 632"/>
                <a:gd name="T9" fmla="*/ 113 h 226"/>
                <a:gd name="T10" fmla="*/ 87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2" y="113"/>
                  </a:lnTo>
                  <a:lnTo>
                    <a:pt x="632" y="226"/>
                  </a:lnTo>
                  <a:lnTo>
                    <a:pt x="87" y="226"/>
                  </a:lnTo>
                  <a:lnTo>
                    <a:pt x="0" y="113"/>
                  </a:lnTo>
                  <a:lnTo>
                    <a:pt x="87" y="0"/>
                  </a:lnTo>
                  <a:lnTo>
                    <a:pt x="63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5" name="ïṡḷiḑe"/>
            <p:cNvSpPr/>
            <p:nvPr/>
          </p:nvSpPr>
          <p:spPr bwMode="auto">
            <a:xfrm>
              <a:off x="8582819" y="3763088"/>
              <a:ext cx="1001713" cy="358775"/>
            </a:xfrm>
            <a:custGeom>
              <a:avLst/>
              <a:gdLst>
                <a:gd name="T0" fmla="*/ 631 w 631"/>
                <a:gd name="T1" fmla="*/ 0 h 226"/>
                <a:gd name="T2" fmla="*/ 542 w 631"/>
                <a:gd name="T3" fmla="*/ 113 h 226"/>
                <a:gd name="T4" fmla="*/ 631 w 631"/>
                <a:gd name="T5" fmla="*/ 226 h 226"/>
                <a:gd name="T6" fmla="*/ 89 w 631"/>
                <a:gd name="T7" fmla="*/ 226 h 226"/>
                <a:gd name="T8" fmla="*/ 0 w 631"/>
                <a:gd name="T9" fmla="*/ 113 h 226"/>
                <a:gd name="T10" fmla="*/ 89 w 631"/>
                <a:gd name="T11" fmla="*/ 0 h 226"/>
                <a:gd name="T12" fmla="*/ 631 w 631"/>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1" h="226">
                  <a:moveTo>
                    <a:pt x="631" y="0"/>
                  </a:moveTo>
                  <a:lnTo>
                    <a:pt x="542" y="113"/>
                  </a:lnTo>
                  <a:lnTo>
                    <a:pt x="631" y="226"/>
                  </a:lnTo>
                  <a:lnTo>
                    <a:pt x="89" y="226"/>
                  </a:lnTo>
                  <a:lnTo>
                    <a:pt x="0" y="113"/>
                  </a:lnTo>
                  <a:lnTo>
                    <a:pt x="89" y="0"/>
                  </a:lnTo>
                  <a:lnTo>
                    <a:pt x="631"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6" name="ïṩľïḋé"/>
            <p:cNvSpPr/>
            <p:nvPr/>
          </p:nvSpPr>
          <p:spPr bwMode="auto">
            <a:xfrm>
              <a:off x="6793706" y="3299538"/>
              <a:ext cx="882650" cy="822325"/>
            </a:xfrm>
            <a:custGeom>
              <a:avLst/>
              <a:gdLst>
                <a:gd name="T0" fmla="*/ 84 w 193"/>
                <a:gd name="T1" fmla="*/ 101 h 179"/>
                <a:gd name="T2" fmla="*/ 84 w 193"/>
                <a:gd name="T3" fmla="*/ 29 h 179"/>
                <a:gd name="T4" fmla="*/ 42 w 193"/>
                <a:gd name="T5" fmla="*/ 0 h 179"/>
                <a:gd name="T6" fmla="*/ 0 w 193"/>
                <a:gd name="T7" fmla="*/ 29 h 179"/>
                <a:gd name="T8" fmla="*/ 0 w 193"/>
                <a:gd name="T9" fmla="*/ 111 h 179"/>
                <a:gd name="T10" fmla="*/ 74 w 193"/>
                <a:gd name="T11" fmla="*/ 179 h 179"/>
                <a:gd name="T12" fmla="*/ 193 w 193"/>
                <a:gd name="T13" fmla="*/ 179 h 179"/>
                <a:gd name="T14" fmla="*/ 162 w 193"/>
                <a:gd name="T15" fmla="*/ 140 h 179"/>
                <a:gd name="T16" fmla="*/ 193 w 193"/>
                <a:gd name="T17" fmla="*/ 101 h 179"/>
                <a:gd name="T18" fmla="*/ 84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101"/>
                  </a:moveTo>
                  <a:cubicBezTo>
                    <a:pt x="84" y="29"/>
                    <a:pt x="84" y="29"/>
                    <a:pt x="84" y="29"/>
                  </a:cubicBezTo>
                  <a:cubicBezTo>
                    <a:pt x="42" y="0"/>
                    <a:pt x="42" y="0"/>
                    <a:pt x="42" y="0"/>
                  </a:cubicBezTo>
                  <a:cubicBezTo>
                    <a:pt x="0" y="29"/>
                    <a:pt x="0" y="29"/>
                    <a:pt x="0" y="29"/>
                  </a:cubicBezTo>
                  <a:cubicBezTo>
                    <a:pt x="0" y="111"/>
                    <a:pt x="0" y="111"/>
                    <a:pt x="0" y="111"/>
                  </a:cubicBezTo>
                  <a:cubicBezTo>
                    <a:pt x="0" y="148"/>
                    <a:pt x="33" y="179"/>
                    <a:pt x="74" y="179"/>
                  </a:cubicBezTo>
                  <a:cubicBezTo>
                    <a:pt x="193" y="179"/>
                    <a:pt x="193" y="179"/>
                    <a:pt x="193" y="179"/>
                  </a:cubicBezTo>
                  <a:cubicBezTo>
                    <a:pt x="162" y="140"/>
                    <a:pt x="162" y="140"/>
                    <a:pt x="162" y="140"/>
                  </a:cubicBezTo>
                  <a:cubicBezTo>
                    <a:pt x="193" y="101"/>
                    <a:pt x="193" y="101"/>
                    <a:pt x="193" y="101"/>
                  </a:cubicBezTo>
                  <a:lnTo>
                    <a:pt x="84" y="1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7" name="íṣḻïḍê"/>
            <p:cNvSpPr/>
            <p:nvPr/>
          </p:nvSpPr>
          <p:spPr bwMode="auto">
            <a:xfrm>
              <a:off x="10490994" y="3299538"/>
              <a:ext cx="882650" cy="822325"/>
            </a:xfrm>
            <a:custGeom>
              <a:avLst/>
              <a:gdLst>
                <a:gd name="T0" fmla="*/ 109 w 193"/>
                <a:gd name="T1" fmla="*/ 101 h 179"/>
                <a:gd name="T2" fmla="*/ 31 w 193"/>
                <a:gd name="T3" fmla="*/ 101 h 179"/>
                <a:gd name="T4" fmla="*/ 0 w 193"/>
                <a:gd name="T5" fmla="*/ 140 h 179"/>
                <a:gd name="T6" fmla="*/ 31 w 193"/>
                <a:gd name="T7" fmla="*/ 179 h 179"/>
                <a:gd name="T8" fmla="*/ 119 w 193"/>
                <a:gd name="T9" fmla="*/ 179 h 179"/>
                <a:gd name="T10" fmla="*/ 193 w 193"/>
                <a:gd name="T11" fmla="*/ 111 h 179"/>
                <a:gd name="T12" fmla="*/ 193 w 193"/>
                <a:gd name="T13" fmla="*/ 0 h 179"/>
                <a:gd name="T14" fmla="*/ 151 w 193"/>
                <a:gd name="T15" fmla="*/ 29 h 179"/>
                <a:gd name="T16" fmla="*/ 109 w 193"/>
                <a:gd name="T17" fmla="*/ 0 h 179"/>
                <a:gd name="T18" fmla="*/ 109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101"/>
                  </a:moveTo>
                  <a:cubicBezTo>
                    <a:pt x="31" y="101"/>
                    <a:pt x="31" y="101"/>
                    <a:pt x="31" y="101"/>
                  </a:cubicBezTo>
                  <a:cubicBezTo>
                    <a:pt x="0" y="140"/>
                    <a:pt x="0" y="140"/>
                    <a:pt x="0" y="140"/>
                  </a:cubicBezTo>
                  <a:cubicBezTo>
                    <a:pt x="31" y="179"/>
                    <a:pt x="31" y="179"/>
                    <a:pt x="31" y="179"/>
                  </a:cubicBezTo>
                  <a:cubicBezTo>
                    <a:pt x="119" y="179"/>
                    <a:pt x="119" y="179"/>
                    <a:pt x="119" y="179"/>
                  </a:cubicBezTo>
                  <a:cubicBezTo>
                    <a:pt x="160" y="179"/>
                    <a:pt x="193" y="148"/>
                    <a:pt x="193" y="111"/>
                  </a:cubicBezTo>
                  <a:cubicBezTo>
                    <a:pt x="193" y="0"/>
                    <a:pt x="193" y="0"/>
                    <a:pt x="193" y="0"/>
                  </a:cubicBezTo>
                  <a:cubicBezTo>
                    <a:pt x="151" y="29"/>
                    <a:pt x="151" y="29"/>
                    <a:pt x="151" y="29"/>
                  </a:cubicBezTo>
                  <a:cubicBezTo>
                    <a:pt x="109" y="0"/>
                    <a:pt x="109" y="0"/>
                    <a:pt x="109" y="0"/>
                  </a:cubicBezTo>
                  <a:lnTo>
                    <a:pt x="109" y="101"/>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8" name="ïṩḻîḋé"/>
            <p:cNvSpPr/>
            <p:nvPr/>
          </p:nvSpPr>
          <p:spPr bwMode="auto">
            <a:xfrm>
              <a:off x="9533731" y="3763088"/>
              <a:ext cx="1003300" cy="358775"/>
            </a:xfrm>
            <a:custGeom>
              <a:avLst/>
              <a:gdLst>
                <a:gd name="T0" fmla="*/ 632 w 632"/>
                <a:gd name="T1" fmla="*/ 0 h 226"/>
                <a:gd name="T2" fmla="*/ 542 w 632"/>
                <a:gd name="T3" fmla="*/ 113 h 226"/>
                <a:gd name="T4" fmla="*/ 632 w 632"/>
                <a:gd name="T5" fmla="*/ 226 h 226"/>
                <a:gd name="T6" fmla="*/ 90 w 632"/>
                <a:gd name="T7" fmla="*/ 226 h 226"/>
                <a:gd name="T8" fmla="*/ 0 w 632"/>
                <a:gd name="T9" fmla="*/ 113 h 226"/>
                <a:gd name="T10" fmla="*/ 90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2" y="113"/>
                  </a:lnTo>
                  <a:lnTo>
                    <a:pt x="632" y="226"/>
                  </a:lnTo>
                  <a:lnTo>
                    <a:pt x="90" y="226"/>
                  </a:lnTo>
                  <a:lnTo>
                    <a:pt x="0" y="113"/>
                  </a:lnTo>
                  <a:lnTo>
                    <a:pt x="90" y="0"/>
                  </a:lnTo>
                  <a:lnTo>
                    <a:pt x="63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9" name="îsliḓe"/>
            <p:cNvSpPr/>
            <p:nvPr/>
          </p:nvSpPr>
          <p:spPr bwMode="auto">
            <a:xfrm>
              <a:off x="10490994" y="2523250"/>
              <a:ext cx="882650" cy="822325"/>
            </a:xfrm>
            <a:custGeom>
              <a:avLst/>
              <a:gdLst>
                <a:gd name="T0" fmla="*/ 109 w 193"/>
                <a:gd name="T1" fmla="*/ 77 h 179"/>
                <a:gd name="T2" fmla="*/ 109 w 193"/>
                <a:gd name="T3" fmla="*/ 150 h 179"/>
                <a:gd name="T4" fmla="*/ 151 w 193"/>
                <a:gd name="T5" fmla="*/ 179 h 179"/>
                <a:gd name="T6" fmla="*/ 193 w 193"/>
                <a:gd name="T7" fmla="*/ 150 h 179"/>
                <a:gd name="T8" fmla="*/ 193 w 193"/>
                <a:gd name="T9" fmla="*/ 68 h 179"/>
                <a:gd name="T10" fmla="*/ 119 w 193"/>
                <a:gd name="T11" fmla="*/ 0 h 179"/>
                <a:gd name="T12" fmla="*/ 0 w 193"/>
                <a:gd name="T13" fmla="*/ 0 h 179"/>
                <a:gd name="T14" fmla="*/ 31 w 193"/>
                <a:gd name="T15" fmla="*/ 38 h 179"/>
                <a:gd name="T16" fmla="*/ 0 w 193"/>
                <a:gd name="T17" fmla="*/ 77 h 179"/>
                <a:gd name="T18" fmla="*/ 109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77"/>
                  </a:moveTo>
                  <a:cubicBezTo>
                    <a:pt x="109" y="150"/>
                    <a:pt x="109" y="150"/>
                    <a:pt x="109" y="150"/>
                  </a:cubicBezTo>
                  <a:cubicBezTo>
                    <a:pt x="151" y="179"/>
                    <a:pt x="151" y="179"/>
                    <a:pt x="151" y="179"/>
                  </a:cubicBezTo>
                  <a:cubicBezTo>
                    <a:pt x="193" y="150"/>
                    <a:pt x="193" y="150"/>
                    <a:pt x="193" y="150"/>
                  </a:cubicBezTo>
                  <a:cubicBezTo>
                    <a:pt x="193" y="68"/>
                    <a:pt x="193" y="68"/>
                    <a:pt x="193" y="68"/>
                  </a:cubicBezTo>
                  <a:cubicBezTo>
                    <a:pt x="193" y="30"/>
                    <a:pt x="160" y="0"/>
                    <a:pt x="119" y="0"/>
                  </a:cubicBezTo>
                  <a:cubicBezTo>
                    <a:pt x="0" y="0"/>
                    <a:pt x="0" y="0"/>
                    <a:pt x="0" y="0"/>
                  </a:cubicBezTo>
                  <a:cubicBezTo>
                    <a:pt x="31" y="38"/>
                    <a:pt x="31" y="38"/>
                    <a:pt x="31" y="38"/>
                  </a:cubicBezTo>
                  <a:cubicBezTo>
                    <a:pt x="0" y="77"/>
                    <a:pt x="0" y="77"/>
                    <a:pt x="0" y="77"/>
                  </a:cubicBezTo>
                  <a:lnTo>
                    <a:pt x="109" y="77"/>
                  </a:lnTo>
                  <a:close/>
                </a:path>
              </a:pathLst>
            </a:custGeom>
            <a:solidFill>
              <a:schemeClr val="tx2">
                <a:lumMod val="20000"/>
                <a:lumOff val="80000"/>
              </a:schemeClr>
            </a:solidFill>
            <a:ln>
              <a:noFill/>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0" name="iṣľide"/>
            <p:cNvSpPr/>
            <p:nvPr/>
          </p:nvSpPr>
          <p:spPr bwMode="auto">
            <a:xfrm>
              <a:off x="1769269" y="2518488"/>
              <a:ext cx="3094038" cy="1106488"/>
            </a:xfrm>
            <a:custGeom>
              <a:avLst/>
              <a:gdLst>
                <a:gd name="T0" fmla="*/ 603 w 676"/>
                <a:gd name="T1" fmla="*/ 241 h 241"/>
                <a:gd name="T2" fmla="*/ 73 w 676"/>
                <a:gd name="T3" fmla="*/ 241 h 241"/>
                <a:gd name="T4" fmla="*/ 0 w 676"/>
                <a:gd name="T5" fmla="*/ 173 h 241"/>
                <a:gd name="T6" fmla="*/ 0 w 676"/>
                <a:gd name="T7" fmla="*/ 68 h 241"/>
                <a:gd name="T8" fmla="*/ 73 w 676"/>
                <a:gd name="T9" fmla="*/ 0 h 241"/>
                <a:gd name="T10" fmla="*/ 603 w 676"/>
                <a:gd name="T11" fmla="*/ 0 h 241"/>
                <a:gd name="T12" fmla="*/ 676 w 676"/>
                <a:gd name="T13" fmla="*/ 68 h 241"/>
                <a:gd name="T14" fmla="*/ 676 w 676"/>
                <a:gd name="T15" fmla="*/ 173 h 241"/>
                <a:gd name="T16" fmla="*/ 603 w 676"/>
                <a:gd name="T1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241">
                  <a:moveTo>
                    <a:pt x="603" y="241"/>
                  </a:moveTo>
                  <a:cubicBezTo>
                    <a:pt x="73" y="241"/>
                    <a:pt x="73" y="241"/>
                    <a:pt x="73" y="241"/>
                  </a:cubicBezTo>
                  <a:cubicBezTo>
                    <a:pt x="33" y="241"/>
                    <a:pt x="0" y="211"/>
                    <a:pt x="0" y="173"/>
                  </a:cubicBezTo>
                  <a:cubicBezTo>
                    <a:pt x="0" y="68"/>
                    <a:pt x="0" y="68"/>
                    <a:pt x="0" y="68"/>
                  </a:cubicBezTo>
                  <a:cubicBezTo>
                    <a:pt x="0" y="31"/>
                    <a:pt x="33" y="0"/>
                    <a:pt x="73" y="0"/>
                  </a:cubicBezTo>
                  <a:cubicBezTo>
                    <a:pt x="603" y="0"/>
                    <a:pt x="603" y="0"/>
                    <a:pt x="603" y="0"/>
                  </a:cubicBezTo>
                  <a:cubicBezTo>
                    <a:pt x="643" y="0"/>
                    <a:pt x="676" y="31"/>
                    <a:pt x="676" y="68"/>
                  </a:cubicBezTo>
                  <a:cubicBezTo>
                    <a:pt x="676" y="173"/>
                    <a:pt x="676" y="173"/>
                    <a:pt x="676" y="173"/>
                  </a:cubicBezTo>
                  <a:cubicBezTo>
                    <a:pt x="676" y="211"/>
                    <a:pt x="643" y="241"/>
                    <a:pt x="603" y="241"/>
                  </a:cubicBezTo>
                  <a:close/>
                </a:path>
              </a:pathLst>
            </a:custGeom>
            <a:solidFill>
              <a:schemeClr val="tx2">
                <a:lumMod val="60000"/>
                <a:lumOff val="40000"/>
              </a:schemeClr>
            </a:solidFill>
            <a:ln>
              <a:noFill/>
            </a:ln>
          </p:spPr>
          <p:txBody>
            <a:bodyPr vert="horz" wrap="square" lIns="91440" tIns="46800" rIns="91440" bIns="46800" anchor="ctr" anchorCtr="0" compatLnSpc="1">
              <a:normAutofit/>
            </a:bodyPr>
            <a:lstStyle/>
            <a:p>
              <a:pPr algn="ctr">
                <a:lnSpc>
                  <a:spcPct val="120000"/>
                </a:lnSpc>
              </a:pPr>
              <a:r>
                <a:rPr lang="zh-CN" altLang="en-US" sz="3200" b="1" dirty="0">
                  <a:solidFill>
                    <a:schemeClr val="bg1"/>
                  </a:solidFill>
                  <a:latin typeface="微软雅黑" panose="020B0503020204020204" pitchFamily="34" charset="-122"/>
                  <a:ea typeface="微软雅黑" panose="020B0503020204020204" pitchFamily="34" charset="-122"/>
                </a:rPr>
                <a:t>补交</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îSḷïḋê"/>
            <p:cNvSpPr/>
            <p:nvPr/>
          </p:nvSpPr>
          <p:spPr bwMode="auto">
            <a:xfrm>
              <a:off x="5723731" y="2977275"/>
              <a:ext cx="744538" cy="1144588"/>
            </a:xfrm>
            <a:custGeom>
              <a:avLst/>
              <a:gdLst>
                <a:gd name="T0" fmla="*/ 81 w 163"/>
                <a:gd name="T1" fmla="*/ 249 h 249"/>
                <a:gd name="T2" fmla="*/ 163 w 163"/>
                <a:gd name="T3" fmla="*/ 173 h 249"/>
                <a:gd name="T4" fmla="*/ 154 w 163"/>
                <a:gd name="T5" fmla="*/ 139 h 249"/>
                <a:gd name="T6" fmla="*/ 81 w 163"/>
                <a:gd name="T7" fmla="*/ 0 h 249"/>
                <a:gd name="T8" fmla="*/ 9 w 163"/>
                <a:gd name="T9" fmla="*/ 139 h 249"/>
                <a:gd name="T10" fmla="*/ 0 w 163"/>
                <a:gd name="T11" fmla="*/ 173 h 249"/>
                <a:gd name="T12" fmla="*/ 81 w 163"/>
                <a:gd name="T13" fmla="*/ 249 h 249"/>
                <a:gd name="T14" fmla="*/ 53 w 163"/>
                <a:gd name="T15" fmla="*/ 102 h 249"/>
                <a:gd name="T16" fmla="*/ 44 w 163"/>
                <a:gd name="T17" fmla="*/ 117 h 249"/>
                <a:gd name="T18" fmla="*/ 31 w 163"/>
                <a:gd name="T19" fmla="*/ 172 h 249"/>
                <a:gd name="T20" fmla="*/ 31 w 163"/>
                <a:gd name="T21" fmla="*/ 186 h 249"/>
                <a:gd name="T22" fmla="*/ 33 w 163"/>
                <a:gd name="T23" fmla="*/ 198 h 249"/>
                <a:gd name="T24" fmla="*/ 37 w 163"/>
                <a:gd name="T25" fmla="*/ 211 h 249"/>
                <a:gd name="T26" fmla="*/ 42 w 163"/>
                <a:gd name="T27" fmla="*/ 222 h 249"/>
                <a:gd name="T28" fmla="*/ 39 w 163"/>
                <a:gd name="T29" fmla="*/ 221 h 249"/>
                <a:gd name="T30" fmla="*/ 34 w 163"/>
                <a:gd name="T31" fmla="*/ 217 h 249"/>
                <a:gd name="T32" fmla="*/ 30 w 163"/>
                <a:gd name="T33" fmla="*/ 212 h 249"/>
                <a:gd name="T34" fmla="*/ 26 w 163"/>
                <a:gd name="T35" fmla="*/ 208 h 249"/>
                <a:gd name="T36" fmla="*/ 23 w 163"/>
                <a:gd name="T37" fmla="*/ 202 h 249"/>
                <a:gd name="T38" fmla="*/ 20 w 163"/>
                <a:gd name="T39" fmla="*/ 197 h 249"/>
                <a:gd name="T40" fmla="*/ 18 w 163"/>
                <a:gd name="T41" fmla="*/ 191 h 249"/>
                <a:gd name="T42" fmla="*/ 16 w 163"/>
                <a:gd name="T43" fmla="*/ 186 h 249"/>
                <a:gd name="T44" fmla="*/ 15 w 163"/>
                <a:gd name="T45" fmla="*/ 179 h 249"/>
                <a:gd name="T46" fmla="*/ 15 w 163"/>
                <a:gd name="T47" fmla="*/ 173 h 249"/>
                <a:gd name="T48" fmla="*/ 21 w 163"/>
                <a:gd name="T49" fmla="*/ 147 h 249"/>
                <a:gd name="T50" fmla="*/ 46 w 163"/>
                <a:gd name="T51" fmla="*/ 110 h 249"/>
                <a:gd name="T52" fmla="*/ 53 w 163"/>
                <a:gd name="T53" fmla="*/ 10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49">
                  <a:moveTo>
                    <a:pt x="81" y="249"/>
                  </a:moveTo>
                  <a:cubicBezTo>
                    <a:pt x="126" y="249"/>
                    <a:pt x="163" y="215"/>
                    <a:pt x="163" y="173"/>
                  </a:cubicBezTo>
                  <a:cubicBezTo>
                    <a:pt x="163" y="161"/>
                    <a:pt x="160" y="149"/>
                    <a:pt x="154" y="139"/>
                  </a:cubicBezTo>
                  <a:cubicBezTo>
                    <a:pt x="128" y="92"/>
                    <a:pt x="82" y="60"/>
                    <a:pt x="81" y="0"/>
                  </a:cubicBezTo>
                  <a:cubicBezTo>
                    <a:pt x="81" y="60"/>
                    <a:pt x="34" y="92"/>
                    <a:pt x="9" y="139"/>
                  </a:cubicBezTo>
                  <a:cubicBezTo>
                    <a:pt x="3" y="149"/>
                    <a:pt x="0" y="161"/>
                    <a:pt x="0" y="173"/>
                  </a:cubicBezTo>
                  <a:cubicBezTo>
                    <a:pt x="0" y="215"/>
                    <a:pt x="36" y="249"/>
                    <a:pt x="81" y="249"/>
                  </a:cubicBezTo>
                  <a:close/>
                  <a:moveTo>
                    <a:pt x="53" y="102"/>
                  </a:moveTo>
                  <a:cubicBezTo>
                    <a:pt x="50" y="107"/>
                    <a:pt x="47" y="112"/>
                    <a:pt x="44" y="117"/>
                  </a:cubicBezTo>
                  <a:cubicBezTo>
                    <a:pt x="35" y="135"/>
                    <a:pt x="31" y="152"/>
                    <a:pt x="31" y="172"/>
                  </a:cubicBezTo>
                  <a:cubicBezTo>
                    <a:pt x="31" y="186"/>
                    <a:pt x="31" y="186"/>
                    <a:pt x="31" y="186"/>
                  </a:cubicBezTo>
                  <a:cubicBezTo>
                    <a:pt x="33" y="198"/>
                    <a:pt x="33" y="198"/>
                    <a:pt x="33" y="198"/>
                  </a:cubicBezTo>
                  <a:cubicBezTo>
                    <a:pt x="37" y="211"/>
                    <a:pt x="37" y="211"/>
                    <a:pt x="37" y="211"/>
                  </a:cubicBezTo>
                  <a:cubicBezTo>
                    <a:pt x="42" y="222"/>
                    <a:pt x="42" y="222"/>
                    <a:pt x="42" y="222"/>
                  </a:cubicBezTo>
                  <a:cubicBezTo>
                    <a:pt x="39" y="221"/>
                    <a:pt x="39" y="221"/>
                    <a:pt x="39" y="221"/>
                  </a:cubicBezTo>
                  <a:cubicBezTo>
                    <a:pt x="34" y="217"/>
                    <a:pt x="34" y="217"/>
                    <a:pt x="34" y="217"/>
                  </a:cubicBezTo>
                  <a:cubicBezTo>
                    <a:pt x="30" y="212"/>
                    <a:pt x="30" y="212"/>
                    <a:pt x="30" y="212"/>
                  </a:cubicBezTo>
                  <a:cubicBezTo>
                    <a:pt x="26" y="208"/>
                    <a:pt x="26" y="208"/>
                    <a:pt x="26" y="208"/>
                  </a:cubicBezTo>
                  <a:cubicBezTo>
                    <a:pt x="23" y="202"/>
                    <a:pt x="23" y="202"/>
                    <a:pt x="23" y="202"/>
                  </a:cubicBezTo>
                  <a:cubicBezTo>
                    <a:pt x="20" y="197"/>
                    <a:pt x="20" y="197"/>
                    <a:pt x="20" y="197"/>
                  </a:cubicBezTo>
                  <a:cubicBezTo>
                    <a:pt x="18" y="191"/>
                    <a:pt x="18" y="191"/>
                    <a:pt x="18" y="191"/>
                  </a:cubicBezTo>
                  <a:cubicBezTo>
                    <a:pt x="16" y="186"/>
                    <a:pt x="16" y="186"/>
                    <a:pt x="16" y="186"/>
                  </a:cubicBezTo>
                  <a:cubicBezTo>
                    <a:pt x="15" y="179"/>
                    <a:pt x="15" y="179"/>
                    <a:pt x="15" y="179"/>
                  </a:cubicBezTo>
                  <a:cubicBezTo>
                    <a:pt x="15" y="173"/>
                    <a:pt x="15" y="173"/>
                    <a:pt x="15" y="173"/>
                  </a:cubicBezTo>
                  <a:cubicBezTo>
                    <a:pt x="15" y="164"/>
                    <a:pt x="17" y="155"/>
                    <a:pt x="21" y="147"/>
                  </a:cubicBezTo>
                  <a:cubicBezTo>
                    <a:pt x="28" y="134"/>
                    <a:pt x="37" y="122"/>
                    <a:pt x="46" y="110"/>
                  </a:cubicBezTo>
                  <a:cubicBezTo>
                    <a:pt x="48" y="107"/>
                    <a:pt x="51" y="105"/>
                    <a:pt x="53" y="10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2" name="îsľîḑé"/>
            <p:cNvSpPr/>
            <p:nvPr/>
          </p:nvSpPr>
          <p:spPr bwMode="auto">
            <a:xfrm>
              <a:off x="1769269" y="4898153"/>
              <a:ext cx="866703" cy="887945"/>
            </a:xfrm>
            <a:prstGeom prst="rect">
              <a:avLst/>
            </a:prstGeom>
            <a:solidFill>
              <a:schemeClr val="accent2"/>
            </a:solidFill>
            <a:ln w="9525">
              <a:noFill/>
              <a:miter lim="800000"/>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3" name="ïṣḷíḑé"/>
            <p:cNvSpPr/>
            <p:nvPr/>
          </p:nvSpPr>
          <p:spPr bwMode="auto">
            <a:xfrm>
              <a:off x="2797013" y="4767732"/>
              <a:ext cx="2734357"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nSpc>
                  <a:spcPct val="130000"/>
                </a:lnSpc>
                <a:buFont typeface="Arial" panose="020B0604020202020204" pitchFamily="34" charset="0"/>
                <a:buChar char="•"/>
              </a:pPr>
              <a:r>
                <a:rPr lang="en-GB" altLang="zh-CN" dirty="0">
                  <a:solidFill>
                    <a:schemeClr val="bg1"/>
                  </a:solidFill>
                  <a:latin typeface="微软雅黑" panose="020B0503020204020204" pitchFamily="34" charset="-122"/>
                  <a:ea typeface="微软雅黑" panose="020B0503020204020204" pitchFamily="34" charset="-122"/>
                </a:rPr>
                <a:t>ETC</a:t>
              </a:r>
              <a:r>
                <a:rPr lang="zh-CN" altLang="en-US" dirty="0">
                  <a:solidFill>
                    <a:schemeClr val="bg1"/>
                  </a:solidFill>
                  <a:latin typeface="微软雅黑" panose="020B0503020204020204" pitchFamily="34" charset="-122"/>
                  <a:ea typeface="微软雅黑" panose="020B0503020204020204" pitchFamily="34" charset="-122"/>
                </a:rPr>
                <a:t>客户由发行服务机构通知客户限期补交</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个自然日内完成，未全额补交的自动启动追缴黑名单，进行全网拦截追缴。</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24" name="î$ḻiḋê"/>
            <p:cNvGrpSpPr>
              <a:grpSpLocks noChangeAspect="1"/>
            </p:cNvGrpSpPr>
            <p:nvPr/>
          </p:nvGrpSpPr>
          <p:grpSpPr>
            <a:xfrm>
              <a:off x="7323929" y="4898153"/>
              <a:ext cx="875199" cy="887945"/>
              <a:chOff x="3381642" y="3238498"/>
              <a:chExt cx="436035" cy="442385"/>
            </a:xfrm>
          </p:grpSpPr>
          <p:sp>
            <p:nvSpPr>
              <p:cNvPr id="26" name="işlide"/>
              <p:cNvSpPr/>
              <p:nvPr/>
            </p:nvSpPr>
            <p:spPr bwMode="auto">
              <a:xfrm>
                <a:off x="3381642" y="3238498"/>
                <a:ext cx="436035" cy="442385"/>
              </a:xfrm>
              <a:prstGeom prst="rect">
                <a:avLst/>
              </a:prstGeom>
              <a:solidFill>
                <a:schemeClr val="accent4"/>
              </a:solidFill>
              <a:ln w="9525">
                <a:noFill/>
                <a:miter lim="800000"/>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7" name="íSļîḑé"/>
              <p:cNvSpPr/>
              <p:nvPr/>
            </p:nvSpPr>
            <p:spPr bwMode="auto">
              <a:xfrm>
                <a:off x="3523459" y="3325282"/>
                <a:ext cx="294218" cy="355601"/>
              </a:xfrm>
              <a:custGeom>
                <a:avLst/>
                <a:gdLst/>
                <a:ahLst/>
                <a:cxnLst>
                  <a:cxn ang="0">
                    <a:pos x="139" y="53"/>
                  </a:cxn>
                  <a:cxn ang="0">
                    <a:pos x="87" y="0"/>
                  </a:cxn>
                  <a:cxn ang="0">
                    <a:pos x="87" y="32"/>
                  </a:cxn>
                  <a:cxn ang="0">
                    <a:pos x="80" y="51"/>
                  </a:cxn>
                  <a:cxn ang="0">
                    <a:pos x="87" y="70"/>
                  </a:cxn>
                  <a:cxn ang="0">
                    <a:pos x="85" y="93"/>
                  </a:cxn>
                  <a:cxn ang="0">
                    <a:pos x="68" y="117"/>
                  </a:cxn>
                  <a:cxn ang="0">
                    <a:pos x="29" y="128"/>
                  </a:cxn>
                  <a:cxn ang="0">
                    <a:pos x="0" y="117"/>
                  </a:cxn>
                  <a:cxn ang="0">
                    <a:pos x="50" y="168"/>
                  </a:cxn>
                  <a:cxn ang="0">
                    <a:pos x="139" y="168"/>
                  </a:cxn>
                  <a:cxn ang="0">
                    <a:pos x="139" y="53"/>
                  </a:cxn>
                </a:cxnLst>
                <a:rect l="0" t="0" r="r" b="b"/>
                <a:pathLst>
                  <a:path w="139" h="168">
                    <a:moveTo>
                      <a:pt x="139" y="53"/>
                    </a:moveTo>
                    <a:lnTo>
                      <a:pt x="87" y="0"/>
                    </a:lnTo>
                    <a:lnTo>
                      <a:pt x="87" y="32"/>
                    </a:lnTo>
                    <a:lnTo>
                      <a:pt x="80" y="51"/>
                    </a:lnTo>
                    <a:lnTo>
                      <a:pt x="87" y="70"/>
                    </a:lnTo>
                    <a:lnTo>
                      <a:pt x="85" y="93"/>
                    </a:lnTo>
                    <a:lnTo>
                      <a:pt x="68" y="117"/>
                    </a:lnTo>
                    <a:lnTo>
                      <a:pt x="29" y="128"/>
                    </a:lnTo>
                    <a:lnTo>
                      <a:pt x="0" y="117"/>
                    </a:lnTo>
                    <a:lnTo>
                      <a:pt x="50" y="168"/>
                    </a:lnTo>
                    <a:lnTo>
                      <a:pt x="139" y="168"/>
                    </a:lnTo>
                    <a:lnTo>
                      <a:pt x="139" y="53"/>
                    </a:lnTo>
                    <a:close/>
                  </a:path>
                </a:pathLst>
              </a:custGeom>
              <a:solidFill>
                <a:schemeClr val="accent4">
                  <a:lumMod val="75000"/>
                </a:schemeClr>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28" name="ïś1íḋê"/>
              <p:cNvSpPr/>
              <p:nvPr/>
            </p:nvSpPr>
            <p:spPr bwMode="auto">
              <a:xfrm>
                <a:off x="3483242" y="3314698"/>
                <a:ext cx="239184" cy="285751"/>
              </a:xfrm>
              <a:custGeom>
                <a:avLst/>
                <a:gdLst/>
                <a:ahLst/>
                <a:cxnLst>
                  <a:cxn ang="0">
                    <a:pos x="36" y="12"/>
                  </a:cxn>
                  <a:cxn ang="0">
                    <a:pos x="49" y="19"/>
                  </a:cxn>
                  <a:cxn ang="0">
                    <a:pos x="53" y="34"/>
                  </a:cxn>
                  <a:cxn ang="0">
                    <a:pos x="55" y="39"/>
                  </a:cxn>
                  <a:cxn ang="0">
                    <a:pos x="53" y="40"/>
                  </a:cxn>
                  <a:cxn ang="0">
                    <a:pos x="51" y="37"/>
                  </a:cxn>
                  <a:cxn ang="0">
                    <a:pos x="52" y="39"/>
                  </a:cxn>
                  <a:cxn ang="0">
                    <a:pos x="52" y="40"/>
                  </a:cxn>
                  <a:cxn ang="0">
                    <a:pos x="52" y="39"/>
                  </a:cxn>
                  <a:cxn ang="0">
                    <a:pos x="49" y="38"/>
                  </a:cxn>
                  <a:cxn ang="0">
                    <a:pos x="47" y="40"/>
                  </a:cxn>
                  <a:cxn ang="0">
                    <a:pos x="53" y="42"/>
                  </a:cxn>
                  <a:cxn ang="0">
                    <a:pos x="51" y="56"/>
                  </a:cxn>
                  <a:cxn ang="0">
                    <a:pos x="48" y="49"/>
                  </a:cxn>
                  <a:cxn ang="0">
                    <a:pos x="46" y="40"/>
                  </a:cxn>
                  <a:cxn ang="0">
                    <a:pos x="47" y="36"/>
                  </a:cxn>
                  <a:cxn ang="0">
                    <a:pos x="39" y="29"/>
                  </a:cxn>
                  <a:cxn ang="0">
                    <a:pos x="33" y="28"/>
                  </a:cxn>
                  <a:cxn ang="0">
                    <a:pos x="30" y="23"/>
                  </a:cxn>
                  <a:cxn ang="0">
                    <a:pos x="34" y="14"/>
                  </a:cxn>
                  <a:cxn ang="0">
                    <a:pos x="58" y="43"/>
                  </a:cxn>
                  <a:cxn ang="0">
                    <a:pos x="37" y="56"/>
                  </a:cxn>
                  <a:cxn ang="0">
                    <a:pos x="33" y="60"/>
                  </a:cxn>
                  <a:cxn ang="0">
                    <a:pos x="30" y="64"/>
                  </a:cxn>
                  <a:cxn ang="0">
                    <a:pos x="30" y="67"/>
                  </a:cxn>
                  <a:cxn ang="0">
                    <a:pos x="27" y="53"/>
                  </a:cxn>
                  <a:cxn ang="0">
                    <a:pos x="25" y="48"/>
                  </a:cxn>
                  <a:cxn ang="0">
                    <a:pos x="19" y="45"/>
                  </a:cxn>
                  <a:cxn ang="0">
                    <a:pos x="14" y="36"/>
                  </a:cxn>
                  <a:cxn ang="0">
                    <a:pos x="12" y="28"/>
                  </a:cxn>
                  <a:cxn ang="0">
                    <a:pos x="22" y="22"/>
                  </a:cxn>
                  <a:cxn ang="0">
                    <a:pos x="27" y="26"/>
                  </a:cxn>
                  <a:cxn ang="0">
                    <a:pos x="30" y="30"/>
                  </a:cxn>
                  <a:cxn ang="0">
                    <a:pos x="26" y="29"/>
                  </a:cxn>
                  <a:cxn ang="0">
                    <a:pos x="23" y="32"/>
                  </a:cxn>
                  <a:cxn ang="0">
                    <a:pos x="27" y="34"/>
                  </a:cxn>
                  <a:cxn ang="0">
                    <a:pos x="30" y="33"/>
                  </a:cxn>
                  <a:cxn ang="0">
                    <a:pos x="33" y="36"/>
                  </a:cxn>
                  <a:cxn ang="0">
                    <a:pos x="31" y="38"/>
                  </a:cxn>
                  <a:cxn ang="0">
                    <a:pos x="26" y="41"/>
                  </a:cxn>
                  <a:cxn ang="0">
                    <a:pos x="22" y="42"/>
                  </a:cxn>
                  <a:cxn ang="0">
                    <a:pos x="24" y="46"/>
                  </a:cxn>
                  <a:cxn ang="0">
                    <a:pos x="27" y="48"/>
                  </a:cxn>
                  <a:cxn ang="0">
                    <a:pos x="32" y="48"/>
                  </a:cxn>
                  <a:cxn ang="0">
                    <a:pos x="37" y="51"/>
                  </a:cxn>
                  <a:cxn ang="0">
                    <a:pos x="29" y="45"/>
                  </a:cxn>
                  <a:cxn ang="0">
                    <a:pos x="26" y="45"/>
                  </a:cxn>
                  <a:cxn ang="0">
                    <a:pos x="27" y="45"/>
                  </a:cxn>
                  <a:cxn ang="0">
                    <a:pos x="30" y="45"/>
                  </a:cxn>
                </a:cxnLst>
                <a:rect l="0" t="0" r="r" b="b"/>
                <a:pathLst>
                  <a:path w="61" h="72">
                    <a:moveTo>
                      <a:pt x="49" y="36"/>
                    </a:moveTo>
                    <a:cubicBezTo>
                      <a:pt x="49" y="36"/>
                      <a:pt x="61" y="24"/>
                      <a:pt x="61" y="12"/>
                    </a:cubicBezTo>
                    <a:cubicBezTo>
                      <a:pt x="61" y="5"/>
                      <a:pt x="55" y="0"/>
                      <a:pt x="49" y="0"/>
                    </a:cubicBezTo>
                    <a:cubicBezTo>
                      <a:pt x="42" y="0"/>
                      <a:pt x="36" y="5"/>
                      <a:pt x="36" y="12"/>
                    </a:cubicBezTo>
                    <a:cubicBezTo>
                      <a:pt x="36" y="24"/>
                      <a:pt x="49" y="36"/>
                      <a:pt x="49" y="36"/>
                    </a:cubicBezTo>
                    <a:close/>
                    <a:moveTo>
                      <a:pt x="49" y="5"/>
                    </a:moveTo>
                    <a:cubicBezTo>
                      <a:pt x="52" y="5"/>
                      <a:pt x="55" y="8"/>
                      <a:pt x="55" y="12"/>
                    </a:cubicBezTo>
                    <a:cubicBezTo>
                      <a:pt x="55" y="16"/>
                      <a:pt x="52" y="19"/>
                      <a:pt x="49" y="19"/>
                    </a:cubicBezTo>
                    <a:cubicBezTo>
                      <a:pt x="45" y="19"/>
                      <a:pt x="42" y="16"/>
                      <a:pt x="42" y="12"/>
                    </a:cubicBezTo>
                    <a:cubicBezTo>
                      <a:pt x="42" y="8"/>
                      <a:pt x="45" y="5"/>
                      <a:pt x="49" y="5"/>
                    </a:cubicBezTo>
                    <a:close/>
                    <a:moveTo>
                      <a:pt x="53" y="34"/>
                    </a:moveTo>
                    <a:cubicBezTo>
                      <a:pt x="53" y="34"/>
                      <a:pt x="53" y="34"/>
                      <a:pt x="53" y="34"/>
                    </a:cubicBezTo>
                    <a:cubicBezTo>
                      <a:pt x="54" y="34"/>
                      <a:pt x="53" y="33"/>
                      <a:pt x="54" y="33"/>
                    </a:cubicBezTo>
                    <a:cubicBezTo>
                      <a:pt x="55" y="36"/>
                      <a:pt x="55" y="40"/>
                      <a:pt x="55" y="40"/>
                    </a:cubicBezTo>
                    <a:cubicBezTo>
                      <a:pt x="55" y="40"/>
                      <a:pt x="55" y="40"/>
                      <a:pt x="55" y="40"/>
                    </a:cubicBezTo>
                    <a:cubicBezTo>
                      <a:pt x="54" y="40"/>
                      <a:pt x="55" y="39"/>
                      <a:pt x="55" y="39"/>
                    </a:cubicBezTo>
                    <a:cubicBezTo>
                      <a:pt x="55" y="39"/>
                      <a:pt x="54" y="39"/>
                      <a:pt x="54" y="39"/>
                    </a:cubicBezTo>
                    <a:cubicBezTo>
                      <a:pt x="54" y="39"/>
                      <a:pt x="54" y="39"/>
                      <a:pt x="54" y="40"/>
                    </a:cubicBezTo>
                    <a:cubicBezTo>
                      <a:pt x="54" y="40"/>
                      <a:pt x="54" y="40"/>
                      <a:pt x="54" y="40"/>
                    </a:cubicBezTo>
                    <a:cubicBezTo>
                      <a:pt x="54" y="41"/>
                      <a:pt x="54" y="40"/>
                      <a:pt x="53" y="40"/>
                    </a:cubicBezTo>
                    <a:cubicBezTo>
                      <a:pt x="53" y="40"/>
                      <a:pt x="53" y="40"/>
                      <a:pt x="53" y="39"/>
                    </a:cubicBezTo>
                    <a:cubicBezTo>
                      <a:pt x="53" y="39"/>
                      <a:pt x="53" y="39"/>
                      <a:pt x="53" y="39"/>
                    </a:cubicBezTo>
                    <a:cubicBezTo>
                      <a:pt x="53" y="38"/>
                      <a:pt x="52" y="38"/>
                      <a:pt x="52" y="38"/>
                    </a:cubicBezTo>
                    <a:cubicBezTo>
                      <a:pt x="51" y="38"/>
                      <a:pt x="52" y="38"/>
                      <a:pt x="51" y="37"/>
                    </a:cubicBezTo>
                    <a:cubicBezTo>
                      <a:pt x="51" y="37"/>
                      <a:pt x="51" y="38"/>
                      <a:pt x="51" y="38"/>
                    </a:cubicBezTo>
                    <a:cubicBezTo>
                      <a:pt x="51" y="38"/>
                      <a:pt x="51" y="38"/>
                      <a:pt x="51" y="38"/>
                    </a:cubicBezTo>
                    <a:cubicBezTo>
                      <a:pt x="52" y="39"/>
                      <a:pt x="52" y="39"/>
                      <a:pt x="52" y="39"/>
                    </a:cubicBezTo>
                    <a:cubicBezTo>
                      <a:pt x="53" y="39"/>
                      <a:pt x="52" y="39"/>
                      <a:pt x="52" y="39"/>
                    </a:cubicBezTo>
                    <a:cubicBezTo>
                      <a:pt x="52" y="39"/>
                      <a:pt x="52" y="39"/>
                      <a:pt x="52" y="39"/>
                    </a:cubicBezTo>
                    <a:cubicBezTo>
                      <a:pt x="52" y="39"/>
                      <a:pt x="52" y="39"/>
                      <a:pt x="52" y="39"/>
                    </a:cubicBezTo>
                    <a:cubicBezTo>
                      <a:pt x="52" y="39"/>
                      <a:pt x="52" y="40"/>
                      <a:pt x="52" y="40"/>
                    </a:cubicBezTo>
                    <a:cubicBezTo>
                      <a:pt x="52" y="40"/>
                      <a:pt x="52" y="40"/>
                      <a:pt x="52" y="40"/>
                    </a:cubicBezTo>
                    <a:cubicBezTo>
                      <a:pt x="52" y="40"/>
                      <a:pt x="52" y="40"/>
                      <a:pt x="51" y="40"/>
                    </a:cubicBezTo>
                    <a:cubicBezTo>
                      <a:pt x="51" y="40"/>
                      <a:pt x="51" y="40"/>
                      <a:pt x="51" y="40"/>
                    </a:cubicBezTo>
                    <a:cubicBezTo>
                      <a:pt x="52" y="40"/>
                      <a:pt x="52" y="40"/>
                      <a:pt x="52" y="40"/>
                    </a:cubicBezTo>
                    <a:cubicBezTo>
                      <a:pt x="52" y="40"/>
                      <a:pt x="52" y="39"/>
                      <a:pt x="52" y="39"/>
                    </a:cubicBezTo>
                    <a:cubicBezTo>
                      <a:pt x="52" y="39"/>
                      <a:pt x="52" y="39"/>
                      <a:pt x="51" y="39"/>
                    </a:cubicBezTo>
                    <a:cubicBezTo>
                      <a:pt x="51" y="39"/>
                      <a:pt x="51" y="39"/>
                      <a:pt x="51" y="38"/>
                    </a:cubicBezTo>
                    <a:cubicBezTo>
                      <a:pt x="50" y="38"/>
                      <a:pt x="50" y="38"/>
                      <a:pt x="49" y="38"/>
                    </a:cubicBezTo>
                    <a:cubicBezTo>
                      <a:pt x="49" y="38"/>
                      <a:pt x="49" y="38"/>
                      <a:pt x="49" y="38"/>
                    </a:cubicBezTo>
                    <a:cubicBezTo>
                      <a:pt x="49" y="38"/>
                      <a:pt x="49" y="38"/>
                      <a:pt x="49" y="38"/>
                    </a:cubicBezTo>
                    <a:cubicBezTo>
                      <a:pt x="49" y="38"/>
                      <a:pt x="49" y="38"/>
                      <a:pt x="48" y="39"/>
                    </a:cubicBezTo>
                    <a:cubicBezTo>
                      <a:pt x="48" y="39"/>
                      <a:pt x="48" y="39"/>
                      <a:pt x="48" y="39"/>
                    </a:cubicBezTo>
                    <a:cubicBezTo>
                      <a:pt x="47" y="39"/>
                      <a:pt x="47" y="40"/>
                      <a:pt x="47" y="40"/>
                    </a:cubicBezTo>
                    <a:cubicBezTo>
                      <a:pt x="46" y="40"/>
                      <a:pt x="47" y="40"/>
                      <a:pt x="48" y="40"/>
                    </a:cubicBezTo>
                    <a:cubicBezTo>
                      <a:pt x="49" y="40"/>
                      <a:pt x="50" y="40"/>
                      <a:pt x="50" y="40"/>
                    </a:cubicBezTo>
                    <a:cubicBezTo>
                      <a:pt x="51" y="40"/>
                      <a:pt x="51" y="41"/>
                      <a:pt x="51" y="41"/>
                    </a:cubicBezTo>
                    <a:cubicBezTo>
                      <a:pt x="51" y="42"/>
                      <a:pt x="52" y="42"/>
                      <a:pt x="53" y="42"/>
                    </a:cubicBezTo>
                    <a:cubicBezTo>
                      <a:pt x="53" y="42"/>
                      <a:pt x="53" y="41"/>
                      <a:pt x="54" y="41"/>
                    </a:cubicBezTo>
                    <a:cubicBezTo>
                      <a:pt x="54" y="41"/>
                      <a:pt x="54" y="42"/>
                      <a:pt x="55" y="42"/>
                    </a:cubicBezTo>
                    <a:cubicBezTo>
                      <a:pt x="56" y="49"/>
                      <a:pt x="54" y="54"/>
                      <a:pt x="53" y="56"/>
                    </a:cubicBezTo>
                    <a:cubicBezTo>
                      <a:pt x="52" y="57"/>
                      <a:pt x="52" y="57"/>
                      <a:pt x="51" y="56"/>
                    </a:cubicBezTo>
                    <a:cubicBezTo>
                      <a:pt x="51" y="55"/>
                      <a:pt x="51" y="54"/>
                      <a:pt x="51" y="53"/>
                    </a:cubicBezTo>
                    <a:cubicBezTo>
                      <a:pt x="52" y="52"/>
                      <a:pt x="51" y="52"/>
                      <a:pt x="50" y="51"/>
                    </a:cubicBezTo>
                    <a:cubicBezTo>
                      <a:pt x="50" y="51"/>
                      <a:pt x="50" y="50"/>
                      <a:pt x="50" y="49"/>
                    </a:cubicBezTo>
                    <a:cubicBezTo>
                      <a:pt x="50" y="49"/>
                      <a:pt x="49" y="49"/>
                      <a:pt x="48" y="49"/>
                    </a:cubicBezTo>
                    <a:cubicBezTo>
                      <a:pt x="47" y="49"/>
                      <a:pt x="46" y="49"/>
                      <a:pt x="45" y="48"/>
                    </a:cubicBezTo>
                    <a:cubicBezTo>
                      <a:pt x="44" y="48"/>
                      <a:pt x="44" y="48"/>
                      <a:pt x="43" y="46"/>
                    </a:cubicBezTo>
                    <a:cubicBezTo>
                      <a:pt x="43" y="44"/>
                      <a:pt x="45" y="43"/>
                      <a:pt x="45" y="42"/>
                    </a:cubicBezTo>
                    <a:cubicBezTo>
                      <a:pt x="45" y="41"/>
                      <a:pt x="46" y="41"/>
                      <a:pt x="46" y="40"/>
                    </a:cubicBezTo>
                    <a:cubicBezTo>
                      <a:pt x="46" y="40"/>
                      <a:pt x="45" y="40"/>
                      <a:pt x="45" y="39"/>
                    </a:cubicBezTo>
                    <a:cubicBezTo>
                      <a:pt x="45" y="39"/>
                      <a:pt x="46" y="38"/>
                      <a:pt x="46" y="38"/>
                    </a:cubicBezTo>
                    <a:cubicBezTo>
                      <a:pt x="47" y="38"/>
                      <a:pt x="47" y="37"/>
                      <a:pt x="47" y="37"/>
                    </a:cubicBezTo>
                    <a:cubicBezTo>
                      <a:pt x="47" y="37"/>
                      <a:pt x="47" y="37"/>
                      <a:pt x="47" y="36"/>
                    </a:cubicBezTo>
                    <a:cubicBezTo>
                      <a:pt x="46" y="36"/>
                      <a:pt x="46" y="36"/>
                      <a:pt x="45" y="35"/>
                    </a:cubicBezTo>
                    <a:cubicBezTo>
                      <a:pt x="45" y="35"/>
                      <a:pt x="45" y="35"/>
                      <a:pt x="45" y="35"/>
                    </a:cubicBezTo>
                    <a:cubicBezTo>
                      <a:pt x="44" y="33"/>
                      <a:pt x="42" y="31"/>
                      <a:pt x="40" y="29"/>
                    </a:cubicBezTo>
                    <a:cubicBezTo>
                      <a:pt x="40" y="29"/>
                      <a:pt x="39" y="29"/>
                      <a:pt x="39" y="29"/>
                    </a:cubicBezTo>
                    <a:cubicBezTo>
                      <a:pt x="38" y="29"/>
                      <a:pt x="38" y="30"/>
                      <a:pt x="37" y="30"/>
                    </a:cubicBezTo>
                    <a:cubicBezTo>
                      <a:pt x="37" y="30"/>
                      <a:pt x="36" y="31"/>
                      <a:pt x="36" y="32"/>
                    </a:cubicBezTo>
                    <a:cubicBezTo>
                      <a:pt x="36" y="33"/>
                      <a:pt x="34" y="31"/>
                      <a:pt x="34" y="30"/>
                    </a:cubicBezTo>
                    <a:cubicBezTo>
                      <a:pt x="33" y="30"/>
                      <a:pt x="34" y="29"/>
                      <a:pt x="33" y="28"/>
                    </a:cubicBezTo>
                    <a:cubicBezTo>
                      <a:pt x="33" y="27"/>
                      <a:pt x="33" y="28"/>
                      <a:pt x="33" y="26"/>
                    </a:cubicBezTo>
                    <a:cubicBezTo>
                      <a:pt x="33" y="25"/>
                      <a:pt x="32" y="25"/>
                      <a:pt x="31" y="25"/>
                    </a:cubicBezTo>
                    <a:cubicBezTo>
                      <a:pt x="29" y="25"/>
                      <a:pt x="29" y="24"/>
                      <a:pt x="28" y="24"/>
                    </a:cubicBezTo>
                    <a:cubicBezTo>
                      <a:pt x="27" y="23"/>
                      <a:pt x="29" y="23"/>
                      <a:pt x="30" y="23"/>
                    </a:cubicBezTo>
                    <a:cubicBezTo>
                      <a:pt x="31" y="23"/>
                      <a:pt x="30" y="22"/>
                      <a:pt x="31" y="22"/>
                    </a:cubicBezTo>
                    <a:cubicBezTo>
                      <a:pt x="31" y="22"/>
                      <a:pt x="32" y="21"/>
                      <a:pt x="33" y="21"/>
                    </a:cubicBezTo>
                    <a:cubicBezTo>
                      <a:pt x="34" y="21"/>
                      <a:pt x="35" y="21"/>
                      <a:pt x="36" y="21"/>
                    </a:cubicBezTo>
                    <a:cubicBezTo>
                      <a:pt x="35" y="18"/>
                      <a:pt x="34" y="16"/>
                      <a:pt x="34" y="14"/>
                    </a:cubicBezTo>
                    <a:cubicBezTo>
                      <a:pt x="32" y="14"/>
                      <a:pt x="31" y="14"/>
                      <a:pt x="29" y="14"/>
                    </a:cubicBezTo>
                    <a:cubicBezTo>
                      <a:pt x="13" y="14"/>
                      <a:pt x="0" y="27"/>
                      <a:pt x="0" y="43"/>
                    </a:cubicBezTo>
                    <a:cubicBezTo>
                      <a:pt x="0" y="59"/>
                      <a:pt x="13" y="72"/>
                      <a:pt x="29" y="72"/>
                    </a:cubicBezTo>
                    <a:cubicBezTo>
                      <a:pt x="45" y="72"/>
                      <a:pt x="58" y="59"/>
                      <a:pt x="58" y="43"/>
                    </a:cubicBezTo>
                    <a:cubicBezTo>
                      <a:pt x="58" y="39"/>
                      <a:pt x="57" y="34"/>
                      <a:pt x="56" y="30"/>
                    </a:cubicBezTo>
                    <a:cubicBezTo>
                      <a:pt x="55" y="32"/>
                      <a:pt x="53" y="33"/>
                      <a:pt x="53" y="34"/>
                    </a:cubicBezTo>
                    <a:close/>
                    <a:moveTo>
                      <a:pt x="37" y="54"/>
                    </a:moveTo>
                    <a:cubicBezTo>
                      <a:pt x="37" y="54"/>
                      <a:pt x="37" y="55"/>
                      <a:pt x="37" y="56"/>
                    </a:cubicBezTo>
                    <a:cubicBezTo>
                      <a:pt x="36" y="57"/>
                      <a:pt x="35" y="57"/>
                      <a:pt x="35" y="57"/>
                    </a:cubicBezTo>
                    <a:cubicBezTo>
                      <a:pt x="34" y="58"/>
                      <a:pt x="35" y="58"/>
                      <a:pt x="35" y="58"/>
                    </a:cubicBezTo>
                    <a:cubicBezTo>
                      <a:pt x="34" y="58"/>
                      <a:pt x="34" y="59"/>
                      <a:pt x="34" y="60"/>
                    </a:cubicBezTo>
                    <a:cubicBezTo>
                      <a:pt x="34" y="60"/>
                      <a:pt x="33" y="60"/>
                      <a:pt x="33" y="60"/>
                    </a:cubicBezTo>
                    <a:cubicBezTo>
                      <a:pt x="33" y="61"/>
                      <a:pt x="32" y="61"/>
                      <a:pt x="32" y="61"/>
                    </a:cubicBezTo>
                    <a:cubicBezTo>
                      <a:pt x="31" y="61"/>
                      <a:pt x="31" y="62"/>
                      <a:pt x="31" y="62"/>
                    </a:cubicBezTo>
                    <a:cubicBezTo>
                      <a:pt x="31" y="62"/>
                      <a:pt x="30" y="62"/>
                      <a:pt x="30" y="63"/>
                    </a:cubicBezTo>
                    <a:cubicBezTo>
                      <a:pt x="30" y="63"/>
                      <a:pt x="30" y="63"/>
                      <a:pt x="30" y="64"/>
                    </a:cubicBezTo>
                    <a:cubicBezTo>
                      <a:pt x="30" y="64"/>
                      <a:pt x="30" y="64"/>
                      <a:pt x="30" y="65"/>
                    </a:cubicBezTo>
                    <a:cubicBezTo>
                      <a:pt x="30" y="65"/>
                      <a:pt x="30" y="65"/>
                      <a:pt x="29" y="65"/>
                    </a:cubicBezTo>
                    <a:cubicBezTo>
                      <a:pt x="29" y="66"/>
                      <a:pt x="29" y="66"/>
                      <a:pt x="30" y="66"/>
                    </a:cubicBezTo>
                    <a:cubicBezTo>
                      <a:pt x="30" y="67"/>
                      <a:pt x="31" y="67"/>
                      <a:pt x="30" y="67"/>
                    </a:cubicBezTo>
                    <a:cubicBezTo>
                      <a:pt x="26" y="67"/>
                      <a:pt x="28" y="63"/>
                      <a:pt x="28" y="62"/>
                    </a:cubicBezTo>
                    <a:cubicBezTo>
                      <a:pt x="28" y="61"/>
                      <a:pt x="29" y="59"/>
                      <a:pt x="29" y="58"/>
                    </a:cubicBezTo>
                    <a:cubicBezTo>
                      <a:pt x="29" y="56"/>
                      <a:pt x="30" y="56"/>
                      <a:pt x="28" y="55"/>
                    </a:cubicBezTo>
                    <a:cubicBezTo>
                      <a:pt x="27" y="54"/>
                      <a:pt x="28" y="54"/>
                      <a:pt x="27" y="53"/>
                    </a:cubicBezTo>
                    <a:cubicBezTo>
                      <a:pt x="25" y="51"/>
                      <a:pt x="26" y="50"/>
                      <a:pt x="27" y="50"/>
                    </a:cubicBezTo>
                    <a:cubicBezTo>
                      <a:pt x="27" y="49"/>
                      <a:pt x="27" y="50"/>
                      <a:pt x="27" y="49"/>
                    </a:cubicBezTo>
                    <a:cubicBezTo>
                      <a:pt x="27" y="48"/>
                      <a:pt x="27" y="48"/>
                      <a:pt x="27" y="48"/>
                    </a:cubicBezTo>
                    <a:cubicBezTo>
                      <a:pt x="26" y="48"/>
                      <a:pt x="26" y="48"/>
                      <a:pt x="25" y="48"/>
                    </a:cubicBezTo>
                    <a:cubicBezTo>
                      <a:pt x="25" y="48"/>
                      <a:pt x="25" y="48"/>
                      <a:pt x="25" y="47"/>
                    </a:cubicBezTo>
                    <a:cubicBezTo>
                      <a:pt x="24" y="47"/>
                      <a:pt x="24" y="47"/>
                      <a:pt x="23" y="47"/>
                    </a:cubicBezTo>
                    <a:cubicBezTo>
                      <a:pt x="22" y="46"/>
                      <a:pt x="22" y="46"/>
                      <a:pt x="22" y="46"/>
                    </a:cubicBezTo>
                    <a:cubicBezTo>
                      <a:pt x="21" y="46"/>
                      <a:pt x="20" y="46"/>
                      <a:pt x="19" y="45"/>
                    </a:cubicBezTo>
                    <a:cubicBezTo>
                      <a:pt x="19" y="44"/>
                      <a:pt x="19" y="44"/>
                      <a:pt x="19" y="44"/>
                    </a:cubicBezTo>
                    <a:cubicBezTo>
                      <a:pt x="19" y="43"/>
                      <a:pt x="18" y="42"/>
                      <a:pt x="16" y="41"/>
                    </a:cubicBezTo>
                    <a:cubicBezTo>
                      <a:pt x="15" y="41"/>
                      <a:pt x="14" y="39"/>
                      <a:pt x="14" y="38"/>
                    </a:cubicBezTo>
                    <a:cubicBezTo>
                      <a:pt x="15" y="37"/>
                      <a:pt x="14" y="37"/>
                      <a:pt x="14" y="36"/>
                    </a:cubicBezTo>
                    <a:cubicBezTo>
                      <a:pt x="13" y="35"/>
                      <a:pt x="13" y="34"/>
                      <a:pt x="11" y="33"/>
                    </a:cubicBezTo>
                    <a:cubicBezTo>
                      <a:pt x="9" y="31"/>
                      <a:pt x="6" y="33"/>
                      <a:pt x="4" y="33"/>
                    </a:cubicBezTo>
                    <a:cubicBezTo>
                      <a:pt x="5" y="30"/>
                      <a:pt x="7" y="28"/>
                      <a:pt x="7" y="28"/>
                    </a:cubicBezTo>
                    <a:cubicBezTo>
                      <a:pt x="9" y="28"/>
                      <a:pt x="10" y="28"/>
                      <a:pt x="12" y="28"/>
                    </a:cubicBezTo>
                    <a:cubicBezTo>
                      <a:pt x="13" y="28"/>
                      <a:pt x="14" y="27"/>
                      <a:pt x="14" y="27"/>
                    </a:cubicBezTo>
                    <a:cubicBezTo>
                      <a:pt x="15" y="26"/>
                      <a:pt x="16" y="25"/>
                      <a:pt x="16" y="25"/>
                    </a:cubicBezTo>
                    <a:cubicBezTo>
                      <a:pt x="17" y="24"/>
                      <a:pt x="18" y="24"/>
                      <a:pt x="20" y="24"/>
                    </a:cubicBezTo>
                    <a:cubicBezTo>
                      <a:pt x="22" y="23"/>
                      <a:pt x="21" y="23"/>
                      <a:pt x="22" y="22"/>
                    </a:cubicBezTo>
                    <a:cubicBezTo>
                      <a:pt x="24" y="21"/>
                      <a:pt x="27" y="21"/>
                      <a:pt x="30" y="21"/>
                    </a:cubicBezTo>
                    <a:cubicBezTo>
                      <a:pt x="32" y="21"/>
                      <a:pt x="29" y="22"/>
                      <a:pt x="28" y="23"/>
                    </a:cubicBezTo>
                    <a:cubicBezTo>
                      <a:pt x="28" y="23"/>
                      <a:pt x="27" y="24"/>
                      <a:pt x="27" y="24"/>
                    </a:cubicBezTo>
                    <a:cubicBezTo>
                      <a:pt x="26" y="25"/>
                      <a:pt x="26" y="25"/>
                      <a:pt x="27" y="26"/>
                    </a:cubicBezTo>
                    <a:cubicBezTo>
                      <a:pt x="27" y="26"/>
                      <a:pt x="29" y="27"/>
                      <a:pt x="29" y="28"/>
                    </a:cubicBezTo>
                    <a:cubicBezTo>
                      <a:pt x="30" y="28"/>
                      <a:pt x="29" y="28"/>
                      <a:pt x="30" y="29"/>
                    </a:cubicBezTo>
                    <a:cubicBezTo>
                      <a:pt x="31" y="29"/>
                      <a:pt x="31" y="30"/>
                      <a:pt x="30" y="30"/>
                    </a:cubicBezTo>
                    <a:cubicBezTo>
                      <a:pt x="29" y="29"/>
                      <a:pt x="30" y="30"/>
                      <a:pt x="30" y="30"/>
                    </a:cubicBezTo>
                    <a:cubicBezTo>
                      <a:pt x="30" y="31"/>
                      <a:pt x="31" y="31"/>
                      <a:pt x="30" y="31"/>
                    </a:cubicBezTo>
                    <a:cubicBezTo>
                      <a:pt x="29" y="31"/>
                      <a:pt x="29" y="31"/>
                      <a:pt x="28" y="30"/>
                    </a:cubicBezTo>
                    <a:cubicBezTo>
                      <a:pt x="27" y="30"/>
                      <a:pt x="27" y="30"/>
                      <a:pt x="28" y="29"/>
                    </a:cubicBezTo>
                    <a:cubicBezTo>
                      <a:pt x="29" y="28"/>
                      <a:pt x="27" y="29"/>
                      <a:pt x="26" y="29"/>
                    </a:cubicBezTo>
                    <a:cubicBezTo>
                      <a:pt x="25" y="28"/>
                      <a:pt x="26" y="29"/>
                      <a:pt x="26" y="30"/>
                    </a:cubicBezTo>
                    <a:cubicBezTo>
                      <a:pt x="26" y="31"/>
                      <a:pt x="26" y="31"/>
                      <a:pt x="25" y="31"/>
                    </a:cubicBezTo>
                    <a:cubicBezTo>
                      <a:pt x="24" y="31"/>
                      <a:pt x="24" y="31"/>
                      <a:pt x="24" y="31"/>
                    </a:cubicBezTo>
                    <a:cubicBezTo>
                      <a:pt x="23" y="30"/>
                      <a:pt x="23" y="31"/>
                      <a:pt x="23" y="32"/>
                    </a:cubicBezTo>
                    <a:cubicBezTo>
                      <a:pt x="22" y="32"/>
                      <a:pt x="23" y="33"/>
                      <a:pt x="23" y="33"/>
                    </a:cubicBezTo>
                    <a:cubicBezTo>
                      <a:pt x="24" y="33"/>
                      <a:pt x="24" y="34"/>
                      <a:pt x="25" y="34"/>
                    </a:cubicBezTo>
                    <a:cubicBezTo>
                      <a:pt x="26" y="34"/>
                      <a:pt x="25" y="34"/>
                      <a:pt x="26" y="35"/>
                    </a:cubicBezTo>
                    <a:cubicBezTo>
                      <a:pt x="27" y="36"/>
                      <a:pt x="26" y="35"/>
                      <a:pt x="27" y="34"/>
                    </a:cubicBezTo>
                    <a:cubicBezTo>
                      <a:pt x="27" y="34"/>
                      <a:pt x="27" y="34"/>
                      <a:pt x="27" y="33"/>
                    </a:cubicBezTo>
                    <a:cubicBezTo>
                      <a:pt x="27" y="32"/>
                      <a:pt x="27" y="32"/>
                      <a:pt x="27" y="31"/>
                    </a:cubicBezTo>
                    <a:cubicBezTo>
                      <a:pt x="28" y="31"/>
                      <a:pt x="28" y="31"/>
                      <a:pt x="29" y="32"/>
                    </a:cubicBezTo>
                    <a:cubicBezTo>
                      <a:pt x="29" y="32"/>
                      <a:pt x="29" y="33"/>
                      <a:pt x="30" y="33"/>
                    </a:cubicBezTo>
                    <a:cubicBezTo>
                      <a:pt x="30" y="33"/>
                      <a:pt x="30" y="32"/>
                      <a:pt x="31" y="33"/>
                    </a:cubicBezTo>
                    <a:cubicBezTo>
                      <a:pt x="31" y="33"/>
                      <a:pt x="31" y="33"/>
                      <a:pt x="32" y="34"/>
                    </a:cubicBezTo>
                    <a:cubicBezTo>
                      <a:pt x="32" y="34"/>
                      <a:pt x="32" y="34"/>
                      <a:pt x="32" y="35"/>
                    </a:cubicBezTo>
                    <a:cubicBezTo>
                      <a:pt x="33" y="35"/>
                      <a:pt x="33" y="36"/>
                      <a:pt x="33" y="36"/>
                    </a:cubicBezTo>
                    <a:cubicBezTo>
                      <a:pt x="34" y="37"/>
                      <a:pt x="33" y="37"/>
                      <a:pt x="32" y="37"/>
                    </a:cubicBezTo>
                    <a:cubicBezTo>
                      <a:pt x="31" y="37"/>
                      <a:pt x="32" y="36"/>
                      <a:pt x="32" y="36"/>
                    </a:cubicBezTo>
                    <a:cubicBezTo>
                      <a:pt x="31" y="35"/>
                      <a:pt x="31" y="36"/>
                      <a:pt x="30" y="37"/>
                    </a:cubicBezTo>
                    <a:cubicBezTo>
                      <a:pt x="30" y="37"/>
                      <a:pt x="31" y="37"/>
                      <a:pt x="31" y="38"/>
                    </a:cubicBezTo>
                    <a:cubicBezTo>
                      <a:pt x="30" y="38"/>
                      <a:pt x="30" y="38"/>
                      <a:pt x="29" y="38"/>
                    </a:cubicBezTo>
                    <a:cubicBezTo>
                      <a:pt x="28" y="38"/>
                      <a:pt x="29" y="39"/>
                      <a:pt x="28" y="39"/>
                    </a:cubicBezTo>
                    <a:cubicBezTo>
                      <a:pt x="28" y="39"/>
                      <a:pt x="28" y="40"/>
                      <a:pt x="27" y="40"/>
                    </a:cubicBezTo>
                    <a:cubicBezTo>
                      <a:pt x="27" y="41"/>
                      <a:pt x="27" y="41"/>
                      <a:pt x="26" y="41"/>
                    </a:cubicBezTo>
                    <a:cubicBezTo>
                      <a:pt x="26" y="42"/>
                      <a:pt x="26" y="43"/>
                      <a:pt x="26" y="43"/>
                    </a:cubicBezTo>
                    <a:cubicBezTo>
                      <a:pt x="26" y="44"/>
                      <a:pt x="26" y="44"/>
                      <a:pt x="26" y="43"/>
                    </a:cubicBezTo>
                    <a:cubicBezTo>
                      <a:pt x="25" y="43"/>
                      <a:pt x="25" y="43"/>
                      <a:pt x="25" y="42"/>
                    </a:cubicBezTo>
                    <a:cubicBezTo>
                      <a:pt x="24" y="42"/>
                      <a:pt x="23" y="42"/>
                      <a:pt x="22" y="42"/>
                    </a:cubicBezTo>
                    <a:cubicBezTo>
                      <a:pt x="21" y="43"/>
                      <a:pt x="21" y="44"/>
                      <a:pt x="22" y="45"/>
                    </a:cubicBezTo>
                    <a:cubicBezTo>
                      <a:pt x="22" y="46"/>
                      <a:pt x="23" y="46"/>
                      <a:pt x="23" y="45"/>
                    </a:cubicBezTo>
                    <a:cubicBezTo>
                      <a:pt x="24" y="45"/>
                      <a:pt x="24" y="45"/>
                      <a:pt x="24" y="45"/>
                    </a:cubicBezTo>
                    <a:cubicBezTo>
                      <a:pt x="25" y="45"/>
                      <a:pt x="24" y="45"/>
                      <a:pt x="24" y="46"/>
                    </a:cubicBezTo>
                    <a:cubicBezTo>
                      <a:pt x="24" y="46"/>
                      <a:pt x="24" y="46"/>
                      <a:pt x="25" y="46"/>
                    </a:cubicBezTo>
                    <a:cubicBezTo>
                      <a:pt x="26" y="46"/>
                      <a:pt x="25" y="47"/>
                      <a:pt x="25" y="47"/>
                    </a:cubicBezTo>
                    <a:cubicBezTo>
                      <a:pt x="25" y="48"/>
                      <a:pt x="25" y="48"/>
                      <a:pt x="26" y="48"/>
                    </a:cubicBezTo>
                    <a:cubicBezTo>
                      <a:pt x="26" y="48"/>
                      <a:pt x="26" y="48"/>
                      <a:pt x="27" y="48"/>
                    </a:cubicBezTo>
                    <a:cubicBezTo>
                      <a:pt x="27" y="48"/>
                      <a:pt x="27" y="48"/>
                      <a:pt x="28" y="47"/>
                    </a:cubicBezTo>
                    <a:cubicBezTo>
                      <a:pt x="28" y="47"/>
                      <a:pt x="28" y="47"/>
                      <a:pt x="29" y="47"/>
                    </a:cubicBezTo>
                    <a:cubicBezTo>
                      <a:pt x="30" y="48"/>
                      <a:pt x="30" y="48"/>
                      <a:pt x="30" y="48"/>
                    </a:cubicBezTo>
                    <a:cubicBezTo>
                      <a:pt x="31" y="48"/>
                      <a:pt x="31" y="48"/>
                      <a:pt x="32" y="48"/>
                    </a:cubicBezTo>
                    <a:cubicBezTo>
                      <a:pt x="32" y="49"/>
                      <a:pt x="32" y="49"/>
                      <a:pt x="33" y="49"/>
                    </a:cubicBezTo>
                    <a:cubicBezTo>
                      <a:pt x="34" y="49"/>
                      <a:pt x="34" y="50"/>
                      <a:pt x="34" y="50"/>
                    </a:cubicBezTo>
                    <a:cubicBezTo>
                      <a:pt x="34" y="50"/>
                      <a:pt x="35" y="51"/>
                      <a:pt x="35" y="51"/>
                    </a:cubicBezTo>
                    <a:cubicBezTo>
                      <a:pt x="36" y="51"/>
                      <a:pt x="36" y="51"/>
                      <a:pt x="37" y="51"/>
                    </a:cubicBezTo>
                    <a:cubicBezTo>
                      <a:pt x="37" y="51"/>
                      <a:pt x="38" y="52"/>
                      <a:pt x="38" y="52"/>
                    </a:cubicBezTo>
                    <a:cubicBezTo>
                      <a:pt x="39" y="53"/>
                      <a:pt x="37" y="54"/>
                      <a:pt x="37" y="54"/>
                    </a:cubicBezTo>
                    <a:close/>
                    <a:moveTo>
                      <a:pt x="30" y="46"/>
                    </a:moveTo>
                    <a:cubicBezTo>
                      <a:pt x="29" y="45"/>
                      <a:pt x="29" y="45"/>
                      <a:pt x="29" y="45"/>
                    </a:cubicBezTo>
                    <a:cubicBezTo>
                      <a:pt x="29" y="46"/>
                      <a:pt x="29" y="46"/>
                      <a:pt x="28" y="46"/>
                    </a:cubicBezTo>
                    <a:cubicBezTo>
                      <a:pt x="28" y="45"/>
                      <a:pt x="28" y="45"/>
                      <a:pt x="28" y="45"/>
                    </a:cubicBezTo>
                    <a:cubicBezTo>
                      <a:pt x="27" y="45"/>
                      <a:pt x="27" y="45"/>
                      <a:pt x="27" y="45"/>
                    </a:cubicBezTo>
                    <a:cubicBezTo>
                      <a:pt x="27" y="45"/>
                      <a:pt x="27" y="45"/>
                      <a:pt x="26" y="45"/>
                    </a:cubicBezTo>
                    <a:cubicBezTo>
                      <a:pt x="26" y="44"/>
                      <a:pt x="26" y="44"/>
                      <a:pt x="25" y="44"/>
                    </a:cubicBezTo>
                    <a:cubicBezTo>
                      <a:pt x="25" y="45"/>
                      <a:pt x="25" y="45"/>
                      <a:pt x="25" y="44"/>
                    </a:cubicBezTo>
                    <a:cubicBezTo>
                      <a:pt x="25" y="44"/>
                      <a:pt x="26" y="44"/>
                      <a:pt x="26" y="44"/>
                    </a:cubicBezTo>
                    <a:cubicBezTo>
                      <a:pt x="27" y="44"/>
                      <a:pt x="27" y="45"/>
                      <a:pt x="27" y="45"/>
                    </a:cubicBezTo>
                    <a:cubicBezTo>
                      <a:pt x="28" y="45"/>
                      <a:pt x="28" y="45"/>
                      <a:pt x="28" y="45"/>
                    </a:cubicBezTo>
                    <a:cubicBezTo>
                      <a:pt x="28" y="45"/>
                      <a:pt x="29" y="45"/>
                      <a:pt x="29" y="45"/>
                    </a:cubicBezTo>
                    <a:cubicBezTo>
                      <a:pt x="29" y="45"/>
                      <a:pt x="29" y="45"/>
                      <a:pt x="29" y="45"/>
                    </a:cubicBezTo>
                    <a:cubicBezTo>
                      <a:pt x="29" y="45"/>
                      <a:pt x="30" y="45"/>
                      <a:pt x="30" y="45"/>
                    </a:cubicBezTo>
                    <a:cubicBezTo>
                      <a:pt x="30" y="45"/>
                      <a:pt x="30" y="46"/>
                      <a:pt x="30" y="46"/>
                    </a:cubicBezTo>
                    <a:close/>
                  </a:path>
                </a:pathLst>
              </a:custGeom>
              <a:solidFill>
                <a:srgbClr val="FFFFFF"/>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grpSp>
        <p:sp>
          <p:nvSpPr>
            <p:cNvPr id="25" name="ïṣḷíḑé"/>
            <p:cNvSpPr/>
            <p:nvPr/>
          </p:nvSpPr>
          <p:spPr bwMode="auto">
            <a:xfrm>
              <a:off x="8403057" y="4767732"/>
              <a:ext cx="23271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nSpc>
                  <a:spcPct val="13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非</a:t>
              </a:r>
              <a:r>
                <a:rPr lang="en-GB" altLang="zh-CN" dirty="0">
                  <a:solidFill>
                    <a:schemeClr val="bg1"/>
                  </a:solidFill>
                  <a:latin typeface="微软雅黑" panose="020B0503020204020204" pitchFamily="34" charset="-122"/>
                  <a:ea typeface="微软雅黑" panose="020B0503020204020204" pitchFamily="34" charset="-122"/>
                </a:rPr>
                <a:t>ETC</a:t>
              </a:r>
              <a:r>
                <a:rPr lang="zh-CN" altLang="en-US" dirty="0">
                  <a:solidFill>
                    <a:schemeClr val="bg1"/>
                  </a:solidFill>
                  <a:latin typeface="微软雅黑" panose="020B0503020204020204" pitchFamily="34" charset="-122"/>
                  <a:ea typeface="微软雅黑" panose="020B0503020204020204" pitchFamily="34" charset="-122"/>
                </a:rPr>
                <a:t>客户少交、未交、拒交通行费的，直接列入全网黑名单进行全网追缴。</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9" name="ïṣlïḓè"/>
          <p:cNvSpPr/>
          <p:nvPr/>
        </p:nvSpPr>
        <p:spPr bwMode="auto">
          <a:xfrm>
            <a:off x="2151317" y="4830516"/>
            <a:ext cx="709507" cy="654275"/>
          </a:xfrm>
          <a:custGeom>
            <a:avLst/>
            <a:gdLst/>
            <a:ahLst/>
            <a:cxnLst>
              <a:cxn ang="0">
                <a:pos x="167" y="77"/>
              </a:cxn>
              <a:cxn ang="0">
                <a:pos x="123" y="32"/>
              </a:cxn>
              <a:cxn ang="0">
                <a:pos x="123" y="33"/>
              </a:cxn>
              <a:cxn ang="0">
                <a:pos x="97" y="7"/>
              </a:cxn>
              <a:cxn ang="0">
                <a:pos x="80" y="0"/>
              </a:cxn>
              <a:cxn ang="0">
                <a:pos x="50" y="7"/>
              </a:cxn>
              <a:cxn ang="0">
                <a:pos x="22" y="11"/>
              </a:cxn>
              <a:cxn ang="0">
                <a:pos x="9" y="18"/>
              </a:cxn>
              <a:cxn ang="0">
                <a:pos x="0" y="33"/>
              </a:cxn>
              <a:cxn ang="0">
                <a:pos x="61" y="96"/>
              </a:cxn>
              <a:cxn ang="0">
                <a:pos x="28" y="109"/>
              </a:cxn>
              <a:cxn ang="0">
                <a:pos x="20" y="118"/>
              </a:cxn>
              <a:cxn ang="0">
                <a:pos x="56" y="154"/>
              </a:cxn>
              <a:cxn ang="0">
                <a:pos x="167" y="154"/>
              </a:cxn>
              <a:cxn ang="0">
                <a:pos x="167" y="77"/>
              </a:cxn>
            </a:cxnLst>
            <a:rect l="0" t="0" r="r" b="b"/>
            <a:pathLst>
              <a:path w="167" h="154">
                <a:moveTo>
                  <a:pt x="167" y="77"/>
                </a:moveTo>
                <a:lnTo>
                  <a:pt x="123" y="32"/>
                </a:lnTo>
                <a:lnTo>
                  <a:pt x="123" y="33"/>
                </a:lnTo>
                <a:lnTo>
                  <a:pt x="97" y="7"/>
                </a:lnTo>
                <a:lnTo>
                  <a:pt x="80" y="0"/>
                </a:lnTo>
                <a:lnTo>
                  <a:pt x="50" y="7"/>
                </a:lnTo>
                <a:lnTo>
                  <a:pt x="22" y="11"/>
                </a:lnTo>
                <a:lnTo>
                  <a:pt x="9" y="18"/>
                </a:lnTo>
                <a:lnTo>
                  <a:pt x="0" y="33"/>
                </a:lnTo>
                <a:lnTo>
                  <a:pt x="61" y="96"/>
                </a:lnTo>
                <a:lnTo>
                  <a:pt x="28" y="109"/>
                </a:lnTo>
                <a:lnTo>
                  <a:pt x="20" y="118"/>
                </a:lnTo>
                <a:lnTo>
                  <a:pt x="56" y="154"/>
                </a:lnTo>
                <a:lnTo>
                  <a:pt x="167" y="154"/>
                </a:lnTo>
                <a:lnTo>
                  <a:pt x="167" y="77"/>
                </a:lnTo>
                <a:close/>
              </a:path>
            </a:pathLst>
          </a:custGeom>
          <a:solidFill>
            <a:srgbClr val="C55A11"/>
          </a:solidFill>
          <a:ln w="9525">
            <a:noFill/>
            <a:round/>
          </a:ln>
        </p:spPr>
        <p:txBody>
          <a:bodyPr anchor="ctr"/>
          <a:lstStyle/>
          <a:p>
            <a:pPr algn="ctr"/>
          </a:p>
        </p:txBody>
      </p:sp>
      <p:sp>
        <p:nvSpPr>
          <p:cNvPr id="30" name="ï$1iḍè"/>
          <p:cNvSpPr/>
          <p:nvPr/>
        </p:nvSpPr>
        <p:spPr bwMode="auto">
          <a:xfrm>
            <a:off x="2151317" y="4749793"/>
            <a:ext cx="569306" cy="573553"/>
          </a:xfrm>
          <a:custGeom>
            <a:avLst/>
            <a:gdLst/>
            <a:ahLst/>
            <a:cxnLst>
              <a:cxn ang="0">
                <a:pos x="11" y="72"/>
              </a:cxn>
              <a:cxn ang="0">
                <a:pos x="30" y="21"/>
              </a:cxn>
              <a:cxn ang="0">
                <a:pos x="42" y="59"/>
              </a:cxn>
              <a:cxn ang="0">
                <a:pos x="48" y="60"/>
              </a:cxn>
              <a:cxn ang="0">
                <a:pos x="12" y="19"/>
              </a:cxn>
              <a:cxn ang="0">
                <a:pos x="20" y="20"/>
              </a:cxn>
              <a:cxn ang="0">
                <a:pos x="22" y="38"/>
              </a:cxn>
              <a:cxn ang="0">
                <a:pos x="24" y="35"/>
              </a:cxn>
              <a:cxn ang="0">
                <a:pos x="23" y="27"/>
              </a:cxn>
              <a:cxn ang="0">
                <a:pos x="28" y="18"/>
              </a:cxn>
              <a:cxn ang="0">
                <a:pos x="34" y="15"/>
              </a:cxn>
              <a:cxn ang="0">
                <a:pos x="39" y="12"/>
              </a:cxn>
              <a:cxn ang="0">
                <a:pos x="43" y="16"/>
              </a:cxn>
              <a:cxn ang="0">
                <a:pos x="46" y="16"/>
              </a:cxn>
              <a:cxn ang="0">
                <a:pos x="31" y="10"/>
              </a:cxn>
              <a:cxn ang="0">
                <a:pos x="26" y="12"/>
              </a:cxn>
              <a:cxn ang="0">
                <a:pos x="13" y="8"/>
              </a:cxn>
              <a:cxn ang="0">
                <a:pos x="14" y="10"/>
              </a:cxn>
              <a:cxn ang="0">
                <a:pos x="18" y="8"/>
              </a:cxn>
              <a:cxn ang="0">
                <a:pos x="20" y="13"/>
              </a:cxn>
              <a:cxn ang="0">
                <a:pos x="4" y="28"/>
              </a:cxn>
              <a:cxn ang="0">
                <a:pos x="7" y="27"/>
              </a:cxn>
              <a:cxn ang="0">
                <a:pos x="12" y="19"/>
              </a:cxn>
              <a:cxn ang="0">
                <a:pos x="62" y="32"/>
              </a:cxn>
              <a:cxn ang="0">
                <a:pos x="64" y="31"/>
              </a:cxn>
              <a:cxn ang="0">
                <a:pos x="65" y="28"/>
              </a:cxn>
              <a:cxn ang="0">
                <a:pos x="68" y="28"/>
              </a:cxn>
              <a:cxn ang="0">
                <a:pos x="53" y="21"/>
              </a:cxn>
              <a:cxn ang="0">
                <a:pos x="38" y="28"/>
              </a:cxn>
              <a:cxn ang="0">
                <a:pos x="46" y="27"/>
              </a:cxn>
              <a:cxn ang="0">
                <a:pos x="47" y="30"/>
              </a:cxn>
              <a:cxn ang="0">
                <a:pos x="48" y="31"/>
              </a:cxn>
              <a:cxn ang="0">
                <a:pos x="46" y="37"/>
              </a:cxn>
              <a:cxn ang="0">
                <a:pos x="53" y="39"/>
              </a:cxn>
              <a:cxn ang="0">
                <a:pos x="53" y="42"/>
              </a:cxn>
              <a:cxn ang="0">
                <a:pos x="57" y="46"/>
              </a:cxn>
              <a:cxn ang="0">
                <a:pos x="56" y="50"/>
              </a:cxn>
              <a:cxn ang="0">
                <a:pos x="63" y="40"/>
              </a:cxn>
              <a:cxn ang="0">
                <a:pos x="65" y="41"/>
              </a:cxn>
              <a:cxn ang="0">
                <a:pos x="69" y="40"/>
              </a:cxn>
              <a:cxn ang="0">
                <a:pos x="71" y="46"/>
              </a:cxn>
            </a:cxnLst>
            <a:rect l="0" t="0" r="r" b="b"/>
            <a:pathLst>
              <a:path w="72" h="72">
                <a:moveTo>
                  <a:pt x="65" y="72"/>
                </a:moveTo>
                <a:cubicBezTo>
                  <a:pt x="11" y="72"/>
                  <a:pt x="11" y="72"/>
                  <a:pt x="11" y="72"/>
                </a:cubicBezTo>
                <a:cubicBezTo>
                  <a:pt x="11" y="72"/>
                  <a:pt x="16" y="63"/>
                  <a:pt x="30" y="60"/>
                </a:cubicBezTo>
                <a:cubicBezTo>
                  <a:pt x="37" y="45"/>
                  <a:pt x="30" y="21"/>
                  <a:pt x="30" y="21"/>
                </a:cubicBezTo>
                <a:cubicBezTo>
                  <a:pt x="40" y="38"/>
                  <a:pt x="39" y="54"/>
                  <a:pt x="38" y="59"/>
                </a:cubicBezTo>
                <a:cubicBezTo>
                  <a:pt x="40" y="59"/>
                  <a:pt x="41" y="59"/>
                  <a:pt x="42" y="59"/>
                </a:cubicBezTo>
                <a:cubicBezTo>
                  <a:pt x="42" y="54"/>
                  <a:pt x="43" y="44"/>
                  <a:pt x="53" y="36"/>
                </a:cubicBezTo>
                <a:cubicBezTo>
                  <a:pt x="53" y="36"/>
                  <a:pt x="46" y="45"/>
                  <a:pt x="48" y="60"/>
                </a:cubicBezTo>
                <a:cubicBezTo>
                  <a:pt x="61" y="63"/>
                  <a:pt x="65" y="72"/>
                  <a:pt x="65" y="72"/>
                </a:cubicBezTo>
                <a:close/>
                <a:moveTo>
                  <a:pt x="12" y="19"/>
                </a:moveTo>
                <a:cubicBezTo>
                  <a:pt x="14" y="24"/>
                  <a:pt x="14" y="24"/>
                  <a:pt x="14" y="24"/>
                </a:cubicBezTo>
                <a:cubicBezTo>
                  <a:pt x="16" y="22"/>
                  <a:pt x="18" y="21"/>
                  <a:pt x="20" y="20"/>
                </a:cubicBezTo>
                <a:cubicBezTo>
                  <a:pt x="20" y="20"/>
                  <a:pt x="10" y="30"/>
                  <a:pt x="20" y="41"/>
                </a:cubicBezTo>
                <a:cubicBezTo>
                  <a:pt x="20" y="41"/>
                  <a:pt x="21" y="40"/>
                  <a:pt x="22" y="38"/>
                </a:cubicBezTo>
                <a:cubicBezTo>
                  <a:pt x="21" y="34"/>
                  <a:pt x="21" y="34"/>
                  <a:pt x="21" y="34"/>
                </a:cubicBezTo>
                <a:cubicBezTo>
                  <a:pt x="24" y="35"/>
                  <a:pt x="24" y="35"/>
                  <a:pt x="24" y="35"/>
                </a:cubicBezTo>
                <a:cubicBezTo>
                  <a:pt x="25" y="34"/>
                  <a:pt x="26" y="32"/>
                  <a:pt x="27" y="30"/>
                </a:cubicBezTo>
                <a:cubicBezTo>
                  <a:pt x="23" y="27"/>
                  <a:pt x="23" y="27"/>
                  <a:pt x="23" y="27"/>
                </a:cubicBezTo>
                <a:cubicBezTo>
                  <a:pt x="28" y="27"/>
                  <a:pt x="28" y="27"/>
                  <a:pt x="28" y="27"/>
                </a:cubicBezTo>
                <a:cubicBezTo>
                  <a:pt x="28" y="24"/>
                  <a:pt x="29" y="21"/>
                  <a:pt x="28" y="18"/>
                </a:cubicBezTo>
                <a:cubicBezTo>
                  <a:pt x="32" y="23"/>
                  <a:pt x="39" y="26"/>
                  <a:pt x="39" y="26"/>
                </a:cubicBezTo>
                <a:cubicBezTo>
                  <a:pt x="40" y="19"/>
                  <a:pt x="34" y="15"/>
                  <a:pt x="34" y="15"/>
                </a:cubicBezTo>
                <a:cubicBezTo>
                  <a:pt x="35" y="15"/>
                  <a:pt x="37" y="16"/>
                  <a:pt x="38" y="16"/>
                </a:cubicBezTo>
                <a:cubicBezTo>
                  <a:pt x="39" y="12"/>
                  <a:pt x="39" y="12"/>
                  <a:pt x="39" y="12"/>
                </a:cubicBezTo>
                <a:cubicBezTo>
                  <a:pt x="40" y="16"/>
                  <a:pt x="40" y="16"/>
                  <a:pt x="40" y="16"/>
                </a:cubicBezTo>
                <a:cubicBezTo>
                  <a:pt x="41" y="16"/>
                  <a:pt x="42" y="16"/>
                  <a:pt x="43" y="16"/>
                </a:cubicBezTo>
                <a:cubicBezTo>
                  <a:pt x="42" y="11"/>
                  <a:pt x="42" y="11"/>
                  <a:pt x="42" y="11"/>
                </a:cubicBezTo>
                <a:cubicBezTo>
                  <a:pt x="46" y="16"/>
                  <a:pt x="46" y="16"/>
                  <a:pt x="46" y="16"/>
                </a:cubicBezTo>
                <a:cubicBezTo>
                  <a:pt x="50" y="16"/>
                  <a:pt x="53" y="15"/>
                  <a:pt x="53" y="15"/>
                </a:cubicBezTo>
                <a:cubicBezTo>
                  <a:pt x="45" y="2"/>
                  <a:pt x="31" y="10"/>
                  <a:pt x="31" y="10"/>
                </a:cubicBezTo>
                <a:cubicBezTo>
                  <a:pt x="35" y="6"/>
                  <a:pt x="34" y="0"/>
                  <a:pt x="34" y="0"/>
                </a:cubicBezTo>
                <a:cubicBezTo>
                  <a:pt x="27" y="1"/>
                  <a:pt x="26" y="9"/>
                  <a:pt x="26" y="12"/>
                </a:cubicBezTo>
                <a:cubicBezTo>
                  <a:pt x="24" y="8"/>
                  <a:pt x="19" y="0"/>
                  <a:pt x="11" y="6"/>
                </a:cubicBezTo>
                <a:cubicBezTo>
                  <a:pt x="11" y="6"/>
                  <a:pt x="12" y="7"/>
                  <a:pt x="13" y="8"/>
                </a:cubicBezTo>
                <a:cubicBezTo>
                  <a:pt x="15" y="6"/>
                  <a:pt x="15" y="6"/>
                  <a:pt x="15" y="6"/>
                </a:cubicBezTo>
                <a:cubicBezTo>
                  <a:pt x="14" y="10"/>
                  <a:pt x="14" y="10"/>
                  <a:pt x="14" y="10"/>
                </a:cubicBezTo>
                <a:cubicBezTo>
                  <a:pt x="14" y="10"/>
                  <a:pt x="15" y="11"/>
                  <a:pt x="16" y="11"/>
                </a:cubicBezTo>
                <a:cubicBezTo>
                  <a:pt x="18" y="8"/>
                  <a:pt x="18" y="8"/>
                  <a:pt x="18" y="8"/>
                </a:cubicBezTo>
                <a:cubicBezTo>
                  <a:pt x="17" y="12"/>
                  <a:pt x="17" y="12"/>
                  <a:pt x="17" y="12"/>
                </a:cubicBezTo>
                <a:cubicBezTo>
                  <a:pt x="18" y="13"/>
                  <a:pt x="19" y="13"/>
                  <a:pt x="20" y="13"/>
                </a:cubicBezTo>
                <a:cubicBezTo>
                  <a:pt x="12" y="13"/>
                  <a:pt x="2" y="14"/>
                  <a:pt x="0" y="29"/>
                </a:cubicBezTo>
                <a:cubicBezTo>
                  <a:pt x="0" y="29"/>
                  <a:pt x="1" y="29"/>
                  <a:pt x="4" y="28"/>
                </a:cubicBezTo>
                <a:cubicBezTo>
                  <a:pt x="5" y="22"/>
                  <a:pt x="5" y="22"/>
                  <a:pt x="5" y="22"/>
                </a:cubicBezTo>
                <a:cubicBezTo>
                  <a:pt x="7" y="27"/>
                  <a:pt x="7" y="27"/>
                  <a:pt x="7" y="27"/>
                </a:cubicBezTo>
                <a:cubicBezTo>
                  <a:pt x="8" y="26"/>
                  <a:pt x="10" y="26"/>
                  <a:pt x="11" y="25"/>
                </a:cubicBezTo>
                <a:lnTo>
                  <a:pt x="12" y="19"/>
                </a:lnTo>
                <a:close/>
                <a:moveTo>
                  <a:pt x="61" y="32"/>
                </a:moveTo>
                <a:cubicBezTo>
                  <a:pt x="61" y="32"/>
                  <a:pt x="62" y="32"/>
                  <a:pt x="62" y="32"/>
                </a:cubicBezTo>
                <a:cubicBezTo>
                  <a:pt x="62" y="29"/>
                  <a:pt x="62" y="29"/>
                  <a:pt x="62" y="29"/>
                </a:cubicBezTo>
                <a:cubicBezTo>
                  <a:pt x="64" y="31"/>
                  <a:pt x="64" y="31"/>
                  <a:pt x="64" y="31"/>
                </a:cubicBezTo>
                <a:cubicBezTo>
                  <a:pt x="64" y="31"/>
                  <a:pt x="65" y="31"/>
                  <a:pt x="65" y="30"/>
                </a:cubicBezTo>
                <a:cubicBezTo>
                  <a:pt x="65" y="28"/>
                  <a:pt x="65" y="28"/>
                  <a:pt x="65" y="28"/>
                </a:cubicBezTo>
                <a:cubicBezTo>
                  <a:pt x="66" y="30"/>
                  <a:pt x="66" y="30"/>
                  <a:pt x="66" y="30"/>
                </a:cubicBezTo>
                <a:cubicBezTo>
                  <a:pt x="67" y="29"/>
                  <a:pt x="68" y="28"/>
                  <a:pt x="68" y="28"/>
                </a:cubicBezTo>
                <a:cubicBezTo>
                  <a:pt x="63" y="23"/>
                  <a:pt x="59" y="28"/>
                  <a:pt x="57" y="30"/>
                </a:cubicBezTo>
                <a:cubicBezTo>
                  <a:pt x="57" y="28"/>
                  <a:pt x="58" y="23"/>
                  <a:pt x="53" y="21"/>
                </a:cubicBezTo>
                <a:cubicBezTo>
                  <a:pt x="53" y="21"/>
                  <a:pt x="52" y="25"/>
                  <a:pt x="54" y="28"/>
                </a:cubicBezTo>
                <a:cubicBezTo>
                  <a:pt x="54" y="28"/>
                  <a:pt x="46" y="21"/>
                  <a:pt x="38" y="28"/>
                </a:cubicBezTo>
                <a:cubicBezTo>
                  <a:pt x="38" y="28"/>
                  <a:pt x="40" y="29"/>
                  <a:pt x="43" y="30"/>
                </a:cubicBezTo>
                <a:cubicBezTo>
                  <a:pt x="46" y="27"/>
                  <a:pt x="46" y="27"/>
                  <a:pt x="46" y="27"/>
                </a:cubicBezTo>
                <a:cubicBezTo>
                  <a:pt x="45" y="30"/>
                  <a:pt x="45" y="30"/>
                  <a:pt x="45" y="30"/>
                </a:cubicBezTo>
                <a:cubicBezTo>
                  <a:pt x="46" y="30"/>
                  <a:pt x="46" y="30"/>
                  <a:pt x="47" y="30"/>
                </a:cubicBezTo>
                <a:cubicBezTo>
                  <a:pt x="48" y="28"/>
                  <a:pt x="48" y="28"/>
                  <a:pt x="48" y="28"/>
                </a:cubicBezTo>
                <a:cubicBezTo>
                  <a:pt x="48" y="31"/>
                  <a:pt x="48" y="31"/>
                  <a:pt x="48" y="31"/>
                </a:cubicBezTo>
                <a:cubicBezTo>
                  <a:pt x="49" y="31"/>
                  <a:pt x="50" y="31"/>
                  <a:pt x="51" y="31"/>
                </a:cubicBezTo>
                <a:cubicBezTo>
                  <a:pt x="51" y="31"/>
                  <a:pt x="47" y="32"/>
                  <a:pt x="46" y="37"/>
                </a:cubicBezTo>
                <a:cubicBezTo>
                  <a:pt x="46" y="37"/>
                  <a:pt x="51" y="37"/>
                  <a:pt x="55" y="34"/>
                </a:cubicBezTo>
                <a:cubicBezTo>
                  <a:pt x="54" y="35"/>
                  <a:pt x="53" y="37"/>
                  <a:pt x="53" y="39"/>
                </a:cubicBezTo>
                <a:cubicBezTo>
                  <a:pt x="56" y="40"/>
                  <a:pt x="56" y="40"/>
                  <a:pt x="56" y="40"/>
                </a:cubicBezTo>
                <a:cubicBezTo>
                  <a:pt x="53" y="42"/>
                  <a:pt x="53" y="42"/>
                  <a:pt x="53" y="42"/>
                </a:cubicBezTo>
                <a:cubicBezTo>
                  <a:pt x="54" y="43"/>
                  <a:pt x="54" y="44"/>
                  <a:pt x="54" y="45"/>
                </a:cubicBezTo>
                <a:cubicBezTo>
                  <a:pt x="57" y="46"/>
                  <a:pt x="57" y="46"/>
                  <a:pt x="57" y="46"/>
                </a:cubicBezTo>
                <a:cubicBezTo>
                  <a:pt x="55" y="48"/>
                  <a:pt x="55" y="48"/>
                  <a:pt x="55" y="48"/>
                </a:cubicBezTo>
                <a:cubicBezTo>
                  <a:pt x="55" y="49"/>
                  <a:pt x="56" y="50"/>
                  <a:pt x="56" y="50"/>
                </a:cubicBezTo>
                <a:cubicBezTo>
                  <a:pt x="64" y="45"/>
                  <a:pt x="60" y="36"/>
                  <a:pt x="60" y="36"/>
                </a:cubicBezTo>
                <a:cubicBezTo>
                  <a:pt x="60" y="37"/>
                  <a:pt x="62" y="38"/>
                  <a:pt x="63" y="40"/>
                </a:cubicBezTo>
                <a:cubicBezTo>
                  <a:pt x="65" y="37"/>
                  <a:pt x="65" y="37"/>
                  <a:pt x="65" y="37"/>
                </a:cubicBezTo>
                <a:cubicBezTo>
                  <a:pt x="65" y="41"/>
                  <a:pt x="65" y="41"/>
                  <a:pt x="65" y="41"/>
                </a:cubicBezTo>
                <a:cubicBezTo>
                  <a:pt x="65" y="42"/>
                  <a:pt x="66" y="42"/>
                  <a:pt x="67" y="43"/>
                </a:cubicBezTo>
                <a:cubicBezTo>
                  <a:pt x="69" y="40"/>
                  <a:pt x="69" y="40"/>
                  <a:pt x="69" y="40"/>
                </a:cubicBezTo>
                <a:cubicBezTo>
                  <a:pt x="69" y="44"/>
                  <a:pt x="69" y="44"/>
                  <a:pt x="69" y="44"/>
                </a:cubicBezTo>
                <a:cubicBezTo>
                  <a:pt x="70" y="45"/>
                  <a:pt x="71" y="46"/>
                  <a:pt x="71" y="46"/>
                </a:cubicBezTo>
                <a:cubicBezTo>
                  <a:pt x="72" y="36"/>
                  <a:pt x="66" y="33"/>
                  <a:pt x="61" y="32"/>
                </a:cubicBezTo>
                <a:close/>
              </a:path>
            </a:pathLst>
          </a:custGeom>
          <a:solidFill>
            <a:srgbClr val="FFFFFF"/>
          </a:solidFill>
          <a:ln w="9525">
            <a:noFill/>
            <a:round/>
          </a:ln>
        </p:spPr>
        <p:txBody>
          <a:bodyPr anchor="ctr"/>
          <a:lstStyle/>
          <a:p>
            <a:pPr algn="ct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3562" y="2705054"/>
            <a:ext cx="4916548" cy="1012888"/>
            <a:chOff x="1153562" y="2705054"/>
            <a:chExt cx="4916548" cy="1012888"/>
          </a:xfrm>
        </p:grpSpPr>
        <p:sp>
          <p:nvSpPr>
            <p:cNvPr id="4" name="矩形 3"/>
            <p:cNvSpPr/>
            <p:nvPr/>
          </p:nvSpPr>
          <p:spPr>
            <a:xfrm>
              <a:off x="1153562" y="2772166"/>
              <a:ext cx="4916548" cy="830997"/>
            </a:xfrm>
            <a:prstGeom prst="rect">
              <a:avLst/>
            </a:prstGeom>
          </p:spPr>
          <p:txBody>
            <a:bodyPr wrap="square">
              <a:spAutoFit/>
            </a:bodyPr>
            <a:lstStyle/>
            <a:p>
              <a:pPr algn="ctr">
                <a:spcBef>
                  <a:spcPts val="600"/>
                </a:spcBef>
              </a:pPr>
              <a:r>
                <a:rPr lang="zh-CN" altLang="en-US"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rPr>
                <a:t>重点差异化</a:t>
              </a:r>
              <a:endParaRPr lang="en-US" altLang="zh-CN"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endParaRPr>
            </a:p>
          </p:txBody>
        </p:sp>
        <p:cxnSp>
          <p:nvCxnSpPr>
            <p:cNvPr id="5" name="直接连接符 4"/>
            <p:cNvCxnSpPr/>
            <p:nvPr/>
          </p:nvCxnSpPr>
          <p:spPr>
            <a:xfrm>
              <a:off x="1675460" y="2705054"/>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75460" y="3717942"/>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Swer\Desktop\矢量智能对象.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237" y="337497"/>
            <a:ext cx="1699789" cy="4468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wer\Desktop\自由流PPT画图\ppt元素\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398" y="1434700"/>
            <a:ext cx="4714875" cy="391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anim calcmode="lin" valueType="num">
                                      <p:cBhvr>
                                        <p:cTn id="8" dur="500" fill="hold"/>
                                        <p:tgtEl>
                                          <p:spTgt spid="4098"/>
                                        </p:tgtEl>
                                        <p:attrNameLst>
                                          <p:attrName>ppt_x</p:attrName>
                                        </p:attrNameLst>
                                      </p:cBhvr>
                                      <p:tavLst>
                                        <p:tav tm="0">
                                          <p:val>
                                            <p:strVal val="#ppt_x"/>
                                          </p:val>
                                        </p:tav>
                                        <p:tav tm="100000">
                                          <p:val>
                                            <p:strVal val="#ppt_x"/>
                                          </p:val>
                                        </p:tav>
                                      </p:tavLst>
                                    </p:anim>
                                    <p:anim calcmode="lin" valueType="num">
                                      <p:cBhvr>
                                        <p:cTn id="9" dur="5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567713" y="128271"/>
            <a:ext cx="4594596"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重点差异化</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sp>
        <p:nvSpPr>
          <p:cNvPr id="18" name="íṡľïdê"/>
          <p:cNvSpPr/>
          <p:nvPr/>
        </p:nvSpPr>
        <p:spPr>
          <a:xfrm>
            <a:off x="2114550" y="1962281"/>
            <a:ext cx="7962900" cy="5559552"/>
          </a:xfrm>
          <a:prstGeom prst="blockArc">
            <a:avLst>
              <a:gd name="adj1" fmla="val 12574692"/>
              <a:gd name="adj2" fmla="val 19572395"/>
              <a:gd name="adj3" fmla="val 67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bg1"/>
              </a:solidFill>
              <a:latin typeface="微软雅黑" panose="020B0503020204020204" pitchFamily="34" charset="-122"/>
              <a:ea typeface="微软雅黑" panose="020B0503020204020204" pitchFamily="34" charset="-122"/>
            </a:endParaRPr>
          </a:p>
        </p:txBody>
      </p:sp>
      <p:sp>
        <p:nvSpPr>
          <p:cNvPr id="34" name="í$ļïḍe"/>
          <p:cNvSpPr txBox="1"/>
          <p:nvPr/>
        </p:nvSpPr>
        <p:spPr>
          <a:xfrm>
            <a:off x="2037631" y="3669335"/>
            <a:ext cx="2770197" cy="934957"/>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sz="1600" dirty="0">
                <a:solidFill>
                  <a:schemeClr val="bg1"/>
                </a:solidFill>
                <a:latin typeface="微软雅黑" panose="020B0503020204020204" pitchFamily="34" charset="-122"/>
                <a:ea typeface="微软雅黑" panose="020B0503020204020204" pitchFamily="34" charset="-122"/>
              </a:rPr>
              <a:t>渠道：线下渠道</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ïṥ1iḍê"/>
          <p:cNvSpPr/>
          <p:nvPr/>
        </p:nvSpPr>
        <p:spPr>
          <a:xfrm>
            <a:off x="2797583" y="2232967"/>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2018</a:t>
            </a:r>
            <a:r>
              <a:rPr lang="zh-CN" altLang="en-US" sz="1600" dirty="0">
                <a:solidFill>
                  <a:schemeClr val="bg1"/>
                </a:solidFill>
                <a:latin typeface="微软雅黑" panose="020B0503020204020204" pitchFamily="34" charset="-122"/>
                <a:ea typeface="微软雅黑" panose="020B0503020204020204" pitchFamily="34" charset="-122"/>
              </a:rPr>
              <a:t>运营服务规范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î$ḷîḓè"/>
          <p:cNvSpPr/>
          <p:nvPr/>
        </p:nvSpPr>
        <p:spPr>
          <a:xfrm>
            <a:off x="8151119" y="2230833"/>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规程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i$1iḍê"/>
          <p:cNvSpPr txBox="1"/>
          <p:nvPr/>
        </p:nvSpPr>
        <p:spPr>
          <a:xfrm>
            <a:off x="7911953" y="3544986"/>
            <a:ext cx="3206458" cy="934957"/>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ct val="0"/>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渠道：线上渠道（对接发行监管平台，绑定扣款渠道 ）线下渠道（发行机构、合作银行、第三方代理机构）</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新增退货、</a:t>
            </a:r>
            <a:r>
              <a:rPr lang="en-US"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账户解约、扣款账户变更售后服务</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6" name="任意多边形: 形状 35"/>
          <p:cNvSpPr>
            <a:spLocks noChangeAspect="1"/>
          </p:cNvSpPr>
          <p:nvPr/>
        </p:nvSpPr>
        <p:spPr>
          <a:xfrm>
            <a:off x="5224041" y="1219252"/>
            <a:ext cx="1743918" cy="1743918"/>
          </a:xfrm>
          <a:custGeom>
            <a:avLst/>
            <a:gdLst>
              <a:gd name="connsiteX0" fmla="*/ 687977 w 1375954"/>
              <a:gd name="connsiteY0" fmla="*/ 0 h 1375954"/>
              <a:gd name="connsiteX1" fmla="*/ 1375954 w 1375954"/>
              <a:gd name="connsiteY1" fmla="*/ 687977 h 1375954"/>
              <a:gd name="connsiteX2" fmla="*/ 687977 w 1375954"/>
              <a:gd name="connsiteY2" fmla="*/ 1375954 h 1375954"/>
              <a:gd name="connsiteX3" fmla="*/ 0 w 1375954"/>
              <a:gd name="connsiteY3" fmla="*/ 687977 h 1375954"/>
              <a:gd name="connsiteX4" fmla="*/ 687977 w 1375954"/>
              <a:gd name="connsiteY4" fmla="*/ 0 h 137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54" h="1375954">
                <a:moveTo>
                  <a:pt x="687977" y="0"/>
                </a:moveTo>
                <a:cubicBezTo>
                  <a:pt x="1067936" y="0"/>
                  <a:pt x="1375954" y="308018"/>
                  <a:pt x="1375954" y="687977"/>
                </a:cubicBezTo>
                <a:cubicBezTo>
                  <a:pt x="1375954" y="1067936"/>
                  <a:pt x="1067936" y="1375954"/>
                  <a:pt x="687977" y="1375954"/>
                </a:cubicBezTo>
                <a:cubicBezTo>
                  <a:pt x="308018" y="1375954"/>
                  <a:pt x="0" y="1067936"/>
                  <a:pt x="0" y="687977"/>
                </a:cubicBezTo>
                <a:cubicBezTo>
                  <a:pt x="0" y="308018"/>
                  <a:pt x="308018" y="0"/>
                  <a:pt x="687977" y="0"/>
                </a:cubicBezTo>
                <a:close/>
              </a:path>
            </a:pathLst>
          </a:cu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7" name="í$ļïḍe"/>
          <p:cNvSpPr txBox="1"/>
          <p:nvPr/>
        </p:nvSpPr>
        <p:spPr>
          <a:xfrm>
            <a:off x="4800242" y="447515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r>
              <a:rPr lang="zh-CN" altLang="en-US" sz="2000" b="1" dirty="0">
                <a:solidFill>
                  <a:srgbClr val="FFFF00"/>
                </a:solidFill>
                <a:latin typeface="微软雅黑" panose="020B0503020204020204" pitchFamily="34" charset="-122"/>
                <a:ea typeface="微软雅黑" panose="020B0503020204020204" pitchFamily="34" charset="-122"/>
              </a:rPr>
              <a:t>发行业务</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49" name="îṡḷiďé"/>
          <p:cNvSpPr/>
          <p:nvPr/>
        </p:nvSpPr>
        <p:spPr bwMode="auto">
          <a:xfrm>
            <a:off x="5704378" y="3494560"/>
            <a:ext cx="698465" cy="51790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567713" y="128271"/>
            <a:ext cx="4594596"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重点差异化</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sp>
        <p:nvSpPr>
          <p:cNvPr id="18" name="íṡľïdê"/>
          <p:cNvSpPr/>
          <p:nvPr/>
        </p:nvSpPr>
        <p:spPr>
          <a:xfrm>
            <a:off x="2114550" y="1962281"/>
            <a:ext cx="7962900" cy="5559552"/>
          </a:xfrm>
          <a:prstGeom prst="blockArc">
            <a:avLst>
              <a:gd name="adj1" fmla="val 12574692"/>
              <a:gd name="adj2" fmla="val 19572395"/>
              <a:gd name="adj3" fmla="val 67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bg1"/>
              </a:solidFill>
              <a:latin typeface="微软雅黑" panose="020B0503020204020204" pitchFamily="34" charset="-122"/>
              <a:ea typeface="微软雅黑" panose="020B0503020204020204" pitchFamily="34" charset="-122"/>
            </a:endParaRPr>
          </a:p>
        </p:txBody>
      </p:sp>
      <p:sp>
        <p:nvSpPr>
          <p:cNvPr id="34" name="í$ļïḍe"/>
          <p:cNvSpPr txBox="1"/>
          <p:nvPr/>
        </p:nvSpPr>
        <p:spPr>
          <a:xfrm>
            <a:off x="2003034" y="3753512"/>
            <a:ext cx="2770197" cy="934957"/>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sz="1600" dirty="0">
                <a:solidFill>
                  <a:schemeClr val="bg1"/>
                </a:solidFill>
                <a:latin typeface="微软雅黑" panose="020B0503020204020204" pitchFamily="34" charset="-122"/>
                <a:ea typeface="微软雅黑" panose="020B0503020204020204" pitchFamily="34" charset="-122"/>
              </a:rPr>
              <a:t>介质：</a:t>
            </a:r>
            <a:r>
              <a:rPr lang="en-US" altLang="zh-CN" sz="1600" dirty="0">
                <a:solidFill>
                  <a:schemeClr val="bg1"/>
                </a:solidFill>
                <a:latin typeface="微软雅黑" panose="020B0503020204020204" pitchFamily="34" charset="-122"/>
                <a:ea typeface="微软雅黑" panose="020B0503020204020204" pitchFamily="34" charset="-122"/>
              </a:rPr>
              <a:t>CPC</a:t>
            </a:r>
            <a:r>
              <a:rPr lang="zh-CN" altLang="en-US" sz="1600" dirty="0">
                <a:solidFill>
                  <a:schemeClr val="bg1"/>
                </a:solidFill>
                <a:latin typeface="微软雅黑" panose="020B0503020204020204" pitchFamily="34" charset="-122"/>
                <a:ea typeface="微软雅黑" panose="020B0503020204020204" pitchFamily="34" charset="-122"/>
              </a:rPr>
              <a:t>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ïṥ1iḍê"/>
          <p:cNvSpPr/>
          <p:nvPr/>
        </p:nvSpPr>
        <p:spPr>
          <a:xfrm>
            <a:off x="2797583" y="2232967"/>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2018</a:t>
            </a:r>
            <a:r>
              <a:rPr lang="zh-CN" altLang="en-US" sz="1600" dirty="0">
                <a:solidFill>
                  <a:schemeClr val="bg1"/>
                </a:solidFill>
                <a:latin typeface="微软雅黑" panose="020B0503020204020204" pitchFamily="34" charset="-122"/>
                <a:ea typeface="微软雅黑" panose="020B0503020204020204" pitchFamily="34" charset="-122"/>
              </a:rPr>
              <a:t>运营服务规范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î$ḷîḓè"/>
          <p:cNvSpPr/>
          <p:nvPr/>
        </p:nvSpPr>
        <p:spPr>
          <a:xfrm>
            <a:off x="8151119" y="2230833"/>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规程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i$1iḍê"/>
          <p:cNvSpPr txBox="1"/>
          <p:nvPr/>
        </p:nvSpPr>
        <p:spPr>
          <a:xfrm>
            <a:off x="7911953" y="3544986"/>
            <a:ext cx="3206458" cy="934957"/>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ct val="0"/>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介质：</a:t>
            </a:r>
            <a:r>
              <a:rPr lang="en-US" altLang="zh-CN" sz="1600" dirty="0">
                <a:solidFill>
                  <a:schemeClr val="bg1"/>
                </a:solidFill>
                <a:latin typeface="微软雅黑" panose="020B0503020204020204" pitchFamily="34" charset="-122"/>
                <a:ea typeface="微软雅黑" panose="020B0503020204020204" pitchFamily="34" charset="-122"/>
              </a:rPr>
              <a:t>CPC</a:t>
            </a:r>
            <a:r>
              <a:rPr lang="zh-CN" altLang="en-US" sz="1600" dirty="0">
                <a:solidFill>
                  <a:schemeClr val="bg1"/>
                </a:solidFill>
                <a:latin typeface="微软雅黑" panose="020B0503020204020204" pitchFamily="34" charset="-122"/>
                <a:ea typeface="微软雅黑" panose="020B0503020204020204" pitchFamily="34" charset="-122"/>
              </a:rPr>
              <a:t>卡</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新增入网管理、</a:t>
            </a:r>
            <a:r>
              <a:rPr lang="en-US" altLang="zh-CN" sz="1600" dirty="0">
                <a:solidFill>
                  <a:schemeClr val="bg1"/>
                </a:solidFill>
                <a:latin typeface="微软雅黑" panose="020B0503020204020204" pitchFamily="34" charset="-122"/>
                <a:ea typeface="微软雅黑" panose="020B0503020204020204" pitchFamily="34" charset="-122"/>
              </a:rPr>
              <a:t> CPC</a:t>
            </a:r>
            <a:r>
              <a:rPr lang="zh-CN" altLang="en-US" sz="1600" dirty="0">
                <a:solidFill>
                  <a:schemeClr val="bg1"/>
                </a:solidFill>
                <a:latin typeface="微软雅黑" panose="020B0503020204020204" pitchFamily="34" charset="-122"/>
                <a:ea typeface="微软雅黑" panose="020B0503020204020204" pitchFamily="34" charset="-122"/>
              </a:rPr>
              <a:t>调拨管理、库存管理等业务流程，统一使用部级系统</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6" name="任意多边形: 形状 35"/>
          <p:cNvSpPr>
            <a:spLocks noChangeAspect="1"/>
          </p:cNvSpPr>
          <p:nvPr/>
        </p:nvSpPr>
        <p:spPr>
          <a:xfrm>
            <a:off x="5224041" y="1219252"/>
            <a:ext cx="1743918" cy="1743918"/>
          </a:xfrm>
          <a:custGeom>
            <a:avLst/>
            <a:gdLst>
              <a:gd name="connsiteX0" fmla="*/ 687977 w 1375954"/>
              <a:gd name="connsiteY0" fmla="*/ 0 h 1375954"/>
              <a:gd name="connsiteX1" fmla="*/ 1375954 w 1375954"/>
              <a:gd name="connsiteY1" fmla="*/ 687977 h 1375954"/>
              <a:gd name="connsiteX2" fmla="*/ 687977 w 1375954"/>
              <a:gd name="connsiteY2" fmla="*/ 1375954 h 1375954"/>
              <a:gd name="connsiteX3" fmla="*/ 0 w 1375954"/>
              <a:gd name="connsiteY3" fmla="*/ 687977 h 1375954"/>
              <a:gd name="connsiteX4" fmla="*/ 687977 w 1375954"/>
              <a:gd name="connsiteY4" fmla="*/ 0 h 137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54" h="1375954">
                <a:moveTo>
                  <a:pt x="687977" y="0"/>
                </a:moveTo>
                <a:cubicBezTo>
                  <a:pt x="1067936" y="0"/>
                  <a:pt x="1375954" y="308018"/>
                  <a:pt x="1375954" y="687977"/>
                </a:cubicBezTo>
                <a:cubicBezTo>
                  <a:pt x="1375954" y="1067936"/>
                  <a:pt x="1067936" y="1375954"/>
                  <a:pt x="687977" y="1375954"/>
                </a:cubicBezTo>
                <a:cubicBezTo>
                  <a:pt x="308018" y="1375954"/>
                  <a:pt x="0" y="1067936"/>
                  <a:pt x="0" y="687977"/>
                </a:cubicBezTo>
                <a:cubicBezTo>
                  <a:pt x="0" y="308018"/>
                  <a:pt x="308018" y="0"/>
                  <a:pt x="687977" y="0"/>
                </a:cubicBezTo>
                <a:close/>
              </a:path>
            </a:pathLst>
          </a:cu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7" name="í$ļïḍe"/>
          <p:cNvSpPr txBox="1"/>
          <p:nvPr/>
        </p:nvSpPr>
        <p:spPr>
          <a:xfrm>
            <a:off x="4800242" y="447515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r>
              <a:rPr lang="zh-CN" altLang="en-US" sz="2000" b="1" dirty="0">
                <a:solidFill>
                  <a:srgbClr val="FFFF00"/>
                </a:solidFill>
                <a:latin typeface="微软雅黑" panose="020B0503020204020204" pitchFamily="34" charset="-122"/>
                <a:ea typeface="微软雅黑" panose="020B0503020204020204" pitchFamily="34" charset="-122"/>
              </a:rPr>
              <a:t>现金通行介质</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49" name="îṡḷiďé"/>
          <p:cNvSpPr/>
          <p:nvPr/>
        </p:nvSpPr>
        <p:spPr bwMode="auto">
          <a:xfrm>
            <a:off x="5704378" y="3494560"/>
            <a:ext cx="698465" cy="51790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ïŝḷîḋê"/>
          <p:cNvSpPr/>
          <p:nvPr/>
        </p:nvSpPr>
        <p:spPr>
          <a:xfrm rot="5400000">
            <a:off x="162199" y="1286913"/>
            <a:ext cx="4545104" cy="4545102"/>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grpSp>
        <p:nvGrpSpPr>
          <p:cNvPr id="7" name="ïś1ïḍe"/>
          <p:cNvGrpSpPr/>
          <p:nvPr/>
        </p:nvGrpSpPr>
        <p:grpSpPr>
          <a:xfrm>
            <a:off x="1382032" y="1913488"/>
            <a:ext cx="2683201" cy="3444313"/>
            <a:chOff x="1029472" y="2140251"/>
            <a:chExt cx="2296434" cy="2947834"/>
          </a:xfrm>
        </p:grpSpPr>
        <p:sp>
          <p:nvSpPr>
            <p:cNvPr id="24" name="îŝliḓè"/>
            <p:cNvSpPr/>
            <p:nvPr/>
          </p:nvSpPr>
          <p:spPr>
            <a:xfrm>
              <a:off x="1029472" y="3633186"/>
              <a:ext cx="2296434" cy="1454899"/>
            </a:xfrm>
            <a:custGeom>
              <a:avLst/>
              <a:gdLst/>
              <a:ahLst/>
              <a:cxnLst>
                <a:cxn ang="0">
                  <a:pos x="wd2" y="hd2"/>
                </a:cxn>
                <a:cxn ang="5400000">
                  <a:pos x="wd2" y="hd2"/>
                </a:cxn>
                <a:cxn ang="10800000">
                  <a:pos x="wd2" y="hd2"/>
                </a:cxn>
                <a:cxn ang="16200000">
                  <a:pos x="wd2" y="hd2"/>
                </a:cxn>
              </a:cxnLst>
              <a:rect l="0" t="0" r="r" b="b"/>
              <a:pathLst>
                <a:path w="21600" h="21600" extrusionOk="0">
                  <a:moveTo>
                    <a:pt x="20631" y="17399"/>
                  </a:moveTo>
                  <a:lnTo>
                    <a:pt x="20546" y="17399"/>
                  </a:lnTo>
                  <a:lnTo>
                    <a:pt x="20469" y="17411"/>
                  </a:lnTo>
                  <a:lnTo>
                    <a:pt x="20392" y="17448"/>
                  </a:lnTo>
                  <a:lnTo>
                    <a:pt x="20331" y="17472"/>
                  </a:lnTo>
                  <a:lnTo>
                    <a:pt x="20254" y="17520"/>
                  </a:lnTo>
                  <a:lnTo>
                    <a:pt x="20185" y="17569"/>
                  </a:lnTo>
                  <a:lnTo>
                    <a:pt x="20062" y="17690"/>
                  </a:lnTo>
                  <a:lnTo>
                    <a:pt x="20038" y="17460"/>
                  </a:lnTo>
                  <a:lnTo>
                    <a:pt x="20023" y="17253"/>
                  </a:lnTo>
                  <a:lnTo>
                    <a:pt x="19977" y="17035"/>
                  </a:lnTo>
                  <a:lnTo>
                    <a:pt x="19869" y="16646"/>
                  </a:lnTo>
                  <a:lnTo>
                    <a:pt x="19792" y="16476"/>
                  </a:lnTo>
                  <a:lnTo>
                    <a:pt x="19708" y="16318"/>
                  </a:lnTo>
                  <a:lnTo>
                    <a:pt x="19608" y="16148"/>
                  </a:lnTo>
                  <a:lnTo>
                    <a:pt x="19515" y="16015"/>
                  </a:lnTo>
                  <a:lnTo>
                    <a:pt x="19400" y="15893"/>
                  </a:lnTo>
                  <a:lnTo>
                    <a:pt x="19285" y="15784"/>
                  </a:lnTo>
                  <a:lnTo>
                    <a:pt x="19162" y="15699"/>
                  </a:lnTo>
                  <a:lnTo>
                    <a:pt x="19038" y="15626"/>
                  </a:lnTo>
                  <a:lnTo>
                    <a:pt x="18762" y="15529"/>
                  </a:lnTo>
                  <a:lnTo>
                    <a:pt x="18615" y="15529"/>
                  </a:lnTo>
                  <a:lnTo>
                    <a:pt x="18446" y="15541"/>
                  </a:lnTo>
                  <a:lnTo>
                    <a:pt x="18262" y="15590"/>
                  </a:lnTo>
                  <a:lnTo>
                    <a:pt x="18100" y="15687"/>
                  </a:lnTo>
                  <a:lnTo>
                    <a:pt x="17946" y="15784"/>
                  </a:lnTo>
                  <a:lnTo>
                    <a:pt x="18008" y="15505"/>
                  </a:lnTo>
                  <a:lnTo>
                    <a:pt x="18054" y="15213"/>
                  </a:lnTo>
                  <a:lnTo>
                    <a:pt x="18085" y="14898"/>
                  </a:lnTo>
                  <a:lnTo>
                    <a:pt x="18092" y="14582"/>
                  </a:lnTo>
                  <a:lnTo>
                    <a:pt x="18085" y="14254"/>
                  </a:lnTo>
                  <a:lnTo>
                    <a:pt x="18046" y="13914"/>
                  </a:lnTo>
                  <a:lnTo>
                    <a:pt x="17992" y="13587"/>
                  </a:lnTo>
                  <a:lnTo>
                    <a:pt x="17915" y="13283"/>
                  </a:lnTo>
                  <a:lnTo>
                    <a:pt x="17831" y="13004"/>
                  </a:lnTo>
                  <a:lnTo>
                    <a:pt x="17731" y="12724"/>
                  </a:lnTo>
                  <a:lnTo>
                    <a:pt x="17600" y="12469"/>
                  </a:lnTo>
                  <a:lnTo>
                    <a:pt x="17469" y="12227"/>
                  </a:lnTo>
                  <a:lnTo>
                    <a:pt x="17315" y="12020"/>
                  </a:lnTo>
                  <a:lnTo>
                    <a:pt x="17154" y="11826"/>
                  </a:lnTo>
                  <a:lnTo>
                    <a:pt x="16985" y="11656"/>
                  </a:lnTo>
                  <a:lnTo>
                    <a:pt x="16800" y="11522"/>
                  </a:lnTo>
                  <a:lnTo>
                    <a:pt x="16608" y="11401"/>
                  </a:lnTo>
                  <a:lnTo>
                    <a:pt x="16400" y="11328"/>
                  </a:lnTo>
                  <a:lnTo>
                    <a:pt x="16200" y="11267"/>
                  </a:lnTo>
                  <a:lnTo>
                    <a:pt x="15977" y="11243"/>
                  </a:lnTo>
                  <a:lnTo>
                    <a:pt x="15846" y="11267"/>
                  </a:lnTo>
                  <a:lnTo>
                    <a:pt x="15723" y="11280"/>
                  </a:lnTo>
                  <a:lnTo>
                    <a:pt x="15592" y="11304"/>
                  </a:lnTo>
                  <a:lnTo>
                    <a:pt x="15346" y="11401"/>
                  </a:lnTo>
                  <a:lnTo>
                    <a:pt x="15231" y="11462"/>
                  </a:lnTo>
                  <a:lnTo>
                    <a:pt x="15115" y="11535"/>
                  </a:lnTo>
                  <a:lnTo>
                    <a:pt x="15000" y="11620"/>
                  </a:lnTo>
                  <a:lnTo>
                    <a:pt x="14900" y="11717"/>
                  </a:lnTo>
                  <a:lnTo>
                    <a:pt x="14792" y="11826"/>
                  </a:lnTo>
                  <a:lnTo>
                    <a:pt x="14700" y="11923"/>
                  </a:lnTo>
                  <a:lnTo>
                    <a:pt x="14600" y="12045"/>
                  </a:lnTo>
                  <a:lnTo>
                    <a:pt x="14515" y="12178"/>
                  </a:lnTo>
                  <a:lnTo>
                    <a:pt x="14346" y="12469"/>
                  </a:lnTo>
                  <a:lnTo>
                    <a:pt x="14277" y="12615"/>
                  </a:lnTo>
                  <a:lnTo>
                    <a:pt x="12946" y="0"/>
                  </a:lnTo>
                  <a:lnTo>
                    <a:pt x="13869" y="13234"/>
                  </a:lnTo>
                  <a:lnTo>
                    <a:pt x="13754" y="13052"/>
                  </a:lnTo>
                  <a:lnTo>
                    <a:pt x="13615" y="12907"/>
                  </a:lnTo>
                  <a:lnTo>
                    <a:pt x="12515" y="826"/>
                  </a:lnTo>
                  <a:lnTo>
                    <a:pt x="13146" y="12579"/>
                  </a:lnTo>
                  <a:lnTo>
                    <a:pt x="12977" y="12530"/>
                  </a:lnTo>
                  <a:lnTo>
                    <a:pt x="12792" y="12518"/>
                  </a:lnTo>
                  <a:lnTo>
                    <a:pt x="12700" y="12518"/>
                  </a:lnTo>
                  <a:lnTo>
                    <a:pt x="12608" y="12530"/>
                  </a:lnTo>
                  <a:lnTo>
                    <a:pt x="12508" y="12554"/>
                  </a:lnTo>
                  <a:lnTo>
                    <a:pt x="12423" y="12591"/>
                  </a:lnTo>
                  <a:lnTo>
                    <a:pt x="12331" y="12639"/>
                  </a:lnTo>
                  <a:lnTo>
                    <a:pt x="12238" y="12700"/>
                  </a:lnTo>
                  <a:lnTo>
                    <a:pt x="12069" y="12822"/>
                  </a:lnTo>
                  <a:lnTo>
                    <a:pt x="12031" y="12579"/>
                  </a:lnTo>
                  <a:lnTo>
                    <a:pt x="11962" y="12348"/>
                  </a:lnTo>
                  <a:lnTo>
                    <a:pt x="11885" y="12142"/>
                  </a:lnTo>
                  <a:lnTo>
                    <a:pt x="11792" y="11947"/>
                  </a:lnTo>
                  <a:lnTo>
                    <a:pt x="11685" y="11765"/>
                  </a:lnTo>
                  <a:lnTo>
                    <a:pt x="11562" y="11607"/>
                  </a:lnTo>
                  <a:lnTo>
                    <a:pt x="11431" y="11474"/>
                  </a:lnTo>
                  <a:lnTo>
                    <a:pt x="11285" y="11389"/>
                  </a:lnTo>
                  <a:lnTo>
                    <a:pt x="11000" y="3072"/>
                  </a:lnTo>
                  <a:lnTo>
                    <a:pt x="11046" y="11280"/>
                  </a:lnTo>
                  <a:lnTo>
                    <a:pt x="10938" y="11267"/>
                  </a:lnTo>
                  <a:lnTo>
                    <a:pt x="10838" y="11243"/>
                  </a:lnTo>
                  <a:lnTo>
                    <a:pt x="10715" y="11267"/>
                  </a:lnTo>
                  <a:lnTo>
                    <a:pt x="10585" y="2793"/>
                  </a:lnTo>
                  <a:lnTo>
                    <a:pt x="10469" y="11340"/>
                  </a:lnTo>
                  <a:lnTo>
                    <a:pt x="10423" y="11365"/>
                  </a:lnTo>
                  <a:lnTo>
                    <a:pt x="10338" y="11170"/>
                  </a:lnTo>
                  <a:lnTo>
                    <a:pt x="10254" y="10988"/>
                  </a:lnTo>
                  <a:lnTo>
                    <a:pt x="10154" y="10806"/>
                  </a:lnTo>
                  <a:lnTo>
                    <a:pt x="10062" y="10648"/>
                  </a:lnTo>
                  <a:lnTo>
                    <a:pt x="9954" y="10478"/>
                  </a:lnTo>
                  <a:lnTo>
                    <a:pt x="9838" y="10333"/>
                  </a:lnTo>
                  <a:lnTo>
                    <a:pt x="9731" y="10175"/>
                  </a:lnTo>
                  <a:lnTo>
                    <a:pt x="9615" y="10041"/>
                  </a:lnTo>
                  <a:lnTo>
                    <a:pt x="9492" y="9920"/>
                  </a:lnTo>
                  <a:lnTo>
                    <a:pt x="9362" y="9798"/>
                  </a:lnTo>
                  <a:lnTo>
                    <a:pt x="9231" y="9689"/>
                  </a:lnTo>
                  <a:lnTo>
                    <a:pt x="9100" y="9604"/>
                  </a:lnTo>
                  <a:lnTo>
                    <a:pt x="8808" y="9458"/>
                  </a:lnTo>
                  <a:lnTo>
                    <a:pt x="8669" y="9398"/>
                  </a:lnTo>
                  <a:lnTo>
                    <a:pt x="8515" y="9349"/>
                  </a:lnTo>
                  <a:lnTo>
                    <a:pt x="8985" y="826"/>
                  </a:lnTo>
                  <a:lnTo>
                    <a:pt x="8123" y="9288"/>
                  </a:lnTo>
                  <a:lnTo>
                    <a:pt x="8023" y="9276"/>
                  </a:lnTo>
                  <a:lnTo>
                    <a:pt x="7862" y="9288"/>
                  </a:lnTo>
                  <a:lnTo>
                    <a:pt x="8554" y="0"/>
                  </a:lnTo>
                  <a:lnTo>
                    <a:pt x="7446" y="9373"/>
                  </a:lnTo>
                  <a:lnTo>
                    <a:pt x="7231" y="9470"/>
                  </a:lnTo>
                  <a:lnTo>
                    <a:pt x="7023" y="9580"/>
                  </a:lnTo>
                  <a:lnTo>
                    <a:pt x="6831" y="9713"/>
                  </a:lnTo>
                  <a:lnTo>
                    <a:pt x="6638" y="9859"/>
                  </a:lnTo>
                  <a:lnTo>
                    <a:pt x="6462" y="10029"/>
                  </a:lnTo>
                  <a:lnTo>
                    <a:pt x="6285" y="10223"/>
                  </a:lnTo>
                  <a:lnTo>
                    <a:pt x="6123" y="10454"/>
                  </a:lnTo>
                  <a:lnTo>
                    <a:pt x="5985" y="10673"/>
                  </a:lnTo>
                  <a:lnTo>
                    <a:pt x="5838" y="10927"/>
                  </a:lnTo>
                  <a:lnTo>
                    <a:pt x="5715" y="11182"/>
                  </a:lnTo>
                  <a:lnTo>
                    <a:pt x="5600" y="11474"/>
                  </a:lnTo>
                  <a:lnTo>
                    <a:pt x="5492" y="11777"/>
                  </a:lnTo>
                  <a:lnTo>
                    <a:pt x="5408" y="12081"/>
                  </a:lnTo>
                  <a:lnTo>
                    <a:pt x="5338" y="12397"/>
                  </a:lnTo>
                  <a:lnTo>
                    <a:pt x="5285" y="12724"/>
                  </a:lnTo>
                  <a:lnTo>
                    <a:pt x="5246" y="13052"/>
                  </a:lnTo>
                  <a:lnTo>
                    <a:pt x="5100" y="13052"/>
                  </a:lnTo>
                  <a:lnTo>
                    <a:pt x="4931" y="13077"/>
                  </a:lnTo>
                  <a:lnTo>
                    <a:pt x="4754" y="13101"/>
                  </a:lnTo>
                  <a:lnTo>
                    <a:pt x="4585" y="13162"/>
                  </a:lnTo>
                  <a:lnTo>
                    <a:pt x="4431" y="13259"/>
                  </a:lnTo>
                  <a:lnTo>
                    <a:pt x="4269" y="13344"/>
                  </a:lnTo>
                  <a:lnTo>
                    <a:pt x="4123" y="13465"/>
                  </a:lnTo>
                  <a:lnTo>
                    <a:pt x="3985" y="13611"/>
                  </a:lnTo>
                  <a:lnTo>
                    <a:pt x="3862" y="13769"/>
                  </a:lnTo>
                  <a:lnTo>
                    <a:pt x="3738" y="13951"/>
                  </a:lnTo>
                  <a:lnTo>
                    <a:pt x="3623" y="14145"/>
                  </a:lnTo>
                  <a:lnTo>
                    <a:pt x="3523" y="14339"/>
                  </a:lnTo>
                  <a:lnTo>
                    <a:pt x="3431" y="14570"/>
                  </a:lnTo>
                  <a:lnTo>
                    <a:pt x="3354" y="14789"/>
                  </a:lnTo>
                  <a:lnTo>
                    <a:pt x="3285" y="15031"/>
                  </a:lnTo>
                  <a:lnTo>
                    <a:pt x="3231" y="15286"/>
                  </a:lnTo>
                  <a:lnTo>
                    <a:pt x="3192" y="15541"/>
                  </a:lnTo>
                  <a:lnTo>
                    <a:pt x="3085" y="15590"/>
                  </a:lnTo>
                  <a:lnTo>
                    <a:pt x="2992" y="15638"/>
                  </a:lnTo>
                  <a:lnTo>
                    <a:pt x="2892" y="15711"/>
                  </a:lnTo>
                  <a:lnTo>
                    <a:pt x="2800" y="15808"/>
                  </a:lnTo>
                  <a:lnTo>
                    <a:pt x="2715" y="15906"/>
                  </a:lnTo>
                  <a:lnTo>
                    <a:pt x="2638" y="16015"/>
                  </a:lnTo>
                  <a:lnTo>
                    <a:pt x="2569" y="16148"/>
                  </a:lnTo>
                  <a:lnTo>
                    <a:pt x="2508" y="16282"/>
                  </a:lnTo>
                  <a:lnTo>
                    <a:pt x="2408" y="16185"/>
                  </a:lnTo>
                  <a:lnTo>
                    <a:pt x="2292" y="16088"/>
                  </a:lnTo>
                  <a:lnTo>
                    <a:pt x="2062" y="15942"/>
                  </a:lnTo>
                  <a:lnTo>
                    <a:pt x="1938" y="15893"/>
                  </a:lnTo>
                  <a:lnTo>
                    <a:pt x="1808" y="15845"/>
                  </a:lnTo>
                  <a:lnTo>
                    <a:pt x="1669" y="15833"/>
                  </a:lnTo>
                  <a:lnTo>
                    <a:pt x="1538" y="15821"/>
                  </a:lnTo>
                  <a:lnTo>
                    <a:pt x="1385" y="15833"/>
                  </a:lnTo>
                  <a:lnTo>
                    <a:pt x="1077" y="15906"/>
                  </a:lnTo>
                  <a:lnTo>
                    <a:pt x="931" y="15978"/>
                  </a:lnTo>
                  <a:lnTo>
                    <a:pt x="800" y="16076"/>
                  </a:lnTo>
                  <a:lnTo>
                    <a:pt x="677" y="16185"/>
                  </a:lnTo>
                  <a:lnTo>
                    <a:pt x="562" y="16306"/>
                  </a:lnTo>
                  <a:lnTo>
                    <a:pt x="446" y="16440"/>
                  </a:lnTo>
                  <a:lnTo>
                    <a:pt x="354" y="16585"/>
                  </a:lnTo>
                  <a:lnTo>
                    <a:pt x="262" y="16743"/>
                  </a:lnTo>
                  <a:lnTo>
                    <a:pt x="192" y="16913"/>
                  </a:lnTo>
                  <a:lnTo>
                    <a:pt x="123" y="17095"/>
                  </a:lnTo>
                  <a:lnTo>
                    <a:pt x="62" y="17302"/>
                  </a:lnTo>
                  <a:lnTo>
                    <a:pt x="23" y="17496"/>
                  </a:lnTo>
                  <a:lnTo>
                    <a:pt x="8" y="17703"/>
                  </a:lnTo>
                  <a:lnTo>
                    <a:pt x="0" y="17909"/>
                  </a:lnTo>
                  <a:lnTo>
                    <a:pt x="8" y="18127"/>
                  </a:lnTo>
                  <a:lnTo>
                    <a:pt x="23" y="18334"/>
                  </a:lnTo>
                  <a:lnTo>
                    <a:pt x="62" y="18528"/>
                  </a:lnTo>
                  <a:lnTo>
                    <a:pt x="123" y="18735"/>
                  </a:lnTo>
                  <a:lnTo>
                    <a:pt x="192" y="18905"/>
                  </a:lnTo>
                  <a:lnTo>
                    <a:pt x="262" y="19087"/>
                  </a:lnTo>
                  <a:lnTo>
                    <a:pt x="354" y="19245"/>
                  </a:lnTo>
                  <a:lnTo>
                    <a:pt x="446" y="19390"/>
                  </a:lnTo>
                  <a:lnTo>
                    <a:pt x="562" y="19524"/>
                  </a:lnTo>
                  <a:lnTo>
                    <a:pt x="677" y="19645"/>
                  </a:lnTo>
                  <a:lnTo>
                    <a:pt x="800" y="19754"/>
                  </a:lnTo>
                  <a:lnTo>
                    <a:pt x="931" y="19839"/>
                  </a:lnTo>
                  <a:lnTo>
                    <a:pt x="1077" y="19924"/>
                  </a:lnTo>
                  <a:lnTo>
                    <a:pt x="1385" y="19997"/>
                  </a:lnTo>
                  <a:lnTo>
                    <a:pt x="1538" y="20009"/>
                  </a:lnTo>
                  <a:lnTo>
                    <a:pt x="1715" y="19997"/>
                  </a:lnTo>
                  <a:lnTo>
                    <a:pt x="1892" y="19949"/>
                  </a:lnTo>
                  <a:lnTo>
                    <a:pt x="1985" y="20046"/>
                  </a:lnTo>
                  <a:lnTo>
                    <a:pt x="2092" y="20131"/>
                  </a:lnTo>
                  <a:lnTo>
                    <a:pt x="2215" y="20204"/>
                  </a:lnTo>
                  <a:lnTo>
                    <a:pt x="2346" y="20301"/>
                  </a:lnTo>
                  <a:lnTo>
                    <a:pt x="2677" y="20447"/>
                  </a:lnTo>
                  <a:lnTo>
                    <a:pt x="3069" y="20604"/>
                  </a:lnTo>
                  <a:lnTo>
                    <a:pt x="3508" y="20750"/>
                  </a:lnTo>
                  <a:lnTo>
                    <a:pt x="4000" y="20884"/>
                  </a:lnTo>
                  <a:lnTo>
                    <a:pt x="4546" y="21005"/>
                  </a:lnTo>
                  <a:lnTo>
                    <a:pt x="5131" y="21126"/>
                  </a:lnTo>
                  <a:lnTo>
                    <a:pt x="5769" y="21236"/>
                  </a:lnTo>
                  <a:lnTo>
                    <a:pt x="6446" y="21321"/>
                  </a:lnTo>
                  <a:lnTo>
                    <a:pt x="7154" y="21394"/>
                  </a:lnTo>
                  <a:lnTo>
                    <a:pt x="7900" y="21454"/>
                  </a:lnTo>
                  <a:lnTo>
                    <a:pt x="8685" y="21515"/>
                  </a:lnTo>
                  <a:lnTo>
                    <a:pt x="9492" y="21564"/>
                  </a:lnTo>
                  <a:lnTo>
                    <a:pt x="10323" y="21576"/>
                  </a:lnTo>
                  <a:lnTo>
                    <a:pt x="11169" y="21600"/>
                  </a:lnTo>
                  <a:lnTo>
                    <a:pt x="11938" y="21576"/>
                  </a:lnTo>
                  <a:lnTo>
                    <a:pt x="12692" y="21564"/>
                  </a:lnTo>
                  <a:lnTo>
                    <a:pt x="13415" y="21539"/>
                  </a:lnTo>
                  <a:lnTo>
                    <a:pt x="14123" y="21491"/>
                  </a:lnTo>
                  <a:lnTo>
                    <a:pt x="14815" y="21430"/>
                  </a:lnTo>
                  <a:lnTo>
                    <a:pt x="15469" y="21369"/>
                  </a:lnTo>
                  <a:lnTo>
                    <a:pt x="16100" y="21296"/>
                  </a:lnTo>
                  <a:lnTo>
                    <a:pt x="16708" y="21199"/>
                  </a:lnTo>
                  <a:lnTo>
                    <a:pt x="17269" y="21114"/>
                  </a:lnTo>
                  <a:lnTo>
                    <a:pt x="17800" y="21005"/>
                  </a:lnTo>
                  <a:lnTo>
                    <a:pt x="18292" y="20896"/>
                  </a:lnTo>
                  <a:lnTo>
                    <a:pt x="18738" y="20787"/>
                  </a:lnTo>
                  <a:lnTo>
                    <a:pt x="19154" y="20641"/>
                  </a:lnTo>
                  <a:lnTo>
                    <a:pt x="19515" y="20507"/>
                  </a:lnTo>
                  <a:lnTo>
                    <a:pt x="19838" y="20374"/>
                  </a:lnTo>
                  <a:lnTo>
                    <a:pt x="20108" y="20228"/>
                  </a:lnTo>
                  <a:lnTo>
                    <a:pt x="20223" y="20325"/>
                  </a:lnTo>
                  <a:lnTo>
                    <a:pt x="20346" y="20398"/>
                  </a:lnTo>
                  <a:lnTo>
                    <a:pt x="20492" y="20447"/>
                  </a:lnTo>
                  <a:lnTo>
                    <a:pt x="20631" y="20459"/>
                  </a:lnTo>
                  <a:lnTo>
                    <a:pt x="20731" y="20459"/>
                  </a:lnTo>
                  <a:lnTo>
                    <a:pt x="20823" y="20434"/>
                  </a:lnTo>
                  <a:lnTo>
                    <a:pt x="20923" y="20398"/>
                  </a:lnTo>
                  <a:lnTo>
                    <a:pt x="21008" y="20337"/>
                  </a:lnTo>
                  <a:lnTo>
                    <a:pt x="21092" y="20289"/>
                  </a:lnTo>
                  <a:lnTo>
                    <a:pt x="21246" y="20119"/>
                  </a:lnTo>
                  <a:lnTo>
                    <a:pt x="21323" y="20022"/>
                  </a:lnTo>
                  <a:lnTo>
                    <a:pt x="21377" y="19900"/>
                  </a:lnTo>
                  <a:lnTo>
                    <a:pt x="21438" y="19791"/>
                  </a:lnTo>
                  <a:lnTo>
                    <a:pt x="21485" y="19669"/>
                  </a:lnTo>
                  <a:lnTo>
                    <a:pt x="21523" y="19524"/>
                  </a:lnTo>
                  <a:lnTo>
                    <a:pt x="21562" y="19390"/>
                  </a:lnTo>
                  <a:lnTo>
                    <a:pt x="21577" y="19245"/>
                  </a:lnTo>
                  <a:lnTo>
                    <a:pt x="21600" y="19087"/>
                  </a:lnTo>
                  <a:lnTo>
                    <a:pt x="21600" y="18771"/>
                  </a:lnTo>
                  <a:lnTo>
                    <a:pt x="21577" y="18625"/>
                  </a:lnTo>
                  <a:lnTo>
                    <a:pt x="21562" y="18467"/>
                  </a:lnTo>
                  <a:lnTo>
                    <a:pt x="21485" y="18200"/>
                  </a:lnTo>
                  <a:lnTo>
                    <a:pt x="21438" y="18079"/>
                  </a:lnTo>
                  <a:lnTo>
                    <a:pt x="21377" y="17958"/>
                  </a:lnTo>
                  <a:lnTo>
                    <a:pt x="21323" y="17836"/>
                  </a:lnTo>
                  <a:lnTo>
                    <a:pt x="21246" y="17751"/>
                  </a:lnTo>
                  <a:lnTo>
                    <a:pt x="21169" y="17654"/>
                  </a:lnTo>
                  <a:lnTo>
                    <a:pt x="21092" y="17581"/>
                  </a:lnTo>
                  <a:lnTo>
                    <a:pt x="20923" y="17460"/>
                  </a:lnTo>
                  <a:lnTo>
                    <a:pt x="20823" y="17435"/>
                  </a:lnTo>
                  <a:lnTo>
                    <a:pt x="20731" y="17399"/>
                  </a:lnTo>
                  <a:lnTo>
                    <a:pt x="20631" y="17399"/>
                  </a:lnTo>
                  <a:close/>
                  <a:moveTo>
                    <a:pt x="6754" y="17751"/>
                  </a:moveTo>
                  <a:lnTo>
                    <a:pt x="6777" y="17715"/>
                  </a:lnTo>
                  <a:lnTo>
                    <a:pt x="6815" y="17751"/>
                  </a:lnTo>
                  <a:lnTo>
                    <a:pt x="6754" y="17751"/>
                  </a:lnTo>
                  <a:close/>
                </a:path>
              </a:pathLst>
            </a:custGeom>
            <a:solidFill>
              <a:srgbClr val="BC3649"/>
            </a:solid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grpSp>
          <p:nvGrpSpPr>
            <p:cNvPr id="25" name="îṩḷiḋé"/>
            <p:cNvGrpSpPr/>
            <p:nvPr/>
          </p:nvGrpSpPr>
          <p:grpSpPr>
            <a:xfrm>
              <a:off x="1886937" y="2140251"/>
              <a:ext cx="581474" cy="1560406"/>
              <a:chOff x="5893501" y="2142006"/>
              <a:chExt cx="406776" cy="1091596"/>
            </a:xfrm>
            <a:solidFill>
              <a:srgbClr val="BC3649"/>
            </a:solidFill>
          </p:grpSpPr>
          <p:sp>
            <p:nvSpPr>
              <p:cNvPr id="26" name="íṣḻîḑé"/>
              <p:cNvSpPr/>
              <p:nvPr/>
            </p:nvSpPr>
            <p:spPr>
              <a:xfrm>
                <a:off x="6192146" y="2819961"/>
                <a:ext cx="108131" cy="272900"/>
              </a:xfrm>
              <a:custGeom>
                <a:avLst/>
                <a:gdLst/>
                <a:ahLst/>
                <a:cxnLst>
                  <a:cxn ang="0">
                    <a:pos x="wd2" y="hd2"/>
                  </a:cxn>
                  <a:cxn ang="5400000">
                    <a:pos x="wd2" y="hd2"/>
                  </a:cxn>
                  <a:cxn ang="10800000">
                    <a:pos x="wd2" y="hd2"/>
                  </a:cxn>
                  <a:cxn ang="16200000">
                    <a:pos x="wd2" y="hd2"/>
                  </a:cxn>
                </a:cxnLst>
                <a:rect l="0" t="0" r="r" b="b"/>
                <a:pathLst>
                  <a:path w="21600" h="21600" extrusionOk="0">
                    <a:moveTo>
                      <a:pt x="7503" y="591"/>
                    </a:moveTo>
                    <a:lnTo>
                      <a:pt x="7162" y="1546"/>
                    </a:lnTo>
                    <a:lnTo>
                      <a:pt x="6935" y="2592"/>
                    </a:lnTo>
                    <a:lnTo>
                      <a:pt x="6025" y="5002"/>
                    </a:lnTo>
                    <a:lnTo>
                      <a:pt x="4775" y="7594"/>
                    </a:lnTo>
                    <a:lnTo>
                      <a:pt x="3524" y="10141"/>
                    </a:lnTo>
                    <a:lnTo>
                      <a:pt x="909" y="14415"/>
                    </a:lnTo>
                    <a:lnTo>
                      <a:pt x="0" y="16189"/>
                    </a:lnTo>
                    <a:lnTo>
                      <a:pt x="1137" y="15825"/>
                    </a:lnTo>
                    <a:lnTo>
                      <a:pt x="3183" y="15416"/>
                    </a:lnTo>
                    <a:lnTo>
                      <a:pt x="4206" y="15325"/>
                    </a:lnTo>
                    <a:lnTo>
                      <a:pt x="5229" y="15279"/>
                    </a:lnTo>
                    <a:lnTo>
                      <a:pt x="6025" y="15279"/>
                    </a:lnTo>
                    <a:lnTo>
                      <a:pt x="6707" y="15325"/>
                    </a:lnTo>
                    <a:lnTo>
                      <a:pt x="7503" y="15370"/>
                    </a:lnTo>
                    <a:lnTo>
                      <a:pt x="8867" y="15734"/>
                    </a:lnTo>
                    <a:lnTo>
                      <a:pt x="9436" y="15961"/>
                    </a:lnTo>
                    <a:lnTo>
                      <a:pt x="10800" y="16780"/>
                    </a:lnTo>
                    <a:lnTo>
                      <a:pt x="11596" y="17462"/>
                    </a:lnTo>
                    <a:lnTo>
                      <a:pt x="12164" y="18144"/>
                    </a:lnTo>
                    <a:lnTo>
                      <a:pt x="12733" y="18872"/>
                    </a:lnTo>
                    <a:lnTo>
                      <a:pt x="12960" y="19554"/>
                    </a:lnTo>
                    <a:lnTo>
                      <a:pt x="13301" y="20190"/>
                    </a:lnTo>
                    <a:lnTo>
                      <a:pt x="13415" y="21191"/>
                    </a:lnTo>
                    <a:lnTo>
                      <a:pt x="13528" y="21600"/>
                    </a:lnTo>
                    <a:lnTo>
                      <a:pt x="15347" y="19144"/>
                    </a:lnTo>
                    <a:lnTo>
                      <a:pt x="16939" y="16916"/>
                    </a:lnTo>
                    <a:lnTo>
                      <a:pt x="18303" y="14870"/>
                    </a:lnTo>
                    <a:lnTo>
                      <a:pt x="19326" y="13005"/>
                    </a:lnTo>
                    <a:lnTo>
                      <a:pt x="20122" y="11277"/>
                    </a:lnTo>
                    <a:lnTo>
                      <a:pt x="20918" y="9686"/>
                    </a:lnTo>
                    <a:lnTo>
                      <a:pt x="21259" y="8276"/>
                    </a:lnTo>
                    <a:lnTo>
                      <a:pt x="21600" y="6957"/>
                    </a:lnTo>
                    <a:lnTo>
                      <a:pt x="21600" y="5821"/>
                    </a:lnTo>
                    <a:lnTo>
                      <a:pt x="21486" y="4820"/>
                    </a:lnTo>
                    <a:lnTo>
                      <a:pt x="21259" y="3911"/>
                    </a:lnTo>
                    <a:lnTo>
                      <a:pt x="20918" y="3183"/>
                    </a:lnTo>
                    <a:lnTo>
                      <a:pt x="20463" y="2501"/>
                    </a:lnTo>
                    <a:lnTo>
                      <a:pt x="19895" y="1864"/>
                    </a:lnTo>
                    <a:lnTo>
                      <a:pt x="19213" y="1410"/>
                    </a:lnTo>
                    <a:lnTo>
                      <a:pt x="18531" y="1046"/>
                    </a:lnTo>
                    <a:lnTo>
                      <a:pt x="17621" y="682"/>
                    </a:lnTo>
                    <a:lnTo>
                      <a:pt x="16825" y="455"/>
                    </a:lnTo>
                    <a:lnTo>
                      <a:pt x="15802" y="227"/>
                    </a:lnTo>
                    <a:lnTo>
                      <a:pt x="14893" y="136"/>
                    </a:lnTo>
                    <a:lnTo>
                      <a:pt x="13983" y="91"/>
                    </a:lnTo>
                    <a:lnTo>
                      <a:pt x="13074" y="0"/>
                    </a:lnTo>
                    <a:lnTo>
                      <a:pt x="11368" y="91"/>
                    </a:lnTo>
                    <a:lnTo>
                      <a:pt x="9777" y="182"/>
                    </a:lnTo>
                    <a:lnTo>
                      <a:pt x="8640" y="364"/>
                    </a:lnTo>
                    <a:lnTo>
                      <a:pt x="7503" y="591"/>
                    </a:lnTo>
                    <a:close/>
                  </a:path>
                </a:pathLst>
              </a:custGeom>
              <a:grp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sp>
            <p:nvSpPr>
              <p:cNvPr id="27" name="ïṣlide"/>
              <p:cNvSpPr/>
              <p:nvPr/>
            </p:nvSpPr>
            <p:spPr>
              <a:xfrm>
                <a:off x="5893501" y="2819961"/>
                <a:ext cx="108132" cy="272900"/>
              </a:xfrm>
              <a:custGeom>
                <a:avLst/>
                <a:gdLst/>
                <a:ahLst/>
                <a:cxnLst>
                  <a:cxn ang="0">
                    <a:pos x="wd2" y="hd2"/>
                  </a:cxn>
                  <a:cxn ang="5400000">
                    <a:pos x="wd2" y="hd2"/>
                  </a:cxn>
                  <a:cxn ang="10800000">
                    <a:pos x="wd2" y="hd2"/>
                  </a:cxn>
                  <a:cxn ang="16200000">
                    <a:pos x="wd2" y="hd2"/>
                  </a:cxn>
                </a:cxnLst>
                <a:rect l="0" t="0" r="r" b="b"/>
                <a:pathLst>
                  <a:path w="21600" h="21600" extrusionOk="0">
                    <a:moveTo>
                      <a:pt x="8029" y="21600"/>
                    </a:moveTo>
                    <a:lnTo>
                      <a:pt x="8142" y="21191"/>
                    </a:lnTo>
                    <a:lnTo>
                      <a:pt x="8255" y="20190"/>
                    </a:lnTo>
                    <a:lnTo>
                      <a:pt x="8595" y="19554"/>
                    </a:lnTo>
                    <a:lnTo>
                      <a:pt x="8934" y="18872"/>
                    </a:lnTo>
                    <a:lnTo>
                      <a:pt x="9386" y="18144"/>
                    </a:lnTo>
                    <a:lnTo>
                      <a:pt x="9952" y="17462"/>
                    </a:lnTo>
                    <a:lnTo>
                      <a:pt x="10630" y="16780"/>
                    </a:lnTo>
                    <a:lnTo>
                      <a:pt x="11648" y="16234"/>
                    </a:lnTo>
                    <a:lnTo>
                      <a:pt x="12101" y="15961"/>
                    </a:lnTo>
                    <a:lnTo>
                      <a:pt x="12779" y="15734"/>
                    </a:lnTo>
                    <a:lnTo>
                      <a:pt x="13345" y="15552"/>
                    </a:lnTo>
                    <a:lnTo>
                      <a:pt x="14023" y="15370"/>
                    </a:lnTo>
                    <a:lnTo>
                      <a:pt x="14702" y="15325"/>
                    </a:lnTo>
                    <a:lnTo>
                      <a:pt x="15606" y="15279"/>
                    </a:lnTo>
                    <a:lnTo>
                      <a:pt x="16398" y="15279"/>
                    </a:lnTo>
                    <a:lnTo>
                      <a:pt x="17303" y="15325"/>
                    </a:lnTo>
                    <a:lnTo>
                      <a:pt x="18207" y="15416"/>
                    </a:lnTo>
                    <a:lnTo>
                      <a:pt x="19225" y="15597"/>
                    </a:lnTo>
                    <a:lnTo>
                      <a:pt x="20356" y="15825"/>
                    </a:lnTo>
                    <a:lnTo>
                      <a:pt x="21600" y="16189"/>
                    </a:lnTo>
                    <a:lnTo>
                      <a:pt x="20469" y="14415"/>
                    </a:lnTo>
                    <a:lnTo>
                      <a:pt x="17981" y="10141"/>
                    </a:lnTo>
                    <a:lnTo>
                      <a:pt x="16737" y="7594"/>
                    </a:lnTo>
                    <a:lnTo>
                      <a:pt x="15493" y="5002"/>
                    </a:lnTo>
                    <a:lnTo>
                      <a:pt x="14588" y="2592"/>
                    </a:lnTo>
                    <a:lnTo>
                      <a:pt x="14362" y="1546"/>
                    </a:lnTo>
                    <a:lnTo>
                      <a:pt x="14136" y="591"/>
                    </a:lnTo>
                    <a:lnTo>
                      <a:pt x="13005" y="364"/>
                    </a:lnTo>
                    <a:lnTo>
                      <a:pt x="11761" y="182"/>
                    </a:lnTo>
                    <a:lnTo>
                      <a:pt x="10291" y="91"/>
                    </a:lnTo>
                    <a:lnTo>
                      <a:pt x="8369" y="0"/>
                    </a:lnTo>
                    <a:lnTo>
                      <a:pt x="7577" y="91"/>
                    </a:lnTo>
                    <a:lnTo>
                      <a:pt x="6559" y="136"/>
                    </a:lnTo>
                    <a:lnTo>
                      <a:pt x="5768" y="227"/>
                    </a:lnTo>
                    <a:lnTo>
                      <a:pt x="4750" y="455"/>
                    </a:lnTo>
                    <a:lnTo>
                      <a:pt x="3958" y="682"/>
                    </a:lnTo>
                    <a:lnTo>
                      <a:pt x="2375" y="1410"/>
                    </a:lnTo>
                    <a:lnTo>
                      <a:pt x="1809" y="1864"/>
                    </a:lnTo>
                    <a:lnTo>
                      <a:pt x="1131" y="2501"/>
                    </a:lnTo>
                    <a:lnTo>
                      <a:pt x="679" y="3183"/>
                    </a:lnTo>
                    <a:lnTo>
                      <a:pt x="226" y="3911"/>
                    </a:lnTo>
                    <a:lnTo>
                      <a:pt x="113" y="4820"/>
                    </a:lnTo>
                    <a:lnTo>
                      <a:pt x="0" y="5821"/>
                    </a:lnTo>
                    <a:lnTo>
                      <a:pt x="113" y="6957"/>
                    </a:lnTo>
                    <a:lnTo>
                      <a:pt x="226" y="8276"/>
                    </a:lnTo>
                    <a:lnTo>
                      <a:pt x="792" y="9686"/>
                    </a:lnTo>
                    <a:lnTo>
                      <a:pt x="1357" y="11277"/>
                    </a:lnTo>
                    <a:lnTo>
                      <a:pt x="2262" y="13005"/>
                    </a:lnTo>
                    <a:lnTo>
                      <a:pt x="3393" y="14870"/>
                    </a:lnTo>
                    <a:lnTo>
                      <a:pt x="4637" y="16916"/>
                    </a:lnTo>
                    <a:lnTo>
                      <a:pt x="6220" y="19144"/>
                    </a:lnTo>
                    <a:lnTo>
                      <a:pt x="8029" y="21600"/>
                    </a:lnTo>
                    <a:close/>
                  </a:path>
                </a:pathLst>
              </a:custGeom>
              <a:grp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sp>
            <p:nvSpPr>
              <p:cNvPr id="28" name="ïṧ1iďè"/>
              <p:cNvSpPr/>
              <p:nvPr/>
            </p:nvSpPr>
            <p:spPr>
              <a:xfrm>
                <a:off x="5965589" y="2142006"/>
                <a:ext cx="262604" cy="875334"/>
              </a:xfrm>
              <a:custGeom>
                <a:avLst/>
                <a:gdLst/>
                <a:ahLst/>
                <a:cxnLst>
                  <a:cxn ang="0">
                    <a:pos x="wd2" y="hd2"/>
                  </a:cxn>
                  <a:cxn ang="5400000">
                    <a:pos x="wd2" y="hd2"/>
                  </a:cxn>
                  <a:cxn ang="10800000">
                    <a:pos x="wd2" y="hd2"/>
                  </a:cxn>
                  <a:cxn ang="16200000">
                    <a:pos x="wd2" y="hd2"/>
                  </a:cxn>
                </a:cxnLst>
                <a:rect l="0" t="0" r="r" b="b"/>
                <a:pathLst>
                  <a:path w="21600" h="21600" extrusionOk="0">
                    <a:moveTo>
                      <a:pt x="16742" y="6649"/>
                    </a:moveTo>
                    <a:lnTo>
                      <a:pt x="16742" y="6635"/>
                    </a:lnTo>
                    <a:lnTo>
                      <a:pt x="16695" y="6593"/>
                    </a:lnTo>
                    <a:lnTo>
                      <a:pt x="16554" y="6565"/>
                    </a:lnTo>
                    <a:lnTo>
                      <a:pt x="16082" y="6296"/>
                    </a:lnTo>
                    <a:lnTo>
                      <a:pt x="15328" y="5845"/>
                    </a:lnTo>
                    <a:lnTo>
                      <a:pt x="14384" y="5209"/>
                    </a:lnTo>
                    <a:lnTo>
                      <a:pt x="13913" y="4856"/>
                    </a:lnTo>
                    <a:lnTo>
                      <a:pt x="13394" y="4461"/>
                    </a:lnTo>
                    <a:lnTo>
                      <a:pt x="12922" y="4038"/>
                    </a:lnTo>
                    <a:lnTo>
                      <a:pt x="12451" y="3572"/>
                    </a:lnTo>
                    <a:lnTo>
                      <a:pt x="12073" y="3106"/>
                    </a:lnTo>
                    <a:lnTo>
                      <a:pt x="11649" y="2612"/>
                    </a:lnTo>
                    <a:lnTo>
                      <a:pt x="11366" y="2089"/>
                    </a:lnTo>
                    <a:lnTo>
                      <a:pt x="11036" y="1539"/>
                    </a:lnTo>
                    <a:lnTo>
                      <a:pt x="10894" y="1002"/>
                    </a:lnTo>
                    <a:lnTo>
                      <a:pt x="10847" y="438"/>
                    </a:lnTo>
                    <a:lnTo>
                      <a:pt x="11036" y="424"/>
                    </a:lnTo>
                    <a:lnTo>
                      <a:pt x="11272" y="367"/>
                    </a:lnTo>
                    <a:lnTo>
                      <a:pt x="11460" y="296"/>
                    </a:lnTo>
                    <a:lnTo>
                      <a:pt x="11507" y="212"/>
                    </a:lnTo>
                    <a:lnTo>
                      <a:pt x="11460" y="141"/>
                    </a:lnTo>
                    <a:lnTo>
                      <a:pt x="11272" y="71"/>
                    </a:lnTo>
                    <a:lnTo>
                      <a:pt x="11036" y="14"/>
                    </a:lnTo>
                    <a:lnTo>
                      <a:pt x="10753" y="0"/>
                    </a:lnTo>
                    <a:lnTo>
                      <a:pt x="10517" y="14"/>
                    </a:lnTo>
                    <a:lnTo>
                      <a:pt x="10281" y="71"/>
                    </a:lnTo>
                    <a:lnTo>
                      <a:pt x="10140" y="141"/>
                    </a:lnTo>
                    <a:lnTo>
                      <a:pt x="10045" y="212"/>
                    </a:lnTo>
                    <a:lnTo>
                      <a:pt x="10140" y="296"/>
                    </a:lnTo>
                    <a:lnTo>
                      <a:pt x="10281" y="367"/>
                    </a:lnTo>
                    <a:lnTo>
                      <a:pt x="10470" y="424"/>
                    </a:lnTo>
                    <a:lnTo>
                      <a:pt x="10753" y="438"/>
                    </a:lnTo>
                    <a:lnTo>
                      <a:pt x="10706" y="1002"/>
                    </a:lnTo>
                    <a:lnTo>
                      <a:pt x="10517" y="1539"/>
                    </a:lnTo>
                    <a:lnTo>
                      <a:pt x="10234" y="2089"/>
                    </a:lnTo>
                    <a:lnTo>
                      <a:pt x="9904" y="2612"/>
                    </a:lnTo>
                    <a:lnTo>
                      <a:pt x="9527" y="3106"/>
                    </a:lnTo>
                    <a:lnTo>
                      <a:pt x="8678" y="4038"/>
                    </a:lnTo>
                    <a:lnTo>
                      <a:pt x="8112" y="4461"/>
                    </a:lnTo>
                    <a:lnTo>
                      <a:pt x="7640" y="4856"/>
                    </a:lnTo>
                    <a:lnTo>
                      <a:pt x="7169" y="5209"/>
                    </a:lnTo>
                    <a:lnTo>
                      <a:pt x="6272" y="5816"/>
                    </a:lnTo>
                    <a:lnTo>
                      <a:pt x="5471" y="6282"/>
                    </a:lnTo>
                    <a:lnTo>
                      <a:pt x="5046" y="6565"/>
                    </a:lnTo>
                    <a:lnTo>
                      <a:pt x="4905" y="6593"/>
                    </a:lnTo>
                    <a:lnTo>
                      <a:pt x="4858" y="6635"/>
                    </a:lnTo>
                    <a:lnTo>
                      <a:pt x="4858" y="6649"/>
                    </a:lnTo>
                    <a:lnTo>
                      <a:pt x="4480" y="6776"/>
                    </a:lnTo>
                    <a:lnTo>
                      <a:pt x="3867" y="7031"/>
                    </a:lnTo>
                    <a:lnTo>
                      <a:pt x="3490" y="7228"/>
                    </a:lnTo>
                    <a:lnTo>
                      <a:pt x="2641" y="7736"/>
                    </a:lnTo>
                    <a:lnTo>
                      <a:pt x="2217" y="8047"/>
                    </a:lnTo>
                    <a:lnTo>
                      <a:pt x="1792" y="8414"/>
                    </a:lnTo>
                    <a:lnTo>
                      <a:pt x="1368" y="8838"/>
                    </a:lnTo>
                    <a:lnTo>
                      <a:pt x="990" y="9318"/>
                    </a:lnTo>
                    <a:lnTo>
                      <a:pt x="613" y="9854"/>
                    </a:lnTo>
                    <a:lnTo>
                      <a:pt x="377" y="10433"/>
                    </a:lnTo>
                    <a:lnTo>
                      <a:pt x="141" y="11082"/>
                    </a:lnTo>
                    <a:lnTo>
                      <a:pt x="0" y="11802"/>
                    </a:lnTo>
                    <a:lnTo>
                      <a:pt x="0" y="13440"/>
                    </a:lnTo>
                    <a:lnTo>
                      <a:pt x="141" y="14273"/>
                    </a:lnTo>
                    <a:lnTo>
                      <a:pt x="330" y="15106"/>
                    </a:lnTo>
                    <a:lnTo>
                      <a:pt x="613" y="15911"/>
                    </a:lnTo>
                    <a:lnTo>
                      <a:pt x="943" y="16701"/>
                    </a:lnTo>
                    <a:lnTo>
                      <a:pt x="1273" y="17449"/>
                    </a:lnTo>
                    <a:lnTo>
                      <a:pt x="1603" y="18155"/>
                    </a:lnTo>
                    <a:lnTo>
                      <a:pt x="2028" y="18805"/>
                    </a:lnTo>
                    <a:lnTo>
                      <a:pt x="2783" y="19962"/>
                    </a:lnTo>
                    <a:lnTo>
                      <a:pt x="3443" y="20838"/>
                    </a:lnTo>
                    <a:lnTo>
                      <a:pt x="4103" y="21600"/>
                    </a:lnTo>
                    <a:lnTo>
                      <a:pt x="17544" y="21600"/>
                    </a:lnTo>
                    <a:lnTo>
                      <a:pt x="18204" y="20838"/>
                    </a:lnTo>
                    <a:lnTo>
                      <a:pt x="18865" y="19962"/>
                    </a:lnTo>
                    <a:lnTo>
                      <a:pt x="19619" y="18805"/>
                    </a:lnTo>
                    <a:lnTo>
                      <a:pt x="19949" y="18155"/>
                    </a:lnTo>
                    <a:lnTo>
                      <a:pt x="20327" y="17435"/>
                    </a:lnTo>
                    <a:lnTo>
                      <a:pt x="20657" y="16701"/>
                    </a:lnTo>
                    <a:lnTo>
                      <a:pt x="20940" y="15911"/>
                    </a:lnTo>
                    <a:lnTo>
                      <a:pt x="21270" y="15106"/>
                    </a:lnTo>
                    <a:lnTo>
                      <a:pt x="21411" y="14273"/>
                    </a:lnTo>
                    <a:lnTo>
                      <a:pt x="21600" y="13440"/>
                    </a:lnTo>
                    <a:lnTo>
                      <a:pt x="21600" y="12579"/>
                    </a:lnTo>
                    <a:lnTo>
                      <a:pt x="21553" y="11802"/>
                    </a:lnTo>
                    <a:lnTo>
                      <a:pt x="21411" y="11082"/>
                    </a:lnTo>
                    <a:lnTo>
                      <a:pt x="21176" y="10433"/>
                    </a:lnTo>
                    <a:lnTo>
                      <a:pt x="20893" y="9854"/>
                    </a:lnTo>
                    <a:lnTo>
                      <a:pt x="20610" y="9332"/>
                    </a:lnTo>
                    <a:lnTo>
                      <a:pt x="20185" y="8852"/>
                    </a:lnTo>
                    <a:lnTo>
                      <a:pt x="19808" y="8414"/>
                    </a:lnTo>
                    <a:lnTo>
                      <a:pt x="19383" y="8047"/>
                    </a:lnTo>
                    <a:lnTo>
                      <a:pt x="18912" y="7736"/>
                    </a:lnTo>
                    <a:lnTo>
                      <a:pt x="18487" y="7454"/>
                    </a:lnTo>
                    <a:lnTo>
                      <a:pt x="18110" y="7228"/>
                    </a:lnTo>
                    <a:lnTo>
                      <a:pt x="17733" y="7031"/>
                    </a:lnTo>
                    <a:lnTo>
                      <a:pt x="16742" y="6649"/>
                    </a:lnTo>
                    <a:close/>
                    <a:moveTo>
                      <a:pt x="10753" y="8569"/>
                    </a:moveTo>
                    <a:lnTo>
                      <a:pt x="11130" y="8569"/>
                    </a:lnTo>
                    <a:lnTo>
                      <a:pt x="11460" y="8598"/>
                    </a:lnTo>
                    <a:lnTo>
                      <a:pt x="12168" y="8668"/>
                    </a:lnTo>
                    <a:lnTo>
                      <a:pt x="12781" y="8753"/>
                    </a:lnTo>
                    <a:lnTo>
                      <a:pt x="13300" y="8880"/>
                    </a:lnTo>
                    <a:lnTo>
                      <a:pt x="13677" y="9035"/>
                    </a:lnTo>
                    <a:lnTo>
                      <a:pt x="14054" y="9205"/>
                    </a:lnTo>
                    <a:lnTo>
                      <a:pt x="14243" y="9416"/>
                    </a:lnTo>
                    <a:lnTo>
                      <a:pt x="14290" y="9529"/>
                    </a:lnTo>
                    <a:lnTo>
                      <a:pt x="14290" y="9727"/>
                    </a:lnTo>
                    <a:lnTo>
                      <a:pt x="14243" y="9840"/>
                    </a:lnTo>
                    <a:lnTo>
                      <a:pt x="14054" y="10038"/>
                    </a:lnTo>
                    <a:lnTo>
                      <a:pt x="13677" y="10207"/>
                    </a:lnTo>
                    <a:lnTo>
                      <a:pt x="13300" y="10362"/>
                    </a:lnTo>
                    <a:lnTo>
                      <a:pt x="12781" y="10489"/>
                    </a:lnTo>
                    <a:lnTo>
                      <a:pt x="12168" y="10588"/>
                    </a:lnTo>
                    <a:lnTo>
                      <a:pt x="11460" y="10645"/>
                    </a:lnTo>
                    <a:lnTo>
                      <a:pt x="11177" y="10659"/>
                    </a:lnTo>
                    <a:lnTo>
                      <a:pt x="10753" y="10687"/>
                    </a:lnTo>
                    <a:lnTo>
                      <a:pt x="10423" y="10659"/>
                    </a:lnTo>
                    <a:lnTo>
                      <a:pt x="10045" y="10645"/>
                    </a:lnTo>
                    <a:lnTo>
                      <a:pt x="9432" y="10588"/>
                    </a:lnTo>
                    <a:lnTo>
                      <a:pt x="8819" y="10489"/>
                    </a:lnTo>
                    <a:lnTo>
                      <a:pt x="8300" y="10362"/>
                    </a:lnTo>
                    <a:lnTo>
                      <a:pt x="7876" y="10207"/>
                    </a:lnTo>
                    <a:lnTo>
                      <a:pt x="7546" y="10038"/>
                    </a:lnTo>
                    <a:lnTo>
                      <a:pt x="7357" y="9840"/>
                    </a:lnTo>
                    <a:lnTo>
                      <a:pt x="7310" y="9727"/>
                    </a:lnTo>
                    <a:lnTo>
                      <a:pt x="7310" y="9529"/>
                    </a:lnTo>
                    <a:lnTo>
                      <a:pt x="7357" y="9416"/>
                    </a:lnTo>
                    <a:lnTo>
                      <a:pt x="7546" y="9219"/>
                    </a:lnTo>
                    <a:lnTo>
                      <a:pt x="7876" y="9035"/>
                    </a:lnTo>
                    <a:lnTo>
                      <a:pt x="8300" y="8894"/>
                    </a:lnTo>
                    <a:lnTo>
                      <a:pt x="8819" y="8753"/>
                    </a:lnTo>
                    <a:lnTo>
                      <a:pt x="9432" y="8668"/>
                    </a:lnTo>
                    <a:lnTo>
                      <a:pt x="10045" y="8598"/>
                    </a:lnTo>
                    <a:lnTo>
                      <a:pt x="10423" y="8569"/>
                    </a:lnTo>
                    <a:lnTo>
                      <a:pt x="10753" y="8569"/>
                    </a:lnTo>
                    <a:close/>
                    <a:moveTo>
                      <a:pt x="10753" y="12311"/>
                    </a:moveTo>
                    <a:lnTo>
                      <a:pt x="11177" y="12325"/>
                    </a:lnTo>
                    <a:lnTo>
                      <a:pt x="11507" y="12325"/>
                    </a:lnTo>
                    <a:lnTo>
                      <a:pt x="12168" y="12395"/>
                    </a:lnTo>
                    <a:lnTo>
                      <a:pt x="12781" y="12480"/>
                    </a:lnTo>
                    <a:lnTo>
                      <a:pt x="13300" y="12621"/>
                    </a:lnTo>
                    <a:lnTo>
                      <a:pt x="14054" y="12960"/>
                    </a:lnTo>
                    <a:lnTo>
                      <a:pt x="14243" y="13158"/>
                    </a:lnTo>
                    <a:lnTo>
                      <a:pt x="14290" y="13256"/>
                    </a:lnTo>
                    <a:lnTo>
                      <a:pt x="14290" y="13468"/>
                    </a:lnTo>
                    <a:lnTo>
                      <a:pt x="14243" y="13581"/>
                    </a:lnTo>
                    <a:lnTo>
                      <a:pt x="14054" y="13765"/>
                    </a:lnTo>
                    <a:lnTo>
                      <a:pt x="13677" y="13948"/>
                    </a:lnTo>
                    <a:lnTo>
                      <a:pt x="13300" y="14104"/>
                    </a:lnTo>
                    <a:lnTo>
                      <a:pt x="12781" y="14245"/>
                    </a:lnTo>
                    <a:lnTo>
                      <a:pt x="12168" y="14329"/>
                    </a:lnTo>
                    <a:lnTo>
                      <a:pt x="11507" y="14400"/>
                    </a:lnTo>
                    <a:lnTo>
                      <a:pt x="11177" y="14414"/>
                    </a:lnTo>
                    <a:lnTo>
                      <a:pt x="10423" y="14414"/>
                    </a:lnTo>
                    <a:lnTo>
                      <a:pt x="10045" y="14400"/>
                    </a:lnTo>
                    <a:lnTo>
                      <a:pt x="9432" y="14329"/>
                    </a:lnTo>
                    <a:lnTo>
                      <a:pt x="8819" y="14245"/>
                    </a:lnTo>
                    <a:lnTo>
                      <a:pt x="8300" y="14104"/>
                    </a:lnTo>
                    <a:lnTo>
                      <a:pt x="7876" y="13962"/>
                    </a:lnTo>
                    <a:lnTo>
                      <a:pt x="7546" y="13765"/>
                    </a:lnTo>
                    <a:lnTo>
                      <a:pt x="7357" y="13581"/>
                    </a:lnTo>
                    <a:lnTo>
                      <a:pt x="7310" y="13468"/>
                    </a:lnTo>
                    <a:lnTo>
                      <a:pt x="7310" y="13256"/>
                    </a:lnTo>
                    <a:lnTo>
                      <a:pt x="7357" y="13158"/>
                    </a:lnTo>
                    <a:lnTo>
                      <a:pt x="7546" y="12960"/>
                    </a:lnTo>
                    <a:lnTo>
                      <a:pt x="7876" y="12791"/>
                    </a:lnTo>
                    <a:lnTo>
                      <a:pt x="8300" y="12621"/>
                    </a:lnTo>
                    <a:lnTo>
                      <a:pt x="8819" y="12480"/>
                    </a:lnTo>
                    <a:lnTo>
                      <a:pt x="9432" y="12395"/>
                    </a:lnTo>
                    <a:lnTo>
                      <a:pt x="10045" y="12325"/>
                    </a:lnTo>
                    <a:lnTo>
                      <a:pt x="10423" y="12325"/>
                    </a:lnTo>
                    <a:lnTo>
                      <a:pt x="10753" y="12311"/>
                    </a:lnTo>
                    <a:close/>
                    <a:moveTo>
                      <a:pt x="10847" y="18155"/>
                    </a:moveTo>
                    <a:lnTo>
                      <a:pt x="10423" y="18155"/>
                    </a:lnTo>
                    <a:lnTo>
                      <a:pt x="10140" y="18127"/>
                    </a:lnTo>
                    <a:lnTo>
                      <a:pt x="9432" y="18071"/>
                    </a:lnTo>
                    <a:lnTo>
                      <a:pt x="8819" y="17972"/>
                    </a:lnTo>
                    <a:lnTo>
                      <a:pt x="8300" y="17859"/>
                    </a:lnTo>
                    <a:lnTo>
                      <a:pt x="7876" y="17689"/>
                    </a:lnTo>
                    <a:lnTo>
                      <a:pt x="7546" y="17520"/>
                    </a:lnTo>
                    <a:lnTo>
                      <a:pt x="7357" y="17308"/>
                    </a:lnTo>
                    <a:lnTo>
                      <a:pt x="7310" y="17209"/>
                    </a:lnTo>
                    <a:lnTo>
                      <a:pt x="7310" y="16998"/>
                    </a:lnTo>
                    <a:lnTo>
                      <a:pt x="7357" y="16885"/>
                    </a:lnTo>
                    <a:lnTo>
                      <a:pt x="7546" y="16701"/>
                    </a:lnTo>
                    <a:lnTo>
                      <a:pt x="7876" y="16518"/>
                    </a:lnTo>
                    <a:lnTo>
                      <a:pt x="8300" y="16362"/>
                    </a:lnTo>
                    <a:lnTo>
                      <a:pt x="8819" y="16235"/>
                    </a:lnTo>
                    <a:lnTo>
                      <a:pt x="9432" y="16136"/>
                    </a:lnTo>
                    <a:lnTo>
                      <a:pt x="10140" y="16080"/>
                    </a:lnTo>
                    <a:lnTo>
                      <a:pt x="10423" y="16066"/>
                    </a:lnTo>
                    <a:lnTo>
                      <a:pt x="11177" y="16066"/>
                    </a:lnTo>
                    <a:lnTo>
                      <a:pt x="11507" y="16080"/>
                    </a:lnTo>
                    <a:lnTo>
                      <a:pt x="12168" y="16136"/>
                    </a:lnTo>
                    <a:lnTo>
                      <a:pt x="12781" y="16235"/>
                    </a:lnTo>
                    <a:lnTo>
                      <a:pt x="13300" y="16362"/>
                    </a:lnTo>
                    <a:lnTo>
                      <a:pt x="13677" y="16518"/>
                    </a:lnTo>
                    <a:lnTo>
                      <a:pt x="14054" y="16701"/>
                    </a:lnTo>
                    <a:lnTo>
                      <a:pt x="14243" y="16885"/>
                    </a:lnTo>
                    <a:lnTo>
                      <a:pt x="14290" y="16998"/>
                    </a:lnTo>
                    <a:lnTo>
                      <a:pt x="14290" y="17209"/>
                    </a:lnTo>
                    <a:lnTo>
                      <a:pt x="14243" y="17308"/>
                    </a:lnTo>
                    <a:lnTo>
                      <a:pt x="14054" y="17520"/>
                    </a:lnTo>
                    <a:lnTo>
                      <a:pt x="13300" y="17859"/>
                    </a:lnTo>
                    <a:lnTo>
                      <a:pt x="12781" y="17972"/>
                    </a:lnTo>
                    <a:lnTo>
                      <a:pt x="12168" y="18071"/>
                    </a:lnTo>
                    <a:lnTo>
                      <a:pt x="11177" y="18155"/>
                    </a:lnTo>
                    <a:lnTo>
                      <a:pt x="10847" y="18155"/>
                    </a:lnTo>
                    <a:close/>
                  </a:path>
                </a:pathLst>
              </a:custGeom>
              <a:grp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sp>
            <p:nvSpPr>
              <p:cNvPr id="29" name="ïSḻíḓé"/>
              <p:cNvSpPr/>
              <p:nvPr/>
            </p:nvSpPr>
            <p:spPr>
              <a:xfrm>
                <a:off x="6018796" y="3041371"/>
                <a:ext cx="154473" cy="192231"/>
              </a:xfrm>
              <a:custGeom>
                <a:avLst/>
                <a:gdLst/>
                <a:ahLst/>
                <a:cxnLst>
                  <a:cxn ang="0">
                    <a:pos x="wd2" y="hd2"/>
                  </a:cxn>
                  <a:cxn ang="5400000">
                    <a:pos x="wd2" y="hd2"/>
                  </a:cxn>
                  <a:cxn ang="10800000">
                    <a:pos x="wd2" y="hd2"/>
                  </a:cxn>
                  <a:cxn ang="16200000">
                    <a:pos x="wd2" y="hd2"/>
                  </a:cxn>
                </a:cxnLst>
                <a:rect l="0" t="0" r="r" b="b"/>
                <a:pathLst>
                  <a:path w="21600" h="21600" extrusionOk="0">
                    <a:moveTo>
                      <a:pt x="17520" y="0"/>
                    </a:moveTo>
                    <a:lnTo>
                      <a:pt x="17680" y="643"/>
                    </a:lnTo>
                    <a:lnTo>
                      <a:pt x="17920" y="1350"/>
                    </a:lnTo>
                    <a:lnTo>
                      <a:pt x="18080" y="2314"/>
                    </a:lnTo>
                    <a:lnTo>
                      <a:pt x="18080" y="3343"/>
                    </a:lnTo>
                    <a:lnTo>
                      <a:pt x="18000" y="4629"/>
                    </a:lnTo>
                    <a:lnTo>
                      <a:pt x="17760" y="5271"/>
                    </a:lnTo>
                    <a:lnTo>
                      <a:pt x="17600" y="5914"/>
                    </a:lnTo>
                    <a:lnTo>
                      <a:pt x="17280" y="6621"/>
                    </a:lnTo>
                    <a:lnTo>
                      <a:pt x="17040" y="7264"/>
                    </a:lnTo>
                    <a:lnTo>
                      <a:pt x="17040" y="6686"/>
                    </a:lnTo>
                    <a:lnTo>
                      <a:pt x="16880" y="6236"/>
                    </a:lnTo>
                    <a:lnTo>
                      <a:pt x="16720" y="5979"/>
                    </a:lnTo>
                    <a:lnTo>
                      <a:pt x="16480" y="5721"/>
                    </a:lnTo>
                    <a:lnTo>
                      <a:pt x="16240" y="5593"/>
                    </a:lnTo>
                    <a:lnTo>
                      <a:pt x="15920" y="5464"/>
                    </a:lnTo>
                    <a:lnTo>
                      <a:pt x="15680" y="5464"/>
                    </a:lnTo>
                    <a:lnTo>
                      <a:pt x="15520" y="5657"/>
                    </a:lnTo>
                    <a:lnTo>
                      <a:pt x="15440" y="5786"/>
                    </a:lnTo>
                    <a:lnTo>
                      <a:pt x="15280" y="6107"/>
                    </a:lnTo>
                    <a:lnTo>
                      <a:pt x="14800" y="8229"/>
                    </a:lnTo>
                    <a:lnTo>
                      <a:pt x="14320" y="9643"/>
                    </a:lnTo>
                    <a:lnTo>
                      <a:pt x="14000" y="10414"/>
                    </a:lnTo>
                    <a:lnTo>
                      <a:pt x="13600" y="11250"/>
                    </a:lnTo>
                    <a:lnTo>
                      <a:pt x="13120" y="12021"/>
                    </a:lnTo>
                    <a:lnTo>
                      <a:pt x="12560" y="12857"/>
                    </a:lnTo>
                    <a:lnTo>
                      <a:pt x="11760" y="13693"/>
                    </a:lnTo>
                    <a:lnTo>
                      <a:pt x="10880" y="14593"/>
                    </a:lnTo>
                    <a:lnTo>
                      <a:pt x="9920" y="13693"/>
                    </a:lnTo>
                    <a:lnTo>
                      <a:pt x="9120" y="12921"/>
                    </a:lnTo>
                    <a:lnTo>
                      <a:pt x="8080" y="11250"/>
                    </a:lnTo>
                    <a:lnTo>
                      <a:pt x="7600" y="10414"/>
                    </a:lnTo>
                    <a:lnTo>
                      <a:pt x="7280" y="9643"/>
                    </a:lnTo>
                    <a:lnTo>
                      <a:pt x="6880" y="8229"/>
                    </a:lnTo>
                    <a:lnTo>
                      <a:pt x="6400" y="6107"/>
                    </a:lnTo>
                    <a:lnTo>
                      <a:pt x="6240" y="5786"/>
                    </a:lnTo>
                    <a:lnTo>
                      <a:pt x="5840" y="5464"/>
                    </a:lnTo>
                    <a:lnTo>
                      <a:pt x="5680" y="5464"/>
                    </a:lnTo>
                    <a:lnTo>
                      <a:pt x="5200" y="5721"/>
                    </a:lnTo>
                    <a:lnTo>
                      <a:pt x="4880" y="5979"/>
                    </a:lnTo>
                    <a:lnTo>
                      <a:pt x="4800" y="6236"/>
                    </a:lnTo>
                    <a:lnTo>
                      <a:pt x="4560" y="6686"/>
                    </a:lnTo>
                    <a:lnTo>
                      <a:pt x="4560" y="7071"/>
                    </a:lnTo>
                    <a:lnTo>
                      <a:pt x="4640" y="7264"/>
                    </a:lnTo>
                    <a:lnTo>
                      <a:pt x="4320" y="6621"/>
                    </a:lnTo>
                    <a:lnTo>
                      <a:pt x="4000" y="5914"/>
                    </a:lnTo>
                    <a:lnTo>
                      <a:pt x="3760" y="5271"/>
                    </a:lnTo>
                    <a:lnTo>
                      <a:pt x="3680" y="4629"/>
                    </a:lnTo>
                    <a:lnTo>
                      <a:pt x="3520" y="3407"/>
                    </a:lnTo>
                    <a:lnTo>
                      <a:pt x="3600" y="2314"/>
                    </a:lnTo>
                    <a:lnTo>
                      <a:pt x="3680" y="1350"/>
                    </a:lnTo>
                    <a:lnTo>
                      <a:pt x="3920" y="643"/>
                    </a:lnTo>
                    <a:lnTo>
                      <a:pt x="4160" y="0"/>
                    </a:lnTo>
                    <a:lnTo>
                      <a:pt x="880" y="0"/>
                    </a:lnTo>
                    <a:lnTo>
                      <a:pt x="640" y="964"/>
                    </a:lnTo>
                    <a:lnTo>
                      <a:pt x="320" y="1993"/>
                    </a:lnTo>
                    <a:lnTo>
                      <a:pt x="80" y="3343"/>
                    </a:lnTo>
                    <a:lnTo>
                      <a:pt x="0" y="5014"/>
                    </a:lnTo>
                    <a:lnTo>
                      <a:pt x="80" y="5914"/>
                    </a:lnTo>
                    <a:lnTo>
                      <a:pt x="240" y="6879"/>
                    </a:lnTo>
                    <a:lnTo>
                      <a:pt x="400" y="7779"/>
                    </a:lnTo>
                    <a:lnTo>
                      <a:pt x="720" y="8743"/>
                    </a:lnTo>
                    <a:lnTo>
                      <a:pt x="1120" y="9771"/>
                    </a:lnTo>
                    <a:lnTo>
                      <a:pt x="1680" y="10864"/>
                    </a:lnTo>
                    <a:lnTo>
                      <a:pt x="1600" y="10543"/>
                    </a:lnTo>
                    <a:lnTo>
                      <a:pt x="1600" y="9964"/>
                    </a:lnTo>
                    <a:lnTo>
                      <a:pt x="1760" y="9193"/>
                    </a:lnTo>
                    <a:lnTo>
                      <a:pt x="2400" y="8550"/>
                    </a:lnTo>
                    <a:lnTo>
                      <a:pt x="2800" y="8293"/>
                    </a:lnTo>
                    <a:lnTo>
                      <a:pt x="3200" y="8229"/>
                    </a:lnTo>
                    <a:lnTo>
                      <a:pt x="3600" y="8229"/>
                    </a:lnTo>
                    <a:lnTo>
                      <a:pt x="3760" y="8357"/>
                    </a:lnTo>
                    <a:lnTo>
                      <a:pt x="4000" y="8679"/>
                    </a:lnTo>
                    <a:lnTo>
                      <a:pt x="4160" y="9193"/>
                    </a:lnTo>
                    <a:lnTo>
                      <a:pt x="4480" y="10414"/>
                    </a:lnTo>
                    <a:lnTo>
                      <a:pt x="4880" y="12214"/>
                    </a:lnTo>
                    <a:lnTo>
                      <a:pt x="5200" y="13243"/>
                    </a:lnTo>
                    <a:lnTo>
                      <a:pt x="5600" y="14271"/>
                    </a:lnTo>
                    <a:lnTo>
                      <a:pt x="6080" y="15493"/>
                    </a:lnTo>
                    <a:lnTo>
                      <a:pt x="6640" y="16586"/>
                    </a:lnTo>
                    <a:lnTo>
                      <a:pt x="7440" y="17871"/>
                    </a:lnTo>
                    <a:lnTo>
                      <a:pt x="8320" y="19093"/>
                    </a:lnTo>
                    <a:lnTo>
                      <a:pt x="9440" y="20314"/>
                    </a:lnTo>
                    <a:lnTo>
                      <a:pt x="10880" y="21600"/>
                    </a:lnTo>
                    <a:lnTo>
                      <a:pt x="12160" y="20314"/>
                    </a:lnTo>
                    <a:lnTo>
                      <a:pt x="13360" y="19093"/>
                    </a:lnTo>
                    <a:lnTo>
                      <a:pt x="14240" y="17871"/>
                    </a:lnTo>
                    <a:lnTo>
                      <a:pt x="15040" y="16586"/>
                    </a:lnTo>
                    <a:lnTo>
                      <a:pt x="15600" y="15493"/>
                    </a:lnTo>
                    <a:lnTo>
                      <a:pt x="16080" y="14271"/>
                    </a:lnTo>
                    <a:lnTo>
                      <a:pt x="16480" y="13243"/>
                    </a:lnTo>
                    <a:lnTo>
                      <a:pt x="16720" y="12214"/>
                    </a:lnTo>
                    <a:lnTo>
                      <a:pt x="17120" y="10414"/>
                    </a:lnTo>
                    <a:lnTo>
                      <a:pt x="17440" y="9193"/>
                    </a:lnTo>
                    <a:lnTo>
                      <a:pt x="17600" y="8679"/>
                    </a:lnTo>
                    <a:lnTo>
                      <a:pt x="17760" y="8357"/>
                    </a:lnTo>
                    <a:lnTo>
                      <a:pt x="18080" y="8229"/>
                    </a:lnTo>
                    <a:lnTo>
                      <a:pt x="18400" y="8229"/>
                    </a:lnTo>
                    <a:lnTo>
                      <a:pt x="18880" y="8293"/>
                    </a:lnTo>
                    <a:lnTo>
                      <a:pt x="19600" y="8871"/>
                    </a:lnTo>
                    <a:lnTo>
                      <a:pt x="19760" y="9193"/>
                    </a:lnTo>
                    <a:lnTo>
                      <a:pt x="20000" y="9579"/>
                    </a:lnTo>
                    <a:lnTo>
                      <a:pt x="20000" y="10864"/>
                    </a:lnTo>
                    <a:lnTo>
                      <a:pt x="20480" y="9771"/>
                    </a:lnTo>
                    <a:lnTo>
                      <a:pt x="20880" y="8743"/>
                    </a:lnTo>
                    <a:lnTo>
                      <a:pt x="21280" y="7779"/>
                    </a:lnTo>
                    <a:lnTo>
                      <a:pt x="21440" y="6879"/>
                    </a:lnTo>
                    <a:lnTo>
                      <a:pt x="21600" y="5914"/>
                    </a:lnTo>
                    <a:lnTo>
                      <a:pt x="21600" y="3343"/>
                    </a:lnTo>
                    <a:lnTo>
                      <a:pt x="21360" y="1993"/>
                    </a:lnTo>
                    <a:lnTo>
                      <a:pt x="21040" y="964"/>
                    </a:lnTo>
                    <a:lnTo>
                      <a:pt x="20720" y="0"/>
                    </a:lnTo>
                    <a:lnTo>
                      <a:pt x="17520" y="0"/>
                    </a:lnTo>
                    <a:close/>
                  </a:path>
                </a:pathLst>
              </a:custGeom>
              <a:grpFill/>
              <a:ln w="12700" cap="flat">
                <a:noFill/>
                <a:miter lim="400000"/>
              </a:ln>
              <a:effectLst/>
            </p:spPr>
            <p:txBody>
              <a:bodyPr wrap="square" lIns="91440" tIns="45720" rIns="91440" bIns="45720" numCol="1" anchor="t">
                <a:normAutofit fontScale="9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grpSp>
      </p:grpSp>
      <p:sp>
        <p:nvSpPr>
          <p:cNvPr id="22" name="îṧḷîḍe"/>
          <p:cNvSpPr/>
          <p:nvPr/>
        </p:nvSpPr>
        <p:spPr bwMode="auto">
          <a:xfrm>
            <a:off x="6905651" y="1432492"/>
            <a:ext cx="4123018" cy="8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457200" indent="-457200" algn="just">
              <a:lnSpc>
                <a:spcPct val="150000"/>
              </a:lnSpc>
              <a:buFont typeface="Arial" panose="020B0604020202020204" pitchFamily="34" charset="0"/>
              <a:buChar char="•"/>
              <a:defRPr/>
            </a:pPr>
            <a:r>
              <a:rPr lang="zh-CN" altLang="en-US" sz="1400" b="1" dirty="0">
                <a:solidFill>
                  <a:schemeClr val="bg1"/>
                </a:solidFill>
                <a:latin typeface="微软雅黑" panose="020B0503020204020204" pitchFamily="34" charset="-122"/>
              </a:rPr>
              <a:t>入口车道：</a:t>
            </a:r>
            <a:r>
              <a:rPr lang="en-US" altLang="zh-CN" sz="1400" b="1" dirty="0">
                <a:solidFill>
                  <a:schemeClr val="bg1"/>
                </a:solidFill>
                <a:latin typeface="微软雅黑" panose="020B0503020204020204" pitchFamily="34" charset="-122"/>
              </a:rPr>
              <a:t>ETC</a:t>
            </a:r>
            <a:r>
              <a:rPr lang="zh-CN" altLang="en-US" sz="1400" b="1" dirty="0">
                <a:solidFill>
                  <a:schemeClr val="bg1"/>
                </a:solidFill>
                <a:latin typeface="微软雅黑" panose="020B0503020204020204" pitchFamily="34" charset="-122"/>
              </a:rPr>
              <a:t>、</a:t>
            </a:r>
            <a:r>
              <a:rPr lang="en-GB" altLang="zh-CN" sz="1400" b="1" dirty="0">
                <a:solidFill>
                  <a:schemeClr val="bg1"/>
                </a:solidFill>
                <a:latin typeface="微软雅黑" panose="020B0503020204020204" pitchFamily="34" charset="-122"/>
              </a:rPr>
              <a:t>ETC/MTC</a:t>
            </a:r>
            <a:r>
              <a:rPr lang="zh-CN" altLang="en-US" sz="1400" b="1" dirty="0">
                <a:solidFill>
                  <a:schemeClr val="bg1"/>
                </a:solidFill>
                <a:latin typeface="微软雅黑" panose="020B0503020204020204" pitchFamily="34" charset="-122"/>
              </a:rPr>
              <a:t>混合</a:t>
            </a:r>
            <a:endParaRPr lang="en-US" altLang="zh-CN" sz="1400" b="1" dirty="0">
              <a:solidFill>
                <a:schemeClr val="bg1"/>
              </a:solidFill>
              <a:latin typeface="微软雅黑" panose="020B0503020204020204" pitchFamily="34" charset="-122"/>
            </a:endParaRPr>
          </a:p>
          <a:p>
            <a:pPr marL="457200" indent="-457200" algn="just">
              <a:lnSpc>
                <a:spcPct val="150000"/>
              </a:lnSpc>
              <a:buFont typeface="Arial" panose="020B0604020202020204" pitchFamily="34" charset="0"/>
              <a:buChar char="•"/>
              <a:defRPr/>
            </a:pPr>
            <a:r>
              <a:rPr lang="zh-CN" altLang="en-US" sz="1400" b="1" dirty="0">
                <a:solidFill>
                  <a:schemeClr val="bg1"/>
                </a:solidFill>
                <a:latin typeface="微软雅黑" panose="020B0503020204020204" pitchFamily="34" charset="-122"/>
              </a:rPr>
              <a:t>出口车道 ：</a:t>
            </a:r>
            <a:r>
              <a:rPr lang="en-US" altLang="zh-CN" sz="1400" b="1" dirty="0">
                <a:solidFill>
                  <a:schemeClr val="bg1"/>
                </a:solidFill>
                <a:latin typeface="微软雅黑" panose="020B0503020204020204" pitchFamily="34" charset="-122"/>
              </a:rPr>
              <a:t> ETC</a:t>
            </a:r>
            <a:r>
              <a:rPr lang="zh-CN" altLang="en-US" sz="1400" b="1" dirty="0">
                <a:solidFill>
                  <a:schemeClr val="bg1"/>
                </a:solidFill>
                <a:latin typeface="微软雅黑" panose="020B0503020204020204" pitchFamily="34" charset="-122"/>
              </a:rPr>
              <a:t>、</a:t>
            </a:r>
            <a:r>
              <a:rPr lang="en-GB" altLang="zh-CN" sz="1400" b="1" dirty="0">
                <a:solidFill>
                  <a:schemeClr val="bg1"/>
                </a:solidFill>
                <a:latin typeface="微软雅黑" panose="020B0503020204020204" pitchFamily="34" charset="-122"/>
              </a:rPr>
              <a:t>ETC/MTC</a:t>
            </a:r>
            <a:r>
              <a:rPr lang="zh-CN" altLang="en-US" sz="1400" b="1" dirty="0">
                <a:solidFill>
                  <a:schemeClr val="bg1"/>
                </a:solidFill>
                <a:latin typeface="微软雅黑" panose="020B0503020204020204" pitchFamily="34" charset="-122"/>
              </a:rPr>
              <a:t>混合  </a:t>
            </a:r>
            <a:endParaRPr lang="en-US" altLang="zh-CN" sz="1400" b="1" dirty="0">
              <a:solidFill>
                <a:schemeClr val="bg1"/>
              </a:solidFill>
              <a:latin typeface="微软雅黑" panose="020B0503020204020204" pitchFamily="34" charset="-122"/>
            </a:endParaRPr>
          </a:p>
        </p:txBody>
      </p:sp>
      <p:sp>
        <p:nvSpPr>
          <p:cNvPr id="20" name="îś1íḑé"/>
          <p:cNvSpPr/>
          <p:nvPr/>
        </p:nvSpPr>
        <p:spPr bwMode="auto">
          <a:xfrm>
            <a:off x="6917373" y="2986333"/>
            <a:ext cx="4123018"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457200" indent="-457200" algn="just">
              <a:lnSpc>
                <a:spcPct val="150000"/>
              </a:lnSpc>
              <a:buFont typeface="Arial" panose="020B0604020202020204" pitchFamily="34" charset="0"/>
              <a:buChar char="•"/>
              <a:defRPr/>
            </a:pPr>
            <a:r>
              <a:rPr lang="zh-CN" altLang="en-US" sz="1400" b="1" dirty="0">
                <a:solidFill>
                  <a:schemeClr val="bg1"/>
                </a:solidFill>
                <a:latin typeface="微软雅黑" panose="020B0503020204020204" pitchFamily="34" charset="-122"/>
              </a:rPr>
              <a:t>门架系统 ：</a:t>
            </a:r>
            <a:r>
              <a:rPr lang="en-US" altLang="zh-CN" sz="1400" b="1" dirty="0">
                <a:solidFill>
                  <a:schemeClr val="bg1"/>
                </a:solidFill>
                <a:latin typeface="微软雅黑" panose="020B0503020204020204" pitchFamily="34" charset="-122"/>
              </a:rPr>
              <a:t>ETC</a:t>
            </a:r>
            <a:r>
              <a:rPr lang="zh-CN" altLang="en-US" sz="1400" b="1" dirty="0">
                <a:solidFill>
                  <a:schemeClr val="bg1"/>
                </a:solidFill>
                <a:latin typeface="微软雅黑" panose="020B0503020204020204" pitchFamily="34" charset="-122"/>
              </a:rPr>
              <a:t>车辆计费、</a:t>
            </a:r>
            <a:r>
              <a:rPr lang="en-US" altLang="zh-CN" sz="1400" b="1" dirty="0">
                <a:solidFill>
                  <a:schemeClr val="bg1"/>
                </a:solidFill>
                <a:latin typeface="微软雅黑" panose="020B0503020204020204" pitchFamily="34" charset="-122"/>
              </a:rPr>
              <a:t>CPC</a:t>
            </a:r>
            <a:r>
              <a:rPr lang="zh-CN" altLang="en-US" sz="1400" b="1" dirty="0">
                <a:solidFill>
                  <a:schemeClr val="bg1"/>
                </a:solidFill>
                <a:latin typeface="微软雅黑" panose="020B0503020204020204" pitchFamily="34" charset="-122"/>
              </a:rPr>
              <a:t>车辆计费</a:t>
            </a:r>
            <a:endParaRPr lang="en-US" altLang="zh-CN" sz="1400" b="1" dirty="0">
              <a:solidFill>
                <a:schemeClr val="bg1"/>
              </a:solidFill>
              <a:latin typeface="微软雅黑" panose="020B0503020204020204" pitchFamily="34" charset="-122"/>
            </a:endParaRPr>
          </a:p>
        </p:txBody>
      </p:sp>
      <p:sp>
        <p:nvSpPr>
          <p:cNvPr id="18" name="îṣḷïdé"/>
          <p:cNvSpPr/>
          <p:nvPr/>
        </p:nvSpPr>
        <p:spPr bwMode="auto">
          <a:xfrm>
            <a:off x="6917373" y="3736701"/>
            <a:ext cx="4834916" cy="293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457200" lvl="0" indent="-457200" algn="just">
              <a:lnSpc>
                <a:spcPct val="150000"/>
              </a:lnSpc>
              <a:buFont typeface="Arial" panose="020B0604020202020204" pitchFamily="34" charset="0"/>
              <a:buChar char="•"/>
              <a:defRPr/>
            </a:pPr>
            <a:r>
              <a:rPr lang="zh-CN" altLang="en-US" sz="1400" b="1" dirty="0">
                <a:solidFill>
                  <a:schemeClr val="bg1"/>
                </a:solidFill>
                <a:latin typeface="微软雅黑" panose="020B0503020204020204" pitchFamily="34" charset="-122"/>
              </a:rPr>
              <a:t>特种车辆处理流程：货车列车、半挂汽车列车车辆和大件运输车辆（非 </a:t>
            </a:r>
            <a:r>
              <a:rPr lang="en-US" altLang="zh-CN" sz="1400" b="1" dirty="0">
                <a:solidFill>
                  <a:schemeClr val="bg1"/>
                </a:solidFill>
                <a:latin typeface="微软雅黑" panose="020B0503020204020204" pitchFamily="34" charset="-122"/>
              </a:rPr>
              <a:t>ETC </a:t>
            </a:r>
            <a:r>
              <a:rPr lang="zh-CN" altLang="en-US" sz="1400" b="1" dirty="0">
                <a:solidFill>
                  <a:schemeClr val="bg1"/>
                </a:solidFill>
                <a:latin typeface="微软雅黑" panose="020B0503020204020204" pitchFamily="34" charset="-122"/>
              </a:rPr>
              <a:t>车辆和</a:t>
            </a:r>
            <a:r>
              <a:rPr lang="en-US" altLang="zh-CN" sz="1400" b="1" dirty="0">
                <a:solidFill>
                  <a:schemeClr val="bg1"/>
                </a:solidFill>
                <a:latin typeface="微软雅黑" panose="020B0503020204020204" pitchFamily="34" charset="-122"/>
              </a:rPr>
              <a:t>ETC </a:t>
            </a:r>
            <a:r>
              <a:rPr lang="zh-CN" altLang="en-US" sz="1400" b="1" dirty="0">
                <a:solidFill>
                  <a:schemeClr val="bg1"/>
                </a:solidFill>
                <a:latin typeface="微软雅黑" panose="020B0503020204020204" pitchFamily="34" charset="-122"/>
              </a:rPr>
              <a:t>车辆）。鲜活农产品运输车辆（预约平台或客服电话预约；未预约通行的经查验合格后可享受鲜活农产品运输车辆优惠政策，按正常 </a:t>
            </a:r>
            <a:r>
              <a:rPr lang="en-US" altLang="zh-CN" sz="1400" b="1" dirty="0">
                <a:solidFill>
                  <a:schemeClr val="bg1"/>
                </a:solidFill>
                <a:latin typeface="微软雅黑" panose="020B0503020204020204" pitchFamily="34" charset="-122"/>
              </a:rPr>
              <a:t>ETC </a:t>
            </a:r>
            <a:r>
              <a:rPr lang="zh-CN" altLang="en-US" sz="1400" b="1" dirty="0">
                <a:solidFill>
                  <a:schemeClr val="bg1"/>
                </a:solidFill>
                <a:latin typeface="微软雅黑" panose="020B0503020204020204" pitchFamily="34" charset="-122"/>
              </a:rPr>
              <a:t>货车处理）</a:t>
            </a:r>
            <a:endParaRPr lang="zh-CN" altLang="en-US" sz="1400" b="1" dirty="0">
              <a:solidFill>
                <a:schemeClr val="bg1"/>
              </a:solidFill>
              <a:latin typeface="微软雅黑" panose="020B0503020204020204" pitchFamily="34" charset="-122"/>
            </a:endParaRPr>
          </a:p>
          <a:p>
            <a:pPr marL="457200" lvl="0" indent="-457200" algn="just">
              <a:lnSpc>
                <a:spcPct val="150000"/>
              </a:lnSpc>
              <a:buFont typeface="Arial" panose="020B0604020202020204" pitchFamily="34" charset="0"/>
              <a:buChar char="•"/>
              <a:defRPr/>
            </a:pPr>
            <a:r>
              <a:rPr lang="zh-CN" altLang="en-US" sz="1400" b="1" dirty="0">
                <a:solidFill>
                  <a:schemeClr val="bg1"/>
                </a:solidFill>
                <a:latin typeface="微软雅黑" panose="020B0503020204020204" pitchFamily="34" charset="-122"/>
              </a:rPr>
              <a:t>收费特情处理：</a:t>
            </a:r>
            <a:r>
              <a:rPr lang="en-US" altLang="zh-CN" sz="1400" b="1" dirty="0">
                <a:solidFill>
                  <a:schemeClr val="bg1"/>
                </a:solidFill>
                <a:latin typeface="微软雅黑" panose="020B0503020204020204" pitchFamily="34" charset="-122"/>
              </a:rPr>
              <a:t>ETC </a:t>
            </a:r>
            <a:r>
              <a:rPr lang="zh-CN" altLang="en-US" sz="1400" b="1" dirty="0">
                <a:solidFill>
                  <a:schemeClr val="bg1"/>
                </a:solidFill>
                <a:latin typeface="微软雅黑" panose="020B0503020204020204" pitchFamily="34" charset="-122"/>
              </a:rPr>
              <a:t>通行有效性不通过、信用黑名单、通行异常车辆、双片式 </a:t>
            </a:r>
            <a:r>
              <a:rPr lang="en-US" altLang="zh-CN" sz="1400" b="1" dirty="0">
                <a:solidFill>
                  <a:schemeClr val="bg1"/>
                </a:solidFill>
                <a:latin typeface="微软雅黑" panose="020B0503020204020204" pitchFamily="34" charset="-122"/>
              </a:rPr>
              <a:t>OBU </a:t>
            </a:r>
            <a:r>
              <a:rPr lang="zh-CN" altLang="en-US" sz="1400" b="1" dirty="0">
                <a:solidFill>
                  <a:schemeClr val="bg1"/>
                </a:solidFill>
                <a:latin typeface="微软雅黑" panose="020B0503020204020204" pitchFamily="34" charset="-122"/>
              </a:rPr>
              <a:t>未插卡车辆、持临时牌照车辆、无效 </a:t>
            </a:r>
            <a:r>
              <a:rPr lang="en-US" altLang="zh-CN" sz="1400" b="1" dirty="0">
                <a:solidFill>
                  <a:schemeClr val="bg1"/>
                </a:solidFill>
                <a:latin typeface="微软雅黑" panose="020B0503020204020204" pitchFamily="34" charset="-122"/>
              </a:rPr>
              <a:t>CPC </a:t>
            </a:r>
            <a:r>
              <a:rPr lang="zh-CN" altLang="en-US" sz="1400" b="1" dirty="0">
                <a:solidFill>
                  <a:schemeClr val="bg1"/>
                </a:solidFill>
                <a:latin typeface="微软雅黑" panose="020B0503020204020204" pitchFamily="34" charset="-122"/>
              </a:rPr>
              <a:t>卡等等 </a:t>
            </a:r>
            <a:endParaRPr lang="en-US" altLang="zh-CN" sz="1400" b="1" dirty="0">
              <a:solidFill>
                <a:schemeClr val="bg1"/>
              </a:solidFill>
              <a:latin typeface="微软雅黑" panose="020B0503020204020204" pitchFamily="34" charset="-122"/>
            </a:endParaRPr>
          </a:p>
        </p:txBody>
      </p:sp>
      <p:cxnSp>
        <p:nvCxnSpPr>
          <p:cNvPr id="11" name="直接连接符 10"/>
          <p:cNvCxnSpPr/>
          <p:nvPr/>
        </p:nvCxnSpPr>
        <p:spPr>
          <a:xfrm>
            <a:off x="5653350" y="1913488"/>
            <a:ext cx="528917" cy="0"/>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653350" y="3217085"/>
            <a:ext cx="528917" cy="0"/>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53350" y="4520682"/>
            <a:ext cx="528917" cy="0"/>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5" name="肘形连接符 86"/>
          <p:cNvCxnSpPr/>
          <p:nvPr/>
        </p:nvCxnSpPr>
        <p:spPr>
          <a:xfrm flipV="1">
            <a:off x="4353467" y="1913488"/>
            <a:ext cx="1299883" cy="1303598"/>
          </a:xfrm>
          <a:prstGeom prst="bentConnector2">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6" name="肘形连接符 90"/>
          <p:cNvCxnSpPr/>
          <p:nvPr/>
        </p:nvCxnSpPr>
        <p:spPr>
          <a:xfrm>
            <a:off x="4353467" y="3217086"/>
            <a:ext cx="1299878" cy="1302460"/>
          </a:xfrm>
          <a:prstGeom prst="bentConnector2">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353467" y="3217085"/>
            <a:ext cx="1299878" cy="1"/>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sp>
        <p:nvSpPr>
          <p:cNvPr id="43" name="right-arrow_44835"/>
          <p:cNvSpPr>
            <a:spLocks noChangeAspect="1"/>
          </p:cNvSpPr>
          <p:nvPr/>
        </p:nvSpPr>
        <p:spPr bwMode="auto">
          <a:xfrm rot="18941272">
            <a:off x="6250798" y="1773418"/>
            <a:ext cx="609685" cy="256174"/>
          </a:xfrm>
          <a:custGeom>
            <a:avLst/>
            <a:gdLst>
              <a:gd name="T0" fmla="*/ 6626 w 7515"/>
              <a:gd name="T1" fmla="*/ 70 h 3163"/>
              <a:gd name="T2" fmla="*/ 6015 w 7515"/>
              <a:gd name="T3" fmla="*/ 854 h 3163"/>
              <a:gd name="T4" fmla="*/ 5943 w 7515"/>
              <a:gd name="T5" fmla="*/ 955 h 3163"/>
              <a:gd name="T6" fmla="*/ 5239 w 7515"/>
              <a:gd name="T7" fmla="*/ 732 h 3163"/>
              <a:gd name="T8" fmla="*/ 5035 w 7515"/>
              <a:gd name="T9" fmla="*/ 681 h 3163"/>
              <a:gd name="T10" fmla="*/ 4672 w 7515"/>
              <a:gd name="T11" fmla="*/ 613 h 3163"/>
              <a:gd name="T12" fmla="*/ 4049 w 7515"/>
              <a:gd name="T13" fmla="*/ 546 h 3163"/>
              <a:gd name="T14" fmla="*/ 3726 w 7515"/>
              <a:gd name="T15" fmla="*/ 535 h 3163"/>
              <a:gd name="T16" fmla="*/ 3236 w 7515"/>
              <a:gd name="T17" fmla="*/ 548 h 3163"/>
              <a:gd name="T18" fmla="*/ 2749 w 7515"/>
              <a:gd name="T19" fmla="*/ 599 h 3163"/>
              <a:gd name="T20" fmla="*/ 2126 w 7515"/>
              <a:gd name="T21" fmla="*/ 724 h 3163"/>
              <a:gd name="T22" fmla="*/ 1833 w 7515"/>
              <a:gd name="T23" fmla="*/ 806 h 3163"/>
              <a:gd name="T24" fmla="*/ 1554 w 7515"/>
              <a:gd name="T25" fmla="*/ 899 h 3163"/>
              <a:gd name="T26" fmla="*/ 1051 w 7515"/>
              <a:gd name="T27" fmla="*/ 1102 h 3163"/>
              <a:gd name="T28" fmla="*/ 726 w 7515"/>
              <a:gd name="T29" fmla="*/ 1264 h 3163"/>
              <a:gd name="T30" fmla="*/ 462 w 7515"/>
              <a:gd name="T31" fmla="*/ 1420 h 3163"/>
              <a:gd name="T32" fmla="*/ 187 w 7515"/>
              <a:gd name="T33" fmla="*/ 1596 h 3163"/>
              <a:gd name="T34" fmla="*/ 70 w 7515"/>
              <a:gd name="T35" fmla="*/ 1713 h 3163"/>
              <a:gd name="T36" fmla="*/ 353 w 7515"/>
              <a:gd name="T37" fmla="*/ 1604 h 3163"/>
              <a:gd name="T38" fmla="*/ 709 w 7515"/>
              <a:gd name="T39" fmla="*/ 1493 h 3163"/>
              <a:gd name="T40" fmla="*/ 917 w 7515"/>
              <a:gd name="T41" fmla="*/ 1439 h 3163"/>
              <a:gd name="T42" fmla="*/ 1391 w 7515"/>
              <a:gd name="T43" fmla="*/ 1345 h 3163"/>
              <a:gd name="T44" fmla="*/ 1785 w 7515"/>
              <a:gd name="T45" fmla="*/ 1298 h 3163"/>
              <a:gd name="T46" fmla="*/ 2061 w 7515"/>
              <a:gd name="T47" fmla="*/ 1283 h 3163"/>
              <a:gd name="T48" fmla="*/ 2486 w 7515"/>
              <a:gd name="T49" fmla="*/ 1283 h 3163"/>
              <a:gd name="T50" fmla="*/ 3059 w 7515"/>
              <a:gd name="T51" fmla="*/ 1338 h 3163"/>
              <a:gd name="T52" fmla="*/ 3340 w 7515"/>
              <a:gd name="T53" fmla="*/ 1387 h 3163"/>
              <a:gd name="T54" fmla="*/ 3750 w 7515"/>
              <a:gd name="T55" fmla="*/ 1483 h 3163"/>
              <a:gd name="T56" fmla="*/ 4134 w 7515"/>
              <a:gd name="T57" fmla="*/ 1610 h 3163"/>
              <a:gd name="T58" fmla="*/ 4596 w 7515"/>
              <a:gd name="T59" fmla="*/ 1803 h 3163"/>
              <a:gd name="T60" fmla="*/ 4701 w 7515"/>
              <a:gd name="T61" fmla="*/ 1855 h 3163"/>
              <a:gd name="T62" fmla="*/ 4988 w 7515"/>
              <a:gd name="T63" fmla="*/ 2012 h 3163"/>
              <a:gd name="T64" fmla="*/ 5131 w 7515"/>
              <a:gd name="T65" fmla="*/ 2243 h 3163"/>
              <a:gd name="T66" fmla="*/ 4664 w 7515"/>
              <a:gd name="T67" fmla="*/ 3155 h 3163"/>
              <a:gd name="T68" fmla="*/ 7494 w 7515"/>
              <a:gd name="T69" fmla="*/ 269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15" h="3163">
                <a:moveTo>
                  <a:pt x="7494" y="2697"/>
                </a:moveTo>
                <a:lnTo>
                  <a:pt x="6626" y="70"/>
                </a:lnTo>
                <a:cubicBezTo>
                  <a:pt x="6605" y="6"/>
                  <a:pt x="6558" y="0"/>
                  <a:pt x="6522" y="57"/>
                </a:cubicBezTo>
                <a:lnTo>
                  <a:pt x="6015" y="854"/>
                </a:lnTo>
                <a:cubicBezTo>
                  <a:pt x="5979" y="911"/>
                  <a:pt x="5948" y="957"/>
                  <a:pt x="5946" y="956"/>
                </a:cubicBezTo>
                <a:cubicBezTo>
                  <a:pt x="5945" y="956"/>
                  <a:pt x="5944" y="956"/>
                  <a:pt x="5943" y="955"/>
                </a:cubicBezTo>
                <a:cubicBezTo>
                  <a:pt x="5805" y="897"/>
                  <a:pt x="5657" y="854"/>
                  <a:pt x="5495" y="802"/>
                </a:cubicBezTo>
                <a:cubicBezTo>
                  <a:pt x="5414" y="775"/>
                  <a:pt x="5327" y="756"/>
                  <a:pt x="5239" y="732"/>
                </a:cubicBezTo>
                <a:cubicBezTo>
                  <a:pt x="5195" y="721"/>
                  <a:pt x="5150" y="710"/>
                  <a:pt x="5104" y="699"/>
                </a:cubicBezTo>
                <a:cubicBezTo>
                  <a:pt x="5081" y="693"/>
                  <a:pt x="5058" y="687"/>
                  <a:pt x="5035" y="681"/>
                </a:cubicBezTo>
                <a:cubicBezTo>
                  <a:pt x="5011" y="677"/>
                  <a:pt x="4988" y="672"/>
                  <a:pt x="4964" y="668"/>
                </a:cubicBezTo>
                <a:cubicBezTo>
                  <a:pt x="4869" y="650"/>
                  <a:pt x="4772" y="632"/>
                  <a:pt x="4672" y="613"/>
                </a:cubicBezTo>
                <a:cubicBezTo>
                  <a:pt x="4572" y="598"/>
                  <a:pt x="4469" y="586"/>
                  <a:pt x="4366" y="573"/>
                </a:cubicBezTo>
                <a:cubicBezTo>
                  <a:pt x="4263" y="557"/>
                  <a:pt x="4156" y="554"/>
                  <a:pt x="4049" y="546"/>
                </a:cubicBezTo>
                <a:cubicBezTo>
                  <a:pt x="3996" y="543"/>
                  <a:pt x="3943" y="539"/>
                  <a:pt x="3889" y="536"/>
                </a:cubicBezTo>
                <a:cubicBezTo>
                  <a:pt x="3835" y="535"/>
                  <a:pt x="3781" y="535"/>
                  <a:pt x="3726" y="535"/>
                </a:cubicBezTo>
                <a:cubicBezTo>
                  <a:pt x="3617" y="534"/>
                  <a:pt x="3509" y="531"/>
                  <a:pt x="3399" y="539"/>
                </a:cubicBezTo>
                <a:cubicBezTo>
                  <a:pt x="3345" y="542"/>
                  <a:pt x="3290" y="545"/>
                  <a:pt x="3236" y="548"/>
                </a:cubicBezTo>
                <a:cubicBezTo>
                  <a:pt x="3181" y="551"/>
                  <a:pt x="3127" y="554"/>
                  <a:pt x="3073" y="561"/>
                </a:cubicBezTo>
                <a:cubicBezTo>
                  <a:pt x="2964" y="574"/>
                  <a:pt x="2856" y="584"/>
                  <a:pt x="2749" y="599"/>
                </a:cubicBezTo>
                <a:cubicBezTo>
                  <a:pt x="2643" y="617"/>
                  <a:pt x="2538" y="635"/>
                  <a:pt x="2433" y="653"/>
                </a:cubicBezTo>
                <a:cubicBezTo>
                  <a:pt x="2329" y="675"/>
                  <a:pt x="2227" y="700"/>
                  <a:pt x="2126" y="724"/>
                </a:cubicBezTo>
                <a:cubicBezTo>
                  <a:pt x="2076" y="734"/>
                  <a:pt x="2027" y="749"/>
                  <a:pt x="1978" y="763"/>
                </a:cubicBezTo>
                <a:cubicBezTo>
                  <a:pt x="1929" y="778"/>
                  <a:pt x="1881" y="792"/>
                  <a:pt x="1833" y="806"/>
                </a:cubicBezTo>
                <a:cubicBezTo>
                  <a:pt x="1785" y="821"/>
                  <a:pt x="1737" y="833"/>
                  <a:pt x="1691" y="850"/>
                </a:cubicBezTo>
                <a:cubicBezTo>
                  <a:pt x="1645" y="866"/>
                  <a:pt x="1599" y="883"/>
                  <a:pt x="1554" y="899"/>
                </a:cubicBezTo>
                <a:cubicBezTo>
                  <a:pt x="1464" y="932"/>
                  <a:pt x="1376" y="961"/>
                  <a:pt x="1293" y="998"/>
                </a:cubicBezTo>
                <a:cubicBezTo>
                  <a:pt x="1210" y="1034"/>
                  <a:pt x="1129" y="1069"/>
                  <a:pt x="1051" y="1102"/>
                </a:cubicBezTo>
                <a:cubicBezTo>
                  <a:pt x="975" y="1140"/>
                  <a:pt x="902" y="1176"/>
                  <a:pt x="832" y="1211"/>
                </a:cubicBezTo>
                <a:cubicBezTo>
                  <a:pt x="796" y="1229"/>
                  <a:pt x="760" y="1247"/>
                  <a:pt x="726" y="1264"/>
                </a:cubicBezTo>
                <a:cubicBezTo>
                  <a:pt x="694" y="1283"/>
                  <a:pt x="663" y="1301"/>
                  <a:pt x="633" y="1319"/>
                </a:cubicBezTo>
                <a:cubicBezTo>
                  <a:pt x="573" y="1354"/>
                  <a:pt x="515" y="1388"/>
                  <a:pt x="462" y="1420"/>
                </a:cubicBezTo>
                <a:cubicBezTo>
                  <a:pt x="408" y="1452"/>
                  <a:pt x="357" y="1478"/>
                  <a:pt x="311" y="1510"/>
                </a:cubicBezTo>
                <a:cubicBezTo>
                  <a:pt x="266" y="1542"/>
                  <a:pt x="225" y="1570"/>
                  <a:pt x="187" y="1596"/>
                </a:cubicBezTo>
                <a:cubicBezTo>
                  <a:pt x="135" y="1632"/>
                  <a:pt x="91" y="1663"/>
                  <a:pt x="56" y="1688"/>
                </a:cubicBezTo>
                <a:cubicBezTo>
                  <a:pt x="0" y="1726"/>
                  <a:pt x="7" y="1738"/>
                  <a:pt x="70" y="1713"/>
                </a:cubicBezTo>
                <a:cubicBezTo>
                  <a:pt x="109" y="1698"/>
                  <a:pt x="159" y="1679"/>
                  <a:pt x="217" y="1656"/>
                </a:cubicBezTo>
                <a:cubicBezTo>
                  <a:pt x="258" y="1640"/>
                  <a:pt x="304" y="1623"/>
                  <a:pt x="353" y="1604"/>
                </a:cubicBezTo>
                <a:cubicBezTo>
                  <a:pt x="402" y="1584"/>
                  <a:pt x="460" y="1570"/>
                  <a:pt x="519" y="1551"/>
                </a:cubicBezTo>
                <a:cubicBezTo>
                  <a:pt x="579" y="1533"/>
                  <a:pt x="642" y="1514"/>
                  <a:pt x="709" y="1493"/>
                </a:cubicBezTo>
                <a:cubicBezTo>
                  <a:pt x="743" y="1483"/>
                  <a:pt x="777" y="1473"/>
                  <a:pt x="812" y="1462"/>
                </a:cubicBezTo>
                <a:cubicBezTo>
                  <a:pt x="846" y="1455"/>
                  <a:pt x="881" y="1447"/>
                  <a:pt x="917" y="1439"/>
                </a:cubicBezTo>
                <a:cubicBezTo>
                  <a:pt x="990" y="1422"/>
                  <a:pt x="1066" y="1405"/>
                  <a:pt x="1145" y="1387"/>
                </a:cubicBezTo>
                <a:cubicBezTo>
                  <a:pt x="1224" y="1373"/>
                  <a:pt x="1306" y="1360"/>
                  <a:pt x="1391" y="1345"/>
                </a:cubicBezTo>
                <a:cubicBezTo>
                  <a:pt x="1474" y="1329"/>
                  <a:pt x="1562" y="1322"/>
                  <a:pt x="1651" y="1312"/>
                </a:cubicBezTo>
                <a:cubicBezTo>
                  <a:pt x="1695" y="1308"/>
                  <a:pt x="1740" y="1303"/>
                  <a:pt x="1785" y="1298"/>
                </a:cubicBezTo>
                <a:cubicBezTo>
                  <a:pt x="1830" y="1293"/>
                  <a:pt x="1876" y="1293"/>
                  <a:pt x="1922" y="1290"/>
                </a:cubicBezTo>
                <a:cubicBezTo>
                  <a:pt x="1968" y="1287"/>
                  <a:pt x="2014" y="1285"/>
                  <a:pt x="2061" y="1283"/>
                </a:cubicBezTo>
                <a:cubicBezTo>
                  <a:pt x="2107" y="1280"/>
                  <a:pt x="2154" y="1278"/>
                  <a:pt x="2201" y="1280"/>
                </a:cubicBezTo>
                <a:cubicBezTo>
                  <a:pt x="2296" y="1281"/>
                  <a:pt x="2391" y="1280"/>
                  <a:pt x="2486" y="1283"/>
                </a:cubicBezTo>
                <a:cubicBezTo>
                  <a:pt x="2581" y="1290"/>
                  <a:pt x="2677" y="1296"/>
                  <a:pt x="2773" y="1303"/>
                </a:cubicBezTo>
                <a:cubicBezTo>
                  <a:pt x="2868" y="1312"/>
                  <a:pt x="2964" y="1326"/>
                  <a:pt x="3059" y="1338"/>
                </a:cubicBezTo>
                <a:cubicBezTo>
                  <a:pt x="3106" y="1343"/>
                  <a:pt x="3153" y="1351"/>
                  <a:pt x="3200" y="1361"/>
                </a:cubicBezTo>
                <a:lnTo>
                  <a:pt x="3340" y="1387"/>
                </a:lnTo>
                <a:cubicBezTo>
                  <a:pt x="3434" y="1402"/>
                  <a:pt x="3525" y="1428"/>
                  <a:pt x="3615" y="1450"/>
                </a:cubicBezTo>
                <a:cubicBezTo>
                  <a:pt x="3660" y="1461"/>
                  <a:pt x="3705" y="1472"/>
                  <a:pt x="3750" y="1483"/>
                </a:cubicBezTo>
                <a:cubicBezTo>
                  <a:pt x="3794" y="1497"/>
                  <a:pt x="3837" y="1511"/>
                  <a:pt x="3881" y="1525"/>
                </a:cubicBezTo>
                <a:cubicBezTo>
                  <a:pt x="3967" y="1553"/>
                  <a:pt x="4053" y="1576"/>
                  <a:pt x="4134" y="1610"/>
                </a:cubicBezTo>
                <a:cubicBezTo>
                  <a:pt x="4216" y="1641"/>
                  <a:pt x="4296" y="1670"/>
                  <a:pt x="4373" y="1702"/>
                </a:cubicBezTo>
                <a:cubicBezTo>
                  <a:pt x="4449" y="1737"/>
                  <a:pt x="4524" y="1770"/>
                  <a:pt x="4596" y="1803"/>
                </a:cubicBezTo>
                <a:cubicBezTo>
                  <a:pt x="4614" y="1811"/>
                  <a:pt x="4632" y="1819"/>
                  <a:pt x="4650" y="1828"/>
                </a:cubicBezTo>
                <a:cubicBezTo>
                  <a:pt x="4667" y="1837"/>
                  <a:pt x="4684" y="1846"/>
                  <a:pt x="4701" y="1855"/>
                </a:cubicBezTo>
                <a:cubicBezTo>
                  <a:pt x="4735" y="1873"/>
                  <a:pt x="4768" y="1891"/>
                  <a:pt x="4801" y="1908"/>
                </a:cubicBezTo>
                <a:cubicBezTo>
                  <a:pt x="4866" y="1943"/>
                  <a:pt x="4930" y="1974"/>
                  <a:pt x="4988" y="2012"/>
                </a:cubicBezTo>
                <a:cubicBezTo>
                  <a:pt x="5024" y="2034"/>
                  <a:pt x="5059" y="2055"/>
                  <a:pt x="5093" y="2076"/>
                </a:cubicBezTo>
                <a:cubicBezTo>
                  <a:pt x="5151" y="2111"/>
                  <a:pt x="5168" y="2186"/>
                  <a:pt x="5131" y="2243"/>
                </a:cubicBezTo>
                <a:lnTo>
                  <a:pt x="4608" y="3066"/>
                </a:lnTo>
                <a:cubicBezTo>
                  <a:pt x="4572" y="3123"/>
                  <a:pt x="4597" y="3163"/>
                  <a:pt x="4664" y="3155"/>
                </a:cubicBezTo>
                <a:lnTo>
                  <a:pt x="7411" y="2827"/>
                </a:lnTo>
                <a:cubicBezTo>
                  <a:pt x="7478" y="2819"/>
                  <a:pt x="7515" y="2761"/>
                  <a:pt x="7494" y="2697"/>
                </a:cubicBezTo>
                <a:close/>
              </a:path>
            </a:pathLst>
          </a:custGeom>
          <a:solidFill>
            <a:srgbClr val="00B050"/>
          </a:solidFill>
          <a:ln>
            <a:noFill/>
          </a:ln>
        </p:spPr>
      </p:sp>
      <p:sp>
        <p:nvSpPr>
          <p:cNvPr id="44" name="worldwide_159034"/>
          <p:cNvSpPr>
            <a:spLocks noChangeAspect="1"/>
          </p:cNvSpPr>
          <p:nvPr/>
        </p:nvSpPr>
        <p:spPr bwMode="auto">
          <a:xfrm>
            <a:off x="6376733" y="2927621"/>
            <a:ext cx="528918" cy="528056"/>
          </a:xfrm>
          <a:custGeom>
            <a:avLst/>
            <a:gdLst>
              <a:gd name="T0" fmla="*/ 6533 w 6533"/>
              <a:gd name="T1" fmla="*/ 3267 h 6533"/>
              <a:gd name="T2" fmla="*/ 0 w 6533"/>
              <a:gd name="T3" fmla="*/ 3267 h 6533"/>
              <a:gd name="T4" fmla="*/ 4231 w 6533"/>
              <a:gd name="T5" fmla="*/ 5503 h 6533"/>
              <a:gd name="T6" fmla="*/ 5396 w 6533"/>
              <a:gd name="T7" fmla="*/ 4447 h 6533"/>
              <a:gd name="T8" fmla="*/ 5601 w 6533"/>
              <a:gd name="T9" fmla="*/ 2576 h 6533"/>
              <a:gd name="T10" fmla="*/ 5601 w 6533"/>
              <a:gd name="T11" fmla="*/ 3957 h 6533"/>
              <a:gd name="T12" fmla="*/ 4925 w 6533"/>
              <a:gd name="T13" fmla="*/ 3267 h 6533"/>
              <a:gd name="T14" fmla="*/ 5601 w 6533"/>
              <a:gd name="T15" fmla="*/ 2576 h 6533"/>
              <a:gd name="T16" fmla="*/ 5396 w 6533"/>
              <a:gd name="T17" fmla="*/ 2087 h 6533"/>
              <a:gd name="T18" fmla="*/ 4231 w 6533"/>
              <a:gd name="T19" fmla="*/ 1031 h 6533"/>
              <a:gd name="T20" fmla="*/ 3511 w 6533"/>
              <a:gd name="T21" fmla="*/ 939 h 6533"/>
              <a:gd name="T22" fmla="*/ 3511 w 6533"/>
              <a:gd name="T23" fmla="*/ 2087 h 6533"/>
              <a:gd name="T24" fmla="*/ 3511 w 6533"/>
              <a:gd name="T25" fmla="*/ 2576 h 6533"/>
              <a:gd name="T26" fmla="*/ 4436 w 6533"/>
              <a:gd name="T27" fmla="*/ 3267 h 6533"/>
              <a:gd name="T28" fmla="*/ 3511 w 6533"/>
              <a:gd name="T29" fmla="*/ 3957 h 6533"/>
              <a:gd name="T30" fmla="*/ 3511 w 6533"/>
              <a:gd name="T31" fmla="*/ 4447 h 6533"/>
              <a:gd name="T32" fmla="*/ 3511 w 6533"/>
              <a:gd name="T33" fmla="*/ 5599 h 6533"/>
              <a:gd name="T34" fmla="*/ 1137 w 6533"/>
              <a:gd name="T35" fmla="*/ 4447 h 6533"/>
              <a:gd name="T36" fmla="*/ 2303 w 6533"/>
              <a:gd name="T37" fmla="*/ 5503 h 6533"/>
              <a:gd name="T38" fmla="*/ 3023 w 6533"/>
              <a:gd name="T39" fmla="*/ 5595 h 6533"/>
              <a:gd name="T40" fmla="*/ 3023 w 6533"/>
              <a:gd name="T41" fmla="*/ 4447 h 6533"/>
              <a:gd name="T42" fmla="*/ 3023 w 6533"/>
              <a:gd name="T43" fmla="*/ 3957 h 6533"/>
              <a:gd name="T44" fmla="*/ 2097 w 6533"/>
              <a:gd name="T45" fmla="*/ 3267 h 6533"/>
              <a:gd name="T46" fmla="*/ 3023 w 6533"/>
              <a:gd name="T47" fmla="*/ 2576 h 6533"/>
              <a:gd name="T48" fmla="*/ 3023 w 6533"/>
              <a:gd name="T49" fmla="*/ 3957 h 6533"/>
              <a:gd name="T50" fmla="*/ 2296 w 6533"/>
              <a:gd name="T51" fmla="*/ 2087 h 6533"/>
              <a:gd name="T52" fmla="*/ 3023 w 6533"/>
              <a:gd name="T53" fmla="*/ 2087 h 6533"/>
              <a:gd name="T54" fmla="*/ 1780 w 6533"/>
              <a:gd name="T55" fmla="*/ 2087 h 6533"/>
              <a:gd name="T56" fmla="*/ 2303 w 6533"/>
              <a:gd name="T57" fmla="*/ 1031 h 6533"/>
              <a:gd name="T58" fmla="*/ 932 w 6533"/>
              <a:gd name="T59" fmla="*/ 2576 h 6533"/>
              <a:gd name="T60" fmla="*/ 1608 w 6533"/>
              <a:gd name="T61" fmla="*/ 3267 h 6533"/>
              <a:gd name="T62" fmla="*/ 932 w 6533"/>
              <a:gd name="T63" fmla="*/ 3957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33" h="6533">
                <a:moveTo>
                  <a:pt x="3267" y="6533"/>
                </a:moveTo>
                <a:cubicBezTo>
                  <a:pt x="5068" y="6533"/>
                  <a:pt x="6533" y="5068"/>
                  <a:pt x="6533" y="3267"/>
                </a:cubicBezTo>
                <a:cubicBezTo>
                  <a:pt x="6533" y="1465"/>
                  <a:pt x="5068" y="0"/>
                  <a:pt x="3267" y="0"/>
                </a:cubicBezTo>
                <a:cubicBezTo>
                  <a:pt x="1465" y="0"/>
                  <a:pt x="0" y="1465"/>
                  <a:pt x="0" y="3267"/>
                </a:cubicBezTo>
                <a:cubicBezTo>
                  <a:pt x="0" y="5068"/>
                  <a:pt x="1465" y="6533"/>
                  <a:pt x="3267" y="6533"/>
                </a:cubicBezTo>
                <a:close/>
                <a:moveTo>
                  <a:pt x="4231" y="5503"/>
                </a:moveTo>
                <a:cubicBezTo>
                  <a:pt x="4429" y="5225"/>
                  <a:pt x="4621" y="4876"/>
                  <a:pt x="4753" y="4447"/>
                </a:cubicBezTo>
                <a:lnTo>
                  <a:pt x="5396" y="4447"/>
                </a:lnTo>
                <a:cubicBezTo>
                  <a:pt x="5136" y="4915"/>
                  <a:pt x="4725" y="5288"/>
                  <a:pt x="4231" y="5503"/>
                </a:cubicBezTo>
                <a:close/>
                <a:moveTo>
                  <a:pt x="5601" y="2576"/>
                </a:moveTo>
                <a:cubicBezTo>
                  <a:pt x="5667" y="2795"/>
                  <a:pt x="5701" y="3027"/>
                  <a:pt x="5701" y="3267"/>
                </a:cubicBezTo>
                <a:cubicBezTo>
                  <a:pt x="5701" y="3507"/>
                  <a:pt x="5665" y="3739"/>
                  <a:pt x="5601" y="3957"/>
                </a:cubicBezTo>
                <a:lnTo>
                  <a:pt x="4868" y="3957"/>
                </a:lnTo>
                <a:cubicBezTo>
                  <a:pt x="4904" y="3743"/>
                  <a:pt x="4925" y="3513"/>
                  <a:pt x="4925" y="3267"/>
                </a:cubicBezTo>
                <a:cubicBezTo>
                  <a:pt x="4925" y="3020"/>
                  <a:pt x="4904" y="2791"/>
                  <a:pt x="4868" y="2576"/>
                </a:cubicBezTo>
                <a:lnTo>
                  <a:pt x="5601" y="2576"/>
                </a:lnTo>
                <a:lnTo>
                  <a:pt x="5601" y="2576"/>
                </a:lnTo>
                <a:close/>
                <a:moveTo>
                  <a:pt x="5396" y="2087"/>
                </a:moveTo>
                <a:lnTo>
                  <a:pt x="4753" y="2087"/>
                </a:lnTo>
                <a:cubicBezTo>
                  <a:pt x="4621" y="1657"/>
                  <a:pt x="4429" y="1308"/>
                  <a:pt x="4231" y="1031"/>
                </a:cubicBezTo>
                <a:cubicBezTo>
                  <a:pt x="4725" y="1245"/>
                  <a:pt x="5136" y="1619"/>
                  <a:pt x="5396" y="2087"/>
                </a:cubicBezTo>
                <a:close/>
                <a:moveTo>
                  <a:pt x="3511" y="939"/>
                </a:moveTo>
                <a:cubicBezTo>
                  <a:pt x="3747" y="1177"/>
                  <a:pt x="4043" y="1556"/>
                  <a:pt x="4235" y="2087"/>
                </a:cubicBezTo>
                <a:lnTo>
                  <a:pt x="3511" y="2087"/>
                </a:lnTo>
                <a:lnTo>
                  <a:pt x="3511" y="939"/>
                </a:lnTo>
                <a:close/>
                <a:moveTo>
                  <a:pt x="3511" y="2576"/>
                </a:moveTo>
                <a:lnTo>
                  <a:pt x="4369" y="2576"/>
                </a:lnTo>
                <a:cubicBezTo>
                  <a:pt x="4411" y="2788"/>
                  <a:pt x="4436" y="3017"/>
                  <a:pt x="4436" y="3267"/>
                </a:cubicBezTo>
                <a:cubicBezTo>
                  <a:pt x="4436" y="3516"/>
                  <a:pt x="4412" y="3745"/>
                  <a:pt x="4371" y="3957"/>
                </a:cubicBezTo>
                <a:lnTo>
                  <a:pt x="3511" y="3957"/>
                </a:lnTo>
                <a:lnTo>
                  <a:pt x="3511" y="2576"/>
                </a:lnTo>
                <a:close/>
                <a:moveTo>
                  <a:pt x="3511" y="4447"/>
                </a:moveTo>
                <a:lnTo>
                  <a:pt x="4237" y="4447"/>
                </a:lnTo>
                <a:cubicBezTo>
                  <a:pt x="4045" y="4983"/>
                  <a:pt x="3748" y="5361"/>
                  <a:pt x="3511" y="5599"/>
                </a:cubicBezTo>
                <a:lnTo>
                  <a:pt x="3511" y="4447"/>
                </a:lnTo>
                <a:close/>
                <a:moveTo>
                  <a:pt x="1137" y="4447"/>
                </a:moveTo>
                <a:lnTo>
                  <a:pt x="1780" y="4447"/>
                </a:lnTo>
                <a:cubicBezTo>
                  <a:pt x="1912" y="4876"/>
                  <a:pt x="2104" y="5225"/>
                  <a:pt x="2303" y="5503"/>
                </a:cubicBezTo>
                <a:cubicBezTo>
                  <a:pt x="1808" y="5288"/>
                  <a:pt x="1397" y="4915"/>
                  <a:pt x="1137" y="4447"/>
                </a:cubicBezTo>
                <a:close/>
                <a:moveTo>
                  <a:pt x="3023" y="5595"/>
                </a:moveTo>
                <a:cubicBezTo>
                  <a:pt x="2787" y="5356"/>
                  <a:pt x="2491" y="4977"/>
                  <a:pt x="2299" y="4447"/>
                </a:cubicBezTo>
                <a:lnTo>
                  <a:pt x="3023" y="4447"/>
                </a:lnTo>
                <a:lnTo>
                  <a:pt x="3023" y="5595"/>
                </a:lnTo>
                <a:close/>
                <a:moveTo>
                  <a:pt x="3023" y="3957"/>
                </a:moveTo>
                <a:lnTo>
                  <a:pt x="2164" y="3957"/>
                </a:lnTo>
                <a:cubicBezTo>
                  <a:pt x="2123" y="3745"/>
                  <a:pt x="2097" y="3516"/>
                  <a:pt x="2097" y="3267"/>
                </a:cubicBezTo>
                <a:cubicBezTo>
                  <a:pt x="2097" y="3017"/>
                  <a:pt x="2121" y="2788"/>
                  <a:pt x="2163" y="2576"/>
                </a:cubicBezTo>
                <a:lnTo>
                  <a:pt x="3023" y="2576"/>
                </a:lnTo>
                <a:lnTo>
                  <a:pt x="3023" y="3957"/>
                </a:lnTo>
                <a:lnTo>
                  <a:pt x="3023" y="3957"/>
                </a:lnTo>
                <a:close/>
                <a:moveTo>
                  <a:pt x="3023" y="2087"/>
                </a:moveTo>
                <a:lnTo>
                  <a:pt x="2296" y="2087"/>
                </a:lnTo>
                <a:cubicBezTo>
                  <a:pt x="2488" y="1551"/>
                  <a:pt x="2785" y="1172"/>
                  <a:pt x="3023" y="935"/>
                </a:cubicBezTo>
                <a:lnTo>
                  <a:pt x="3023" y="2087"/>
                </a:lnTo>
                <a:close/>
                <a:moveTo>
                  <a:pt x="2303" y="1031"/>
                </a:moveTo>
                <a:cubicBezTo>
                  <a:pt x="2104" y="1308"/>
                  <a:pt x="1912" y="1657"/>
                  <a:pt x="1780" y="2087"/>
                </a:cubicBezTo>
                <a:lnTo>
                  <a:pt x="1137" y="2087"/>
                </a:lnTo>
                <a:cubicBezTo>
                  <a:pt x="1397" y="1619"/>
                  <a:pt x="1808" y="1245"/>
                  <a:pt x="2303" y="1031"/>
                </a:cubicBezTo>
                <a:close/>
                <a:moveTo>
                  <a:pt x="832" y="3267"/>
                </a:moveTo>
                <a:cubicBezTo>
                  <a:pt x="832" y="3027"/>
                  <a:pt x="868" y="2795"/>
                  <a:pt x="932" y="2576"/>
                </a:cubicBezTo>
                <a:lnTo>
                  <a:pt x="1665" y="2576"/>
                </a:lnTo>
                <a:cubicBezTo>
                  <a:pt x="1629" y="2791"/>
                  <a:pt x="1608" y="3020"/>
                  <a:pt x="1608" y="3267"/>
                </a:cubicBezTo>
                <a:cubicBezTo>
                  <a:pt x="1608" y="3513"/>
                  <a:pt x="1629" y="3743"/>
                  <a:pt x="1665" y="3957"/>
                </a:cubicBezTo>
                <a:lnTo>
                  <a:pt x="932" y="3957"/>
                </a:lnTo>
                <a:cubicBezTo>
                  <a:pt x="867" y="3739"/>
                  <a:pt x="832" y="3507"/>
                  <a:pt x="832" y="3267"/>
                </a:cubicBezTo>
                <a:close/>
              </a:path>
            </a:pathLst>
          </a:custGeom>
          <a:solidFill>
            <a:srgbClr val="00B0F0"/>
          </a:solidFill>
          <a:ln>
            <a:noFill/>
          </a:ln>
        </p:spPr>
      </p:sp>
      <p:sp>
        <p:nvSpPr>
          <p:cNvPr id="48" name="hand-gesture_385518"/>
          <p:cNvSpPr>
            <a:spLocks noChangeAspect="1"/>
          </p:cNvSpPr>
          <p:nvPr/>
        </p:nvSpPr>
        <p:spPr bwMode="auto">
          <a:xfrm>
            <a:off x="6365017" y="4231222"/>
            <a:ext cx="552351" cy="551966"/>
          </a:xfrm>
          <a:custGeom>
            <a:avLst/>
            <a:gdLst>
              <a:gd name="connsiteX0" fmla="*/ 0 w 607145"/>
              <a:gd name="connsiteY0" fmla="*/ 362142 h 606722"/>
              <a:gd name="connsiteX1" fmla="*/ 89054 w 607145"/>
              <a:gd name="connsiteY1" fmla="*/ 362142 h 606722"/>
              <a:gd name="connsiteX2" fmla="*/ 89054 w 607145"/>
              <a:gd name="connsiteY2" fmla="*/ 364808 h 606722"/>
              <a:gd name="connsiteX3" fmla="*/ 89054 w 607145"/>
              <a:gd name="connsiteY3" fmla="*/ 395647 h 606722"/>
              <a:gd name="connsiteX4" fmla="*/ 89054 w 607145"/>
              <a:gd name="connsiteY4" fmla="*/ 398136 h 606722"/>
              <a:gd name="connsiteX5" fmla="*/ 89054 w 607145"/>
              <a:gd name="connsiteY5" fmla="*/ 519893 h 606722"/>
              <a:gd name="connsiteX6" fmla="*/ 89054 w 607145"/>
              <a:gd name="connsiteY6" fmla="*/ 556153 h 606722"/>
              <a:gd name="connsiteX7" fmla="*/ 89054 w 607145"/>
              <a:gd name="connsiteY7" fmla="*/ 560241 h 606722"/>
              <a:gd name="connsiteX8" fmla="*/ 89054 w 607145"/>
              <a:gd name="connsiteY8" fmla="*/ 570639 h 606722"/>
              <a:gd name="connsiteX9" fmla="*/ 89054 w 607145"/>
              <a:gd name="connsiteY9" fmla="*/ 596502 h 606722"/>
              <a:gd name="connsiteX10" fmla="*/ 89054 w 607145"/>
              <a:gd name="connsiteY10" fmla="*/ 606722 h 606722"/>
              <a:gd name="connsiteX11" fmla="*/ 0 w 607145"/>
              <a:gd name="connsiteY11" fmla="*/ 606722 h 606722"/>
              <a:gd name="connsiteX12" fmla="*/ 277026 w 607145"/>
              <a:gd name="connsiteY12" fmla="*/ 335680 h 606722"/>
              <a:gd name="connsiteX13" fmla="*/ 443287 w 607145"/>
              <a:gd name="connsiteY13" fmla="*/ 377270 h 606722"/>
              <a:gd name="connsiteX14" fmla="*/ 443287 w 607145"/>
              <a:gd name="connsiteY14" fmla="*/ 423571 h 606722"/>
              <a:gd name="connsiteX15" fmla="*/ 443020 w 607145"/>
              <a:gd name="connsiteY15" fmla="*/ 423571 h 606722"/>
              <a:gd name="connsiteX16" fmla="*/ 324109 w 607145"/>
              <a:gd name="connsiteY16" fmla="*/ 394689 h 606722"/>
              <a:gd name="connsiteX17" fmla="*/ 315476 w 607145"/>
              <a:gd name="connsiteY17" fmla="*/ 429703 h 606722"/>
              <a:gd name="connsiteX18" fmla="*/ 443554 w 607145"/>
              <a:gd name="connsiteY18" fmla="*/ 460895 h 606722"/>
              <a:gd name="connsiteX19" fmla="*/ 593794 w 607145"/>
              <a:gd name="connsiteY19" fmla="*/ 419660 h 606722"/>
              <a:gd name="connsiteX20" fmla="*/ 607145 w 607145"/>
              <a:gd name="connsiteY20" fmla="*/ 470671 h 606722"/>
              <a:gd name="connsiteX21" fmla="*/ 382941 w 607145"/>
              <a:gd name="connsiteY21" fmla="*/ 594020 h 606722"/>
              <a:gd name="connsiteX22" fmla="*/ 212942 w 607145"/>
              <a:gd name="connsiteY22" fmla="*/ 546387 h 606722"/>
              <a:gd name="connsiteX23" fmla="*/ 125183 w 607145"/>
              <a:gd name="connsiteY23" fmla="*/ 556162 h 606722"/>
              <a:gd name="connsiteX24" fmla="*/ 125183 w 607145"/>
              <a:gd name="connsiteY24" fmla="*/ 519904 h 606722"/>
              <a:gd name="connsiteX25" fmla="*/ 125183 w 607145"/>
              <a:gd name="connsiteY25" fmla="*/ 395666 h 606722"/>
              <a:gd name="connsiteX26" fmla="*/ 125183 w 607145"/>
              <a:gd name="connsiteY26" fmla="*/ 362163 h 606722"/>
              <a:gd name="connsiteX27" fmla="*/ 125183 w 607145"/>
              <a:gd name="connsiteY27" fmla="*/ 359230 h 606722"/>
              <a:gd name="connsiteX28" fmla="*/ 347584 w 607145"/>
              <a:gd name="connsiteY28" fmla="*/ 0 h 606722"/>
              <a:gd name="connsiteX29" fmla="*/ 606228 w 607145"/>
              <a:gd name="connsiteY29" fmla="*/ 268376 h 606722"/>
              <a:gd name="connsiteX30" fmla="*/ 501827 w 607145"/>
              <a:gd name="connsiteY30" fmla="*/ 268376 h 606722"/>
              <a:gd name="connsiteX31" fmla="*/ 501827 w 607145"/>
              <a:gd name="connsiteY31" fmla="*/ 407452 h 606722"/>
              <a:gd name="connsiteX32" fmla="*/ 479309 w 607145"/>
              <a:gd name="connsiteY32" fmla="*/ 413584 h 606722"/>
              <a:gd name="connsiteX33" fmla="*/ 479309 w 607145"/>
              <a:gd name="connsiteY33" fmla="*/ 377238 h 606722"/>
              <a:gd name="connsiteX34" fmla="*/ 479309 w 607145"/>
              <a:gd name="connsiteY34" fmla="*/ 349067 h 606722"/>
              <a:gd name="connsiteX35" fmla="*/ 451985 w 607145"/>
              <a:gd name="connsiteY35" fmla="*/ 342224 h 606722"/>
              <a:gd name="connsiteX36" fmla="*/ 285727 w 607145"/>
              <a:gd name="connsiteY36" fmla="*/ 300635 h 606722"/>
              <a:gd name="connsiteX37" fmla="*/ 278696 w 607145"/>
              <a:gd name="connsiteY37" fmla="*/ 298858 h 606722"/>
              <a:gd name="connsiteX38" fmla="*/ 271487 w 607145"/>
              <a:gd name="connsiteY38" fmla="*/ 300013 h 606722"/>
              <a:gd name="connsiteX39" fmla="*/ 200996 w 607145"/>
              <a:gd name="connsiteY39" fmla="*/ 310943 h 606722"/>
              <a:gd name="connsiteX40" fmla="*/ 200996 w 607145"/>
              <a:gd name="connsiteY40" fmla="*/ 268376 h 606722"/>
              <a:gd name="connsiteX41" fmla="*/ 97663 w 607145"/>
              <a:gd name="connsiteY41" fmla="*/ 268376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145" h="606722">
                <a:moveTo>
                  <a:pt x="0" y="362142"/>
                </a:moveTo>
                <a:lnTo>
                  <a:pt x="89054" y="362142"/>
                </a:lnTo>
                <a:lnTo>
                  <a:pt x="89054" y="364808"/>
                </a:lnTo>
                <a:lnTo>
                  <a:pt x="89054" y="395647"/>
                </a:lnTo>
                <a:lnTo>
                  <a:pt x="89054" y="398136"/>
                </a:lnTo>
                <a:lnTo>
                  <a:pt x="89054" y="519893"/>
                </a:lnTo>
                <a:lnTo>
                  <a:pt x="89054" y="556153"/>
                </a:lnTo>
                <a:lnTo>
                  <a:pt x="89054" y="560241"/>
                </a:lnTo>
                <a:lnTo>
                  <a:pt x="89054" y="570639"/>
                </a:lnTo>
                <a:lnTo>
                  <a:pt x="89054" y="596502"/>
                </a:lnTo>
                <a:lnTo>
                  <a:pt x="89054" y="606722"/>
                </a:lnTo>
                <a:lnTo>
                  <a:pt x="0" y="606722"/>
                </a:lnTo>
                <a:close/>
                <a:moveTo>
                  <a:pt x="277026" y="335680"/>
                </a:moveTo>
                <a:lnTo>
                  <a:pt x="443287" y="377270"/>
                </a:lnTo>
                <a:lnTo>
                  <a:pt x="443287" y="423571"/>
                </a:lnTo>
                <a:lnTo>
                  <a:pt x="443020" y="423571"/>
                </a:lnTo>
                <a:lnTo>
                  <a:pt x="324109" y="394689"/>
                </a:lnTo>
                <a:lnTo>
                  <a:pt x="315476" y="429703"/>
                </a:lnTo>
                <a:lnTo>
                  <a:pt x="443554" y="460895"/>
                </a:lnTo>
                <a:lnTo>
                  <a:pt x="593794" y="419660"/>
                </a:lnTo>
                <a:lnTo>
                  <a:pt x="607145" y="470671"/>
                </a:lnTo>
                <a:lnTo>
                  <a:pt x="382941" y="594020"/>
                </a:lnTo>
                <a:lnTo>
                  <a:pt x="212942" y="546387"/>
                </a:lnTo>
                <a:lnTo>
                  <a:pt x="125183" y="556162"/>
                </a:lnTo>
                <a:lnTo>
                  <a:pt x="125183" y="519904"/>
                </a:lnTo>
                <a:lnTo>
                  <a:pt x="125183" y="395666"/>
                </a:lnTo>
                <a:lnTo>
                  <a:pt x="125183" y="362163"/>
                </a:lnTo>
                <a:lnTo>
                  <a:pt x="125183" y="359230"/>
                </a:lnTo>
                <a:close/>
                <a:moveTo>
                  <a:pt x="347584" y="0"/>
                </a:moveTo>
                <a:lnTo>
                  <a:pt x="606228" y="268376"/>
                </a:lnTo>
                <a:lnTo>
                  <a:pt x="501827" y="268376"/>
                </a:lnTo>
                <a:lnTo>
                  <a:pt x="501827" y="407452"/>
                </a:lnTo>
                <a:lnTo>
                  <a:pt x="479309" y="413584"/>
                </a:lnTo>
                <a:lnTo>
                  <a:pt x="479309" y="377238"/>
                </a:lnTo>
                <a:lnTo>
                  <a:pt x="479309" y="349067"/>
                </a:lnTo>
                <a:lnTo>
                  <a:pt x="451985" y="342224"/>
                </a:lnTo>
                <a:lnTo>
                  <a:pt x="285727" y="300635"/>
                </a:lnTo>
                <a:lnTo>
                  <a:pt x="278696" y="298858"/>
                </a:lnTo>
                <a:lnTo>
                  <a:pt x="271487" y="300013"/>
                </a:lnTo>
                <a:lnTo>
                  <a:pt x="200996" y="310943"/>
                </a:lnTo>
                <a:lnTo>
                  <a:pt x="200996" y="268376"/>
                </a:lnTo>
                <a:lnTo>
                  <a:pt x="97663" y="268376"/>
                </a:lnTo>
                <a:close/>
              </a:path>
            </a:pathLst>
          </a:custGeom>
          <a:solidFill>
            <a:srgbClr val="EC8035"/>
          </a:solidFill>
          <a:ln>
            <a:noFill/>
          </a:ln>
        </p:spPr>
      </p:sp>
      <p:sp>
        <p:nvSpPr>
          <p:cNvPr id="30" name="矩形 29"/>
          <p:cNvSpPr/>
          <p:nvPr/>
        </p:nvSpPr>
        <p:spPr>
          <a:xfrm>
            <a:off x="1598944" y="3018723"/>
            <a:ext cx="2427581" cy="497957"/>
          </a:xfrm>
          <a:prstGeom prst="rect">
            <a:avLst/>
          </a:prstGeom>
          <a:solidFill>
            <a:srgbClr val="0070C0"/>
          </a:solidFill>
        </p:spPr>
        <p:txBody>
          <a:bodyPr wrap="square">
            <a:spAutoFit/>
          </a:bodyPr>
          <a:lstStyle/>
          <a:p>
            <a:pPr algn="ctr">
              <a:lnSpc>
                <a:spcPct val="120000"/>
              </a:lnSpc>
            </a:pPr>
            <a:r>
              <a:rPr lang="en-US" altLang="zh-CN" sz="2400" b="1" dirty="0">
                <a:solidFill>
                  <a:srgbClr val="0070C0"/>
                </a:solidFill>
                <a:latin typeface="微软雅黑" panose="020B0503020204020204" pitchFamily="34" charset="-122"/>
                <a:ea typeface="微软雅黑" panose="020B0503020204020204" pitchFamily="34" charset="-122"/>
              </a:rPr>
              <a:t>ETC</a:t>
            </a:r>
            <a:r>
              <a:rPr lang="zh-CN" altLang="en-US" sz="2400" b="1" dirty="0">
                <a:solidFill>
                  <a:srgbClr val="0070C0"/>
                </a:solidFill>
                <a:latin typeface="微软雅黑" panose="020B0503020204020204" pitchFamily="34" charset="-122"/>
                <a:ea typeface="微软雅黑" panose="020B0503020204020204" pitchFamily="34" charset="-122"/>
              </a:rPr>
              <a:t>发行量增大</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2" name="矩形 31"/>
          <p:cNvSpPr/>
          <p:nvPr/>
        </p:nvSpPr>
        <p:spPr>
          <a:xfrm>
            <a:off x="1508393" y="2949817"/>
            <a:ext cx="2427581" cy="497957"/>
          </a:xfrm>
          <a:prstGeom prst="rect">
            <a:avLst/>
          </a:prstGeom>
          <a:solidFill>
            <a:srgbClr val="00B0F0"/>
          </a:solidFill>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车道业务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7713" y="128271"/>
            <a:ext cx="4594596"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重点差异化</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438553" y="90466"/>
            <a:ext cx="4594596"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重点差异化</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sp>
        <p:nvSpPr>
          <p:cNvPr id="18" name="íṡľïdê"/>
          <p:cNvSpPr/>
          <p:nvPr/>
        </p:nvSpPr>
        <p:spPr>
          <a:xfrm>
            <a:off x="2054590" y="1647491"/>
            <a:ext cx="7962900" cy="5559552"/>
          </a:xfrm>
          <a:prstGeom prst="blockArc">
            <a:avLst>
              <a:gd name="adj1" fmla="val 12574692"/>
              <a:gd name="adj2" fmla="val 19572395"/>
              <a:gd name="adj3" fmla="val 67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bg1"/>
              </a:solidFill>
              <a:latin typeface="微软雅黑" panose="020B0503020204020204" pitchFamily="34" charset="-122"/>
              <a:ea typeface="微软雅黑" panose="020B0503020204020204" pitchFamily="34" charset="-122"/>
            </a:endParaRPr>
          </a:p>
        </p:txBody>
      </p:sp>
      <p:sp>
        <p:nvSpPr>
          <p:cNvPr id="34" name="í$ļïḍe"/>
          <p:cNvSpPr txBox="1"/>
          <p:nvPr/>
        </p:nvSpPr>
        <p:spPr>
          <a:xfrm>
            <a:off x="1384664" y="3309792"/>
            <a:ext cx="3655954" cy="2176608"/>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、流水交易类型 ：</a:t>
            </a:r>
            <a:r>
              <a:rPr lang="en-US"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刷卡交易</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、发票上传时效性：省中心应自收到</a:t>
            </a:r>
            <a:r>
              <a:rPr lang="en-US"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通行记账结果之时起</a:t>
            </a:r>
            <a:r>
              <a:rPr lang="en-US" altLang="zh-CN" sz="1600" dirty="0">
                <a:solidFill>
                  <a:schemeClr val="bg1"/>
                </a:solidFill>
                <a:latin typeface="微软雅黑" panose="020B0503020204020204" pitchFamily="34" charset="-122"/>
                <a:ea typeface="微软雅黑" panose="020B0503020204020204" pitchFamily="34" charset="-122"/>
              </a:rPr>
              <a:t>24</a:t>
            </a:r>
            <a:r>
              <a:rPr lang="zh-CN" altLang="en-US" sz="1600" dirty="0">
                <a:solidFill>
                  <a:schemeClr val="bg1"/>
                </a:solidFill>
                <a:latin typeface="微软雅黑" panose="020B0503020204020204" pitchFamily="34" charset="-122"/>
                <a:ea typeface="微软雅黑" panose="020B0503020204020204" pitchFamily="34" charset="-122"/>
              </a:rPr>
              <a:t>小时内将交易拆分至各路段，并上传发票基础数据 </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、争议处理时长：跨省</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ïṥ1iḍê"/>
          <p:cNvSpPr/>
          <p:nvPr/>
        </p:nvSpPr>
        <p:spPr>
          <a:xfrm>
            <a:off x="2675891" y="1789247"/>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2018</a:t>
            </a:r>
            <a:r>
              <a:rPr lang="zh-CN" altLang="en-US" sz="1600" dirty="0">
                <a:solidFill>
                  <a:schemeClr val="bg1"/>
                </a:solidFill>
                <a:latin typeface="微软雅黑" panose="020B0503020204020204" pitchFamily="34" charset="-122"/>
                <a:ea typeface="微软雅黑" panose="020B0503020204020204" pitchFamily="34" charset="-122"/>
              </a:rPr>
              <a:t>运营服务规范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î$ḷîḓè"/>
          <p:cNvSpPr/>
          <p:nvPr/>
        </p:nvSpPr>
        <p:spPr>
          <a:xfrm>
            <a:off x="8029427" y="1787113"/>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规程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i$1iḍê"/>
          <p:cNvSpPr txBox="1"/>
          <p:nvPr/>
        </p:nvSpPr>
        <p:spPr>
          <a:xfrm>
            <a:off x="7193148" y="3309792"/>
            <a:ext cx="4851190" cy="1690053"/>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、流水交易类型：</a:t>
            </a:r>
            <a:r>
              <a:rPr lang="en-US"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刷卡交易、门架</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类交易</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、发票上传时效性：暂无规定</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、争议处理时间不同：跨省</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天</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a:t>
            </a:r>
            <a:r>
              <a:rPr lang="en-GB"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通行交易和其他交易的交易对账 </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、门架交易合并扣款</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6" name="任意多边形: 形状 35"/>
          <p:cNvSpPr>
            <a:spLocks noChangeAspect="1"/>
          </p:cNvSpPr>
          <p:nvPr/>
        </p:nvSpPr>
        <p:spPr>
          <a:xfrm>
            <a:off x="5102349" y="775532"/>
            <a:ext cx="1743918" cy="1743918"/>
          </a:xfrm>
          <a:custGeom>
            <a:avLst/>
            <a:gdLst>
              <a:gd name="connsiteX0" fmla="*/ 687977 w 1375954"/>
              <a:gd name="connsiteY0" fmla="*/ 0 h 1375954"/>
              <a:gd name="connsiteX1" fmla="*/ 1375954 w 1375954"/>
              <a:gd name="connsiteY1" fmla="*/ 687977 h 1375954"/>
              <a:gd name="connsiteX2" fmla="*/ 687977 w 1375954"/>
              <a:gd name="connsiteY2" fmla="*/ 1375954 h 1375954"/>
              <a:gd name="connsiteX3" fmla="*/ 0 w 1375954"/>
              <a:gd name="connsiteY3" fmla="*/ 687977 h 1375954"/>
              <a:gd name="connsiteX4" fmla="*/ 687977 w 1375954"/>
              <a:gd name="connsiteY4" fmla="*/ 0 h 137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54" h="1375954">
                <a:moveTo>
                  <a:pt x="687977" y="0"/>
                </a:moveTo>
                <a:cubicBezTo>
                  <a:pt x="1067936" y="0"/>
                  <a:pt x="1375954" y="308018"/>
                  <a:pt x="1375954" y="687977"/>
                </a:cubicBezTo>
                <a:cubicBezTo>
                  <a:pt x="1375954" y="1067936"/>
                  <a:pt x="1067936" y="1375954"/>
                  <a:pt x="687977" y="1375954"/>
                </a:cubicBezTo>
                <a:cubicBezTo>
                  <a:pt x="308018" y="1375954"/>
                  <a:pt x="0" y="1067936"/>
                  <a:pt x="0" y="687977"/>
                </a:cubicBezTo>
                <a:cubicBezTo>
                  <a:pt x="0" y="308018"/>
                  <a:pt x="308018" y="0"/>
                  <a:pt x="687977" y="0"/>
                </a:cubicBezTo>
                <a:close/>
              </a:path>
            </a:pathLst>
          </a:cu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7" name="í$ļïḍe"/>
          <p:cNvSpPr txBox="1"/>
          <p:nvPr/>
        </p:nvSpPr>
        <p:spPr>
          <a:xfrm>
            <a:off x="4678550" y="403143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49" name="îṡḷiďé"/>
          <p:cNvSpPr/>
          <p:nvPr/>
        </p:nvSpPr>
        <p:spPr bwMode="auto">
          <a:xfrm>
            <a:off x="5582686" y="3050840"/>
            <a:ext cx="698465" cy="51790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2" name="í$ļïḍe"/>
          <p:cNvSpPr txBox="1"/>
          <p:nvPr/>
        </p:nvSpPr>
        <p:spPr>
          <a:xfrm>
            <a:off x="4830950" y="418383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r>
              <a:rPr lang="zh-CN" altLang="en-US" sz="2000" b="1" dirty="0">
                <a:solidFill>
                  <a:srgbClr val="FFFF00"/>
                </a:solidFill>
                <a:latin typeface="微软雅黑" panose="020B0503020204020204" pitchFamily="34" charset="-122"/>
                <a:ea typeface="微软雅黑" panose="020B0503020204020204" pitchFamily="34" charset="-122"/>
              </a:rPr>
              <a:t>清分结算</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438553" y="90466"/>
            <a:ext cx="4594596"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重点差异化</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sp>
        <p:nvSpPr>
          <p:cNvPr id="18" name="íṡľïdê"/>
          <p:cNvSpPr/>
          <p:nvPr/>
        </p:nvSpPr>
        <p:spPr>
          <a:xfrm>
            <a:off x="2054590" y="1647491"/>
            <a:ext cx="7962900" cy="5559552"/>
          </a:xfrm>
          <a:prstGeom prst="blockArc">
            <a:avLst>
              <a:gd name="adj1" fmla="val 12574692"/>
              <a:gd name="adj2" fmla="val 19572395"/>
              <a:gd name="adj3" fmla="val 67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bg1"/>
              </a:solidFill>
              <a:latin typeface="微软雅黑" panose="020B0503020204020204" pitchFamily="34" charset="-122"/>
              <a:ea typeface="微软雅黑" panose="020B0503020204020204" pitchFamily="34" charset="-122"/>
            </a:endParaRPr>
          </a:p>
        </p:txBody>
      </p:sp>
      <p:sp>
        <p:nvSpPr>
          <p:cNvPr id="34" name="í$ļïḍe"/>
          <p:cNvSpPr txBox="1"/>
          <p:nvPr/>
        </p:nvSpPr>
        <p:spPr>
          <a:xfrm>
            <a:off x="1436914" y="3309792"/>
            <a:ext cx="3603704" cy="1823911"/>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、逾期超过设定值：</a:t>
            </a:r>
            <a:r>
              <a:rPr lang="en-US" altLang="zh-CN" sz="1600" dirty="0">
                <a:solidFill>
                  <a:schemeClr val="bg1"/>
                </a:solidFill>
                <a:latin typeface="微软雅黑" panose="020B0503020204020204" pitchFamily="34" charset="-122"/>
                <a:ea typeface="微软雅黑" panose="020B0503020204020204" pitchFamily="34" charset="-122"/>
              </a:rPr>
              <a:t>14</a:t>
            </a:r>
            <a:r>
              <a:rPr lang="zh-CN" altLang="en-US" sz="1600" dirty="0">
                <a:solidFill>
                  <a:schemeClr val="bg1"/>
                </a:solidFill>
                <a:latin typeface="微软雅黑" panose="020B0503020204020204" pitchFamily="34" charset="-122"/>
                <a:ea typeface="微软雅黑" panose="020B0503020204020204" pitchFamily="34" charset="-122"/>
              </a:rPr>
              <a:t>天</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、流水重复：</a:t>
            </a:r>
            <a:r>
              <a:rPr lang="en-US"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刷卡流水重复</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、用户状态变化：</a:t>
            </a:r>
            <a:r>
              <a:rPr lang="en-US" altLang="zh-CN" sz="1600" dirty="0">
                <a:solidFill>
                  <a:schemeClr val="bg1"/>
                </a:solidFill>
                <a:latin typeface="微软雅黑" panose="020B0503020204020204" pitchFamily="34" charset="-122"/>
                <a:ea typeface="微软雅黑" panose="020B0503020204020204" pitchFamily="34" charset="-122"/>
              </a:rPr>
              <a:t>16</a:t>
            </a:r>
            <a:r>
              <a:rPr lang="zh-CN" altLang="en-US" sz="1600" dirty="0">
                <a:solidFill>
                  <a:schemeClr val="bg1"/>
                </a:solidFill>
                <a:latin typeface="微软雅黑" panose="020B0503020204020204" pitchFamily="34" charset="-122"/>
                <a:ea typeface="微软雅黑" panose="020B0503020204020204" pitchFamily="34" charset="-122"/>
              </a:rPr>
              <a:t>小时</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、超过最大交易限额：统一按照客货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ïṥ1iḍê"/>
          <p:cNvSpPr/>
          <p:nvPr/>
        </p:nvSpPr>
        <p:spPr>
          <a:xfrm>
            <a:off x="2675891" y="1789247"/>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2018</a:t>
            </a:r>
            <a:r>
              <a:rPr lang="zh-CN" altLang="en-US" sz="1600" dirty="0">
                <a:solidFill>
                  <a:schemeClr val="bg1"/>
                </a:solidFill>
                <a:latin typeface="微软雅黑" panose="020B0503020204020204" pitchFamily="34" charset="-122"/>
                <a:ea typeface="微软雅黑" panose="020B0503020204020204" pitchFamily="34" charset="-122"/>
              </a:rPr>
              <a:t>运营服务规范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î$ḷîḓè"/>
          <p:cNvSpPr/>
          <p:nvPr/>
        </p:nvSpPr>
        <p:spPr>
          <a:xfrm>
            <a:off x="8029427" y="1787113"/>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规程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i$1iḍê"/>
          <p:cNvSpPr txBox="1"/>
          <p:nvPr/>
        </p:nvSpPr>
        <p:spPr>
          <a:xfrm>
            <a:off x="7193148" y="3163033"/>
            <a:ext cx="5121266" cy="3486703"/>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、逾期超过设定值：</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天</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、流水重复：门架重复、</a:t>
            </a:r>
            <a:r>
              <a:rPr lang="en-US" altLang="zh-CN" sz="1600" dirty="0">
                <a:solidFill>
                  <a:schemeClr val="bg1"/>
                </a:solidFill>
                <a:latin typeface="微软雅黑" panose="020B0503020204020204" pitchFamily="34" charset="-122"/>
                <a:ea typeface="微软雅黑" panose="020B0503020204020204" pitchFamily="34" charset="-122"/>
              </a:rPr>
              <a:t>ETC</a:t>
            </a:r>
            <a:r>
              <a:rPr lang="zh-CN" altLang="en-US" sz="1600" dirty="0">
                <a:solidFill>
                  <a:schemeClr val="bg1"/>
                </a:solidFill>
                <a:latin typeface="微软雅黑" panose="020B0503020204020204" pitchFamily="34" charset="-122"/>
                <a:ea typeface="微软雅黑" panose="020B0503020204020204" pitchFamily="34" charset="-122"/>
              </a:rPr>
              <a:t>刷卡流水重复</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、用户状态变化（</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小时） </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、超过最大限额 ：根据流水交易类型、客货车型</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、新增</a:t>
            </a:r>
            <a:r>
              <a:rPr lang="en-US" altLang="zh-CN" sz="1600" dirty="0">
                <a:solidFill>
                  <a:schemeClr val="bg1"/>
                </a:solidFill>
                <a:latin typeface="微软雅黑" panose="020B0503020204020204" pitchFamily="34" charset="-122"/>
                <a:ea typeface="微软雅黑" panose="020B0503020204020204" pitchFamily="34" charset="-122"/>
              </a:rPr>
              <a:t>OBU</a:t>
            </a:r>
            <a:r>
              <a:rPr lang="zh-CN" altLang="en-US" sz="1600" dirty="0">
                <a:solidFill>
                  <a:schemeClr val="bg1"/>
                </a:solidFill>
                <a:latin typeface="微软雅黑" panose="020B0503020204020204" pitchFamily="34" charset="-122"/>
                <a:ea typeface="微软雅黑" panose="020B0503020204020204" pitchFamily="34" charset="-122"/>
              </a:rPr>
              <a:t>号不存在</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6" name="任意多边形: 形状 35"/>
          <p:cNvSpPr>
            <a:spLocks noChangeAspect="1"/>
          </p:cNvSpPr>
          <p:nvPr/>
        </p:nvSpPr>
        <p:spPr>
          <a:xfrm>
            <a:off x="5102349" y="775532"/>
            <a:ext cx="1743918" cy="1743918"/>
          </a:xfrm>
          <a:custGeom>
            <a:avLst/>
            <a:gdLst>
              <a:gd name="connsiteX0" fmla="*/ 687977 w 1375954"/>
              <a:gd name="connsiteY0" fmla="*/ 0 h 1375954"/>
              <a:gd name="connsiteX1" fmla="*/ 1375954 w 1375954"/>
              <a:gd name="connsiteY1" fmla="*/ 687977 h 1375954"/>
              <a:gd name="connsiteX2" fmla="*/ 687977 w 1375954"/>
              <a:gd name="connsiteY2" fmla="*/ 1375954 h 1375954"/>
              <a:gd name="connsiteX3" fmla="*/ 0 w 1375954"/>
              <a:gd name="connsiteY3" fmla="*/ 687977 h 1375954"/>
              <a:gd name="connsiteX4" fmla="*/ 687977 w 1375954"/>
              <a:gd name="connsiteY4" fmla="*/ 0 h 137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54" h="1375954">
                <a:moveTo>
                  <a:pt x="687977" y="0"/>
                </a:moveTo>
                <a:cubicBezTo>
                  <a:pt x="1067936" y="0"/>
                  <a:pt x="1375954" y="308018"/>
                  <a:pt x="1375954" y="687977"/>
                </a:cubicBezTo>
                <a:cubicBezTo>
                  <a:pt x="1375954" y="1067936"/>
                  <a:pt x="1067936" y="1375954"/>
                  <a:pt x="687977" y="1375954"/>
                </a:cubicBezTo>
                <a:cubicBezTo>
                  <a:pt x="308018" y="1375954"/>
                  <a:pt x="0" y="1067936"/>
                  <a:pt x="0" y="687977"/>
                </a:cubicBezTo>
                <a:cubicBezTo>
                  <a:pt x="0" y="308018"/>
                  <a:pt x="308018" y="0"/>
                  <a:pt x="687977" y="0"/>
                </a:cubicBezTo>
                <a:close/>
              </a:path>
            </a:pathLst>
          </a:cu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7" name="í$ļïḍe"/>
          <p:cNvSpPr txBox="1"/>
          <p:nvPr/>
        </p:nvSpPr>
        <p:spPr>
          <a:xfrm>
            <a:off x="4678550" y="403143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49" name="îṡḷiďé"/>
          <p:cNvSpPr/>
          <p:nvPr/>
        </p:nvSpPr>
        <p:spPr bwMode="auto">
          <a:xfrm>
            <a:off x="5582686" y="3050840"/>
            <a:ext cx="698465" cy="51790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2" name="í$ļïḍe"/>
          <p:cNvSpPr txBox="1"/>
          <p:nvPr/>
        </p:nvSpPr>
        <p:spPr>
          <a:xfrm>
            <a:off x="4830950" y="418383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r>
              <a:rPr lang="zh-CN" altLang="en-US" sz="2000" b="1" dirty="0">
                <a:solidFill>
                  <a:srgbClr val="FFFF00"/>
                </a:solidFill>
                <a:latin typeface="微软雅黑" panose="020B0503020204020204" pitchFamily="34" charset="-122"/>
                <a:ea typeface="微软雅黑" panose="020B0503020204020204" pitchFamily="34" charset="-122"/>
              </a:rPr>
              <a:t>清分结算</a:t>
            </a:r>
            <a:r>
              <a:rPr lang="en-US" altLang="zh-CN" sz="2000" b="1" dirty="0">
                <a:solidFill>
                  <a:srgbClr val="FFFF00"/>
                </a:solidFill>
                <a:latin typeface="微软雅黑" panose="020B0503020204020204" pitchFamily="34" charset="-122"/>
                <a:ea typeface="微软雅黑" panose="020B0503020204020204" pitchFamily="34" charset="-122"/>
              </a:rPr>
              <a:t>--</a:t>
            </a:r>
            <a:r>
              <a:rPr lang="zh-CN" altLang="en-US" sz="2000" b="1" dirty="0">
                <a:solidFill>
                  <a:srgbClr val="FFFF00"/>
                </a:solidFill>
                <a:latin typeface="微软雅黑" panose="020B0503020204020204" pitchFamily="34" charset="-122"/>
                <a:ea typeface="微软雅黑" panose="020B0503020204020204" pitchFamily="34" charset="-122"/>
              </a:rPr>
              <a:t>争议类型</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438553" y="90466"/>
            <a:ext cx="4594596"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重点差异化</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sp>
        <p:nvSpPr>
          <p:cNvPr id="18" name="íṡľïdê"/>
          <p:cNvSpPr/>
          <p:nvPr/>
        </p:nvSpPr>
        <p:spPr>
          <a:xfrm>
            <a:off x="2054590" y="1647491"/>
            <a:ext cx="7962900" cy="5559552"/>
          </a:xfrm>
          <a:prstGeom prst="blockArc">
            <a:avLst>
              <a:gd name="adj1" fmla="val 12574692"/>
              <a:gd name="adj2" fmla="val 19572395"/>
              <a:gd name="adj3" fmla="val 67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bg1"/>
              </a:solidFill>
              <a:latin typeface="微软雅黑" panose="020B0503020204020204" pitchFamily="34" charset="-122"/>
              <a:ea typeface="微软雅黑" panose="020B0503020204020204" pitchFamily="34" charset="-122"/>
            </a:endParaRPr>
          </a:p>
        </p:txBody>
      </p:sp>
      <p:sp>
        <p:nvSpPr>
          <p:cNvPr id="34" name="í$ļïḍe"/>
          <p:cNvSpPr txBox="1"/>
          <p:nvPr/>
        </p:nvSpPr>
        <p:spPr>
          <a:xfrm>
            <a:off x="1881342" y="3309792"/>
            <a:ext cx="3159275" cy="289613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、数据稽查、业务稽查、稽查处理 </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、车牌黑灰名单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ïṥ1iḍê"/>
          <p:cNvSpPr/>
          <p:nvPr/>
        </p:nvSpPr>
        <p:spPr>
          <a:xfrm>
            <a:off x="2675891" y="1789247"/>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2018</a:t>
            </a:r>
            <a:r>
              <a:rPr lang="zh-CN" altLang="en-US" sz="1600" dirty="0">
                <a:solidFill>
                  <a:schemeClr val="bg1"/>
                </a:solidFill>
                <a:latin typeface="微软雅黑" panose="020B0503020204020204" pitchFamily="34" charset="-122"/>
                <a:ea typeface="微软雅黑" panose="020B0503020204020204" pitchFamily="34" charset="-122"/>
              </a:rPr>
              <a:t>运营服务规范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î$ḷîḓè"/>
          <p:cNvSpPr/>
          <p:nvPr/>
        </p:nvSpPr>
        <p:spPr>
          <a:xfrm>
            <a:off x="8029427" y="1787113"/>
            <a:ext cx="1181101" cy="1181101"/>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规程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i$1iḍê"/>
          <p:cNvSpPr txBox="1"/>
          <p:nvPr/>
        </p:nvSpPr>
        <p:spPr>
          <a:xfrm>
            <a:off x="7070734" y="2944077"/>
            <a:ext cx="4851190" cy="3486703"/>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、内部稽核（发行稽核、收费行为稽核（通行交易稽核）和运营管理稽核）、外部稽核 </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、新增稽查证据：包含结构化数据、图像数据、车道日志、用户发行信息、其他信息 </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、新增追缴黑名单 </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spcBef>
                <a:spcPct val="0"/>
              </a:spcBef>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、信用黑灰名单</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6" name="任意多边形: 形状 35"/>
          <p:cNvSpPr>
            <a:spLocks noChangeAspect="1"/>
          </p:cNvSpPr>
          <p:nvPr/>
        </p:nvSpPr>
        <p:spPr>
          <a:xfrm>
            <a:off x="5102349" y="775532"/>
            <a:ext cx="1743918" cy="1743918"/>
          </a:xfrm>
          <a:custGeom>
            <a:avLst/>
            <a:gdLst>
              <a:gd name="connsiteX0" fmla="*/ 687977 w 1375954"/>
              <a:gd name="connsiteY0" fmla="*/ 0 h 1375954"/>
              <a:gd name="connsiteX1" fmla="*/ 1375954 w 1375954"/>
              <a:gd name="connsiteY1" fmla="*/ 687977 h 1375954"/>
              <a:gd name="connsiteX2" fmla="*/ 687977 w 1375954"/>
              <a:gd name="connsiteY2" fmla="*/ 1375954 h 1375954"/>
              <a:gd name="connsiteX3" fmla="*/ 0 w 1375954"/>
              <a:gd name="connsiteY3" fmla="*/ 687977 h 1375954"/>
              <a:gd name="connsiteX4" fmla="*/ 687977 w 1375954"/>
              <a:gd name="connsiteY4" fmla="*/ 0 h 137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54" h="1375954">
                <a:moveTo>
                  <a:pt x="687977" y="0"/>
                </a:moveTo>
                <a:cubicBezTo>
                  <a:pt x="1067936" y="0"/>
                  <a:pt x="1375954" y="308018"/>
                  <a:pt x="1375954" y="687977"/>
                </a:cubicBezTo>
                <a:cubicBezTo>
                  <a:pt x="1375954" y="1067936"/>
                  <a:pt x="1067936" y="1375954"/>
                  <a:pt x="687977" y="1375954"/>
                </a:cubicBezTo>
                <a:cubicBezTo>
                  <a:pt x="308018" y="1375954"/>
                  <a:pt x="0" y="1067936"/>
                  <a:pt x="0" y="687977"/>
                </a:cubicBezTo>
                <a:cubicBezTo>
                  <a:pt x="0" y="308018"/>
                  <a:pt x="308018" y="0"/>
                  <a:pt x="687977" y="0"/>
                </a:cubicBezTo>
                <a:close/>
              </a:path>
            </a:pathLst>
          </a:cu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7" name="í$ļïḍe"/>
          <p:cNvSpPr txBox="1"/>
          <p:nvPr/>
        </p:nvSpPr>
        <p:spPr>
          <a:xfrm>
            <a:off x="4678550" y="403143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49" name="îṡḷiďé"/>
          <p:cNvSpPr/>
          <p:nvPr/>
        </p:nvSpPr>
        <p:spPr bwMode="auto">
          <a:xfrm>
            <a:off x="5582686" y="3050840"/>
            <a:ext cx="698465" cy="51790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a:solidFill>
                <a:schemeClr val="bg1"/>
              </a:solidFill>
              <a:latin typeface="微软雅黑" panose="020B0503020204020204" pitchFamily="34" charset="-122"/>
              <a:ea typeface="微软雅黑" panose="020B0503020204020204" pitchFamily="34" charset="-122"/>
            </a:endParaRPr>
          </a:p>
        </p:txBody>
      </p:sp>
      <p:sp>
        <p:nvSpPr>
          <p:cNvPr id="12" name="í$ļïḍe"/>
          <p:cNvSpPr txBox="1"/>
          <p:nvPr/>
        </p:nvSpPr>
        <p:spPr>
          <a:xfrm>
            <a:off x="4830950" y="4183834"/>
            <a:ext cx="2514598" cy="450296"/>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spcBef>
                <a:spcPct val="0"/>
              </a:spcBef>
            </a:pPr>
            <a:r>
              <a:rPr lang="zh-CN" altLang="en-US" sz="2000" b="1" dirty="0">
                <a:solidFill>
                  <a:srgbClr val="FFFF00"/>
                </a:solidFill>
                <a:latin typeface="微软雅黑" panose="020B0503020204020204" pitchFamily="34" charset="-122"/>
                <a:ea typeface="微软雅黑" panose="020B0503020204020204" pitchFamily="34" charset="-122"/>
              </a:rPr>
              <a:t>稽核业务</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743201" y="1558636"/>
            <a:ext cx="6338454" cy="3699164"/>
          </a:xfrm>
          <a:prstGeom prst="rect">
            <a:avLst/>
          </a:prstGeom>
          <a:solidFill>
            <a:schemeClr val="tx1">
              <a:alpha val="70000"/>
            </a:schemeClr>
          </a:solidFill>
          <a:ln w="190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504888" y="2166110"/>
            <a:ext cx="5049797" cy="2497120"/>
            <a:chOff x="3490046" y="516924"/>
            <a:chExt cx="5049797" cy="2497120"/>
          </a:xfrm>
        </p:grpSpPr>
        <p:sp>
          <p:nvSpPr>
            <p:cNvPr id="6" name="矩形 5"/>
            <p:cNvSpPr/>
            <p:nvPr/>
          </p:nvSpPr>
          <p:spPr>
            <a:xfrm>
              <a:off x="3494757" y="516924"/>
              <a:ext cx="4849146" cy="45719"/>
            </a:xfrm>
            <a:prstGeom prst="rect">
              <a:avLst/>
            </a:prstGeom>
            <a:solidFill>
              <a:schemeClr val="bg1"/>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文本框 6"/>
            <p:cNvSpPr txBox="1"/>
            <p:nvPr/>
          </p:nvSpPr>
          <p:spPr>
            <a:xfrm>
              <a:off x="3490046" y="714369"/>
              <a:ext cx="5049797" cy="1015663"/>
            </a:xfrm>
            <a:prstGeom prst="rect">
              <a:avLst/>
            </a:prstGeom>
            <a:noFill/>
          </p:spPr>
          <p:txBody>
            <a:bodyPr wrap="square" rtlCol="0">
              <a:spAutoFit/>
            </a:bodyPr>
            <a:lstStyle/>
            <a:p>
              <a:r>
                <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 YOU</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4050303" y="1745398"/>
              <a:ext cx="3929281" cy="1107996"/>
            </a:xfrm>
            <a:prstGeom prst="rect">
              <a:avLst/>
            </a:prstGeom>
            <a:noFill/>
          </p:spPr>
          <p:txBody>
            <a:bodyPr wrap="none" rtlCol="0">
              <a:spAutoFit/>
            </a:bodyPr>
            <a:lstStyle/>
            <a:p>
              <a:r>
                <a:rPr lang="zh-CN" altLang="en-US" sz="6600" b="1" kern="1500" spc="7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感谢聆听</a:t>
              </a:r>
              <a:endParaRPr lang="zh-CN" altLang="en-US" sz="6600" b="1" kern="1500" spc="7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3494757" y="2968325"/>
              <a:ext cx="4849146" cy="45719"/>
            </a:xfrm>
            <a:prstGeom prst="rect">
              <a:avLst/>
            </a:prstGeom>
            <a:solidFill>
              <a:schemeClr val="bg1"/>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3562" y="2705054"/>
            <a:ext cx="4916548" cy="1012888"/>
            <a:chOff x="1153562" y="2705054"/>
            <a:chExt cx="4916548" cy="1012888"/>
          </a:xfrm>
        </p:grpSpPr>
        <p:sp>
          <p:nvSpPr>
            <p:cNvPr id="4" name="矩形 3"/>
            <p:cNvSpPr/>
            <p:nvPr/>
          </p:nvSpPr>
          <p:spPr>
            <a:xfrm>
              <a:off x="1153562" y="2772166"/>
              <a:ext cx="4916548" cy="830997"/>
            </a:xfrm>
            <a:prstGeom prst="rect">
              <a:avLst/>
            </a:prstGeom>
          </p:spPr>
          <p:txBody>
            <a:bodyPr wrap="square">
              <a:spAutoFit/>
            </a:bodyPr>
            <a:lstStyle/>
            <a:p>
              <a:pPr algn="ctr">
                <a:spcBef>
                  <a:spcPts val="600"/>
                </a:spcBef>
              </a:pPr>
              <a:r>
                <a:rPr lang="zh-CN" altLang="en-US"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rPr>
                <a:t>总体目标</a:t>
              </a:r>
              <a:endParaRPr lang="en-US" altLang="zh-CN"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endParaRPr>
            </a:p>
          </p:txBody>
        </p:sp>
        <p:cxnSp>
          <p:nvCxnSpPr>
            <p:cNvPr id="5" name="直接连接符 4"/>
            <p:cNvCxnSpPr/>
            <p:nvPr/>
          </p:nvCxnSpPr>
          <p:spPr>
            <a:xfrm>
              <a:off x="1675460" y="2705054"/>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75460" y="3717942"/>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Swer\Desktop\矢量智能对象.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237" y="337497"/>
            <a:ext cx="1699789" cy="44689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02"/>
          <p:cNvPicPr>
            <a:picLocks noChangeAspect="1"/>
          </p:cNvPicPr>
          <p:nvPr/>
        </p:nvPicPr>
        <p:blipFill>
          <a:blip r:embed="rId2"/>
          <a:stretch>
            <a:fillRect/>
          </a:stretch>
        </p:blipFill>
        <p:spPr>
          <a:xfrm>
            <a:off x="6373495" y="1471295"/>
            <a:ext cx="4895850" cy="3914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9" name="矩形 18"/>
          <p:cNvSpPr/>
          <p:nvPr/>
        </p:nvSpPr>
        <p:spPr>
          <a:xfrm>
            <a:off x="567713" y="128271"/>
            <a:ext cx="4492660"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总体目标</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20" name="文本框 68"/>
          <p:cNvSpPr txBox="1"/>
          <p:nvPr/>
        </p:nvSpPr>
        <p:spPr>
          <a:xfrm>
            <a:off x="8008715" y="1165489"/>
            <a:ext cx="2734408" cy="1168974"/>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latin typeface="Century Gothic" panose="020B0502020202020204" pitchFamily="34" charset="0"/>
              </a:defRPr>
            </a:lvl1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以客户利益优先，对各类业务中遇到的各类问题提供普遍性处理规则</a:t>
            </a:r>
            <a:endParaRPr lang="zh-CN" altLang="en-US" sz="2000"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21" name="文本框 71"/>
          <p:cNvSpPr txBox="1"/>
          <p:nvPr/>
        </p:nvSpPr>
        <p:spPr>
          <a:xfrm>
            <a:off x="4705420" y="1723938"/>
            <a:ext cx="3004407" cy="43031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latin typeface="Century Gothic" panose="020B0502020202020204" pitchFamily="34" charset="0"/>
              </a:defRPr>
            </a:lvl1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运营规则的条款统一规范</a:t>
            </a:r>
            <a:endParaRPr lang="zh-CN" altLang="en-US" sz="2000"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22" name="文本框 74"/>
          <p:cNvSpPr txBox="1"/>
          <p:nvPr/>
        </p:nvSpPr>
        <p:spPr>
          <a:xfrm>
            <a:off x="1405304" y="1710568"/>
            <a:ext cx="2866292" cy="43031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保障</a:t>
            </a:r>
            <a:r>
              <a:rPr lang="en-GB" altLang="zh-CN" sz="2000" b="1" dirty="0">
                <a:solidFill>
                  <a:schemeClr val="bg1"/>
                </a:solidFill>
                <a:latin typeface="微软雅黑" panose="020B0503020204020204" pitchFamily="34" charset="-122"/>
                <a:ea typeface="微软雅黑" panose="020B0503020204020204" pitchFamily="34" charset="-122"/>
              </a:rPr>
              <a:t>ETC</a:t>
            </a:r>
            <a:r>
              <a:rPr lang="zh-CN" altLang="en-US" sz="2000" b="1" dirty="0">
                <a:solidFill>
                  <a:schemeClr val="bg1"/>
                </a:solidFill>
                <a:latin typeface="微软雅黑" panose="020B0503020204020204" pitchFamily="34" charset="-122"/>
                <a:ea typeface="微软雅黑" panose="020B0503020204020204" pitchFamily="34" charset="-122"/>
              </a:rPr>
              <a:t>联网运营秩序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138286" y="2409483"/>
            <a:ext cx="1834422" cy="1834421"/>
            <a:chOff x="2303541" y="2701208"/>
            <a:chExt cx="1536775" cy="1536774"/>
          </a:xfrm>
        </p:grpSpPr>
        <p:sp>
          <p:nvSpPr>
            <p:cNvPr id="24" name="iṧḻiḑe"/>
            <p:cNvSpPr/>
            <p:nvPr/>
          </p:nvSpPr>
          <p:spPr>
            <a:xfrm>
              <a:off x="2303541" y="2701208"/>
              <a:ext cx="1536775" cy="1536774"/>
            </a:xfrm>
            <a:prstGeom prst="ellipse">
              <a:avLst/>
            </a:prstGeom>
            <a:solidFill>
              <a:schemeClr val="bg2">
                <a:lumMod val="10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5" name="îś1ïde"/>
            <p:cNvSpPr/>
            <p:nvPr/>
          </p:nvSpPr>
          <p:spPr>
            <a:xfrm>
              <a:off x="2553643" y="2951310"/>
              <a:ext cx="1036570" cy="1036569"/>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43327" y="3189959"/>
              <a:ext cx="457200" cy="447675"/>
            </a:xfrm>
            <a:prstGeom prst="rect">
              <a:avLst/>
            </a:prstGeom>
            <a:noFill/>
          </p:spPr>
        </p:pic>
      </p:grpSp>
      <p:grpSp>
        <p:nvGrpSpPr>
          <p:cNvPr id="27" name="组合 26"/>
          <p:cNvGrpSpPr/>
          <p:nvPr/>
        </p:nvGrpSpPr>
        <p:grpSpPr>
          <a:xfrm>
            <a:off x="5171488" y="2409483"/>
            <a:ext cx="1834422" cy="1834421"/>
            <a:chOff x="5336743" y="2701208"/>
            <a:chExt cx="1536775" cy="1536774"/>
          </a:xfrm>
        </p:grpSpPr>
        <p:sp>
          <p:nvSpPr>
            <p:cNvPr id="28" name="ïs1îďé"/>
            <p:cNvSpPr/>
            <p:nvPr/>
          </p:nvSpPr>
          <p:spPr>
            <a:xfrm>
              <a:off x="5336743" y="2701208"/>
              <a:ext cx="1536775" cy="1536774"/>
            </a:xfrm>
            <a:prstGeom prst="ellipse">
              <a:avLst/>
            </a:prstGeom>
            <a:solidFill>
              <a:schemeClr val="bg2">
                <a:lumMod val="10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9" name="iṣḷiḓê"/>
            <p:cNvSpPr/>
            <p:nvPr/>
          </p:nvSpPr>
          <p:spPr>
            <a:xfrm>
              <a:off x="5586845" y="2951310"/>
              <a:ext cx="1036570" cy="1036569"/>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73823" y="3215612"/>
              <a:ext cx="457200" cy="457200"/>
            </a:xfrm>
            <a:prstGeom prst="rect">
              <a:avLst/>
            </a:prstGeom>
          </p:spPr>
        </p:pic>
      </p:grpSp>
      <p:grpSp>
        <p:nvGrpSpPr>
          <p:cNvPr id="31" name="组合 30"/>
          <p:cNvGrpSpPr/>
          <p:nvPr/>
        </p:nvGrpSpPr>
        <p:grpSpPr>
          <a:xfrm>
            <a:off x="8185834" y="2409483"/>
            <a:ext cx="1834422" cy="1834421"/>
            <a:chOff x="8351089" y="2701208"/>
            <a:chExt cx="1536775" cy="1536774"/>
          </a:xfrm>
        </p:grpSpPr>
        <p:sp>
          <p:nvSpPr>
            <p:cNvPr id="32" name="î$ļíḓé"/>
            <p:cNvSpPr/>
            <p:nvPr/>
          </p:nvSpPr>
          <p:spPr>
            <a:xfrm>
              <a:off x="8351089" y="2701208"/>
              <a:ext cx="1536775" cy="1536774"/>
            </a:xfrm>
            <a:prstGeom prst="ellipse">
              <a:avLst/>
            </a:prstGeom>
            <a:solidFill>
              <a:schemeClr val="bg2">
                <a:lumMod val="10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33" name="îṣľiḍe"/>
            <p:cNvSpPr/>
            <p:nvPr/>
          </p:nvSpPr>
          <p:spPr>
            <a:xfrm>
              <a:off x="8601191" y="2951310"/>
              <a:ext cx="1036570" cy="103656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890875" y="3240994"/>
              <a:ext cx="457200" cy="457200"/>
            </a:xfrm>
            <a:prstGeom prst="rect">
              <a:avLst/>
            </a:prstGeom>
          </p:spPr>
        </p:pic>
      </p:grpSp>
      <p:grpSp>
        <p:nvGrpSpPr>
          <p:cNvPr id="35" name="组合 34"/>
          <p:cNvGrpSpPr/>
          <p:nvPr/>
        </p:nvGrpSpPr>
        <p:grpSpPr>
          <a:xfrm>
            <a:off x="3533242" y="4459334"/>
            <a:ext cx="5337711" cy="457011"/>
            <a:chOff x="3533242" y="4459334"/>
            <a:chExt cx="5337711" cy="457011"/>
          </a:xfrm>
        </p:grpSpPr>
        <p:grpSp>
          <p:nvGrpSpPr>
            <p:cNvPr id="36" name="组合 35"/>
            <p:cNvGrpSpPr/>
            <p:nvPr/>
          </p:nvGrpSpPr>
          <p:grpSpPr>
            <a:xfrm rot="1436221">
              <a:off x="3533242" y="4471844"/>
              <a:ext cx="450850" cy="384175"/>
              <a:chOff x="3084751" y="4549633"/>
              <a:chExt cx="450850" cy="384175"/>
            </a:xfrm>
          </p:grpSpPr>
          <p:sp>
            <p:nvSpPr>
              <p:cNvPr id="45" name="MH_Other_1"/>
              <p:cNvSpPr/>
              <p:nvPr>
                <p:custDataLst>
                  <p:tags r:id="rId5"/>
                </p:custDataLst>
              </p:nvPr>
            </p:nvSpPr>
            <p:spPr>
              <a:xfrm rot="2072166">
                <a:off x="3084751" y="4549633"/>
                <a:ext cx="167217" cy="238125"/>
              </a:xfrm>
              <a:prstGeom prst="chevron">
                <a:avLst/>
              </a:prstGeom>
              <a:solidFill>
                <a:schemeClr val="accent1">
                  <a:lumMod val="20000"/>
                  <a:lumOff val="80000"/>
                </a:schemeClr>
              </a:solidFill>
              <a:ln w="25400" cap="flat" cmpd="sng" algn="ctr">
                <a:noFill/>
                <a:prstDash val="solid"/>
              </a:ln>
              <a:effectLst/>
            </p:spPr>
            <p:txBody>
              <a:bodyPr anchor="ctr">
                <a:normAutofit fontScale="6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6" name="MH_Other_2"/>
              <p:cNvSpPr/>
              <p:nvPr>
                <p:custDataLst>
                  <p:tags r:id="rId6"/>
                </p:custDataLst>
              </p:nvPr>
            </p:nvSpPr>
            <p:spPr>
              <a:xfrm rot="2072166">
                <a:off x="3228684" y="4624246"/>
                <a:ext cx="165100" cy="236537"/>
              </a:xfrm>
              <a:prstGeom prst="chevron">
                <a:avLst/>
              </a:prstGeom>
              <a:solidFill>
                <a:schemeClr val="accent1">
                  <a:lumMod val="40000"/>
                  <a:lumOff val="60000"/>
                </a:schemeClr>
              </a:solidFill>
              <a:ln w="25400" cap="flat" cmpd="sng" algn="ctr">
                <a:noFill/>
                <a:prstDash val="solid"/>
              </a:ln>
              <a:effectLst/>
            </p:spPr>
            <p:txBody>
              <a:bodyPr anchor="ctr">
                <a:normAutofit fontScale="6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7" name="MH_Other_3"/>
              <p:cNvSpPr/>
              <p:nvPr>
                <p:custDataLst>
                  <p:tags r:id="rId7"/>
                </p:custDataLst>
              </p:nvPr>
            </p:nvSpPr>
            <p:spPr>
              <a:xfrm rot="2072166">
                <a:off x="3370501" y="4697271"/>
                <a:ext cx="165100" cy="236537"/>
              </a:xfrm>
              <a:prstGeom prst="chevron">
                <a:avLst/>
              </a:prstGeom>
              <a:solidFill>
                <a:schemeClr val="accent1"/>
              </a:solidFill>
              <a:ln w="25400" cap="flat" cmpd="sng" algn="ctr">
                <a:noFill/>
                <a:prstDash val="solid"/>
              </a:ln>
              <a:effectLst/>
            </p:spPr>
            <p:txBody>
              <a:bodyPr anchor="ctr">
                <a:normAutofit fontScale="6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950190" y="4532170"/>
              <a:ext cx="315384" cy="384175"/>
              <a:chOff x="5950190" y="4513120"/>
              <a:chExt cx="315384" cy="384175"/>
            </a:xfrm>
          </p:grpSpPr>
          <p:sp>
            <p:nvSpPr>
              <p:cNvPr id="42" name="MH_Other_4"/>
              <p:cNvSpPr/>
              <p:nvPr>
                <p:custDataLst>
                  <p:tags r:id="rId8"/>
                </p:custDataLst>
              </p:nvPr>
            </p:nvSpPr>
            <p:spPr>
              <a:xfrm rot="5400000">
                <a:off x="6045969" y="4417341"/>
                <a:ext cx="123825" cy="315384"/>
              </a:xfrm>
              <a:prstGeom prst="chevron">
                <a:avLst/>
              </a:prstGeom>
              <a:solidFill>
                <a:schemeClr val="accent1">
                  <a:lumMod val="20000"/>
                  <a:lumOff val="80000"/>
                </a:schemeClr>
              </a:solidFill>
              <a:ln w="25400" cap="flat" cmpd="sng" algn="ctr">
                <a:noFill/>
                <a:prstDash val="solid"/>
              </a:ln>
              <a:effectLst/>
            </p:spPr>
            <p:txBody>
              <a:bodyPr anchor="ctr">
                <a:normAutofit fontScale="9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3" name="MH_Other_5"/>
              <p:cNvSpPr/>
              <p:nvPr>
                <p:custDataLst>
                  <p:tags r:id="rId9"/>
                </p:custDataLst>
              </p:nvPr>
            </p:nvSpPr>
            <p:spPr>
              <a:xfrm rot="5400000">
                <a:off x="6045969" y="4547516"/>
                <a:ext cx="123825" cy="315384"/>
              </a:xfrm>
              <a:prstGeom prst="chevron">
                <a:avLst/>
              </a:prstGeom>
              <a:solidFill>
                <a:schemeClr val="accent1">
                  <a:lumMod val="40000"/>
                  <a:lumOff val="60000"/>
                </a:schemeClr>
              </a:solidFill>
              <a:ln w="25400" cap="flat" cmpd="sng" algn="ctr">
                <a:noFill/>
                <a:prstDash val="solid"/>
              </a:ln>
              <a:effectLst/>
            </p:spPr>
            <p:txBody>
              <a:bodyPr anchor="ctr">
                <a:normAutofit fontScale="9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4" name="MH_Other_6"/>
              <p:cNvSpPr/>
              <p:nvPr>
                <p:custDataLst>
                  <p:tags r:id="rId10"/>
                </p:custDataLst>
              </p:nvPr>
            </p:nvSpPr>
            <p:spPr>
              <a:xfrm rot="5400000">
                <a:off x="6045175" y="4676897"/>
                <a:ext cx="125413" cy="315384"/>
              </a:xfrm>
              <a:prstGeom prst="chevron">
                <a:avLst/>
              </a:prstGeom>
              <a:solidFill>
                <a:schemeClr val="accent1"/>
              </a:solidFill>
              <a:ln w="25400" cap="flat" cmpd="sng" algn="ctr">
                <a:noFill/>
                <a:prstDash val="solid"/>
              </a:ln>
              <a:effectLst/>
            </p:spPr>
            <p:txBody>
              <a:bodyPr anchor="ctr">
                <a:normAutofit fontScale="9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rot="20418894">
              <a:off x="8443386" y="4459334"/>
              <a:ext cx="427567" cy="406399"/>
              <a:chOff x="8643117" y="4544871"/>
              <a:chExt cx="427567" cy="406399"/>
            </a:xfrm>
          </p:grpSpPr>
          <p:sp>
            <p:nvSpPr>
              <p:cNvPr id="39" name="MH_Other_7"/>
              <p:cNvSpPr/>
              <p:nvPr>
                <p:custDataLst>
                  <p:tags r:id="rId11"/>
                </p:custDataLst>
              </p:nvPr>
            </p:nvSpPr>
            <p:spPr>
              <a:xfrm rot="8357800">
                <a:off x="8905584" y="4544871"/>
                <a:ext cx="165100" cy="238125"/>
              </a:xfrm>
              <a:prstGeom prst="chevron">
                <a:avLst/>
              </a:prstGeom>
              <a:solidFill>
                <a:schemeClr val="accent1">
                  <a:lumMod val="20000"/>
                  <a:lumOff val="80000"/>
                </a:schemeClr>
              </a:solidFill>
              <a:ln w="25400" cap="flat" cmpd="sng" algn="ctr">
                <a:noFill/>
                <a:prstDash val="solid"/>
              </a:ln>
              <a:effectLst/>
            </p:spPr>
            <p:txBody>
              <a:bodyPr anchor="ctr">
                <a:normAutofit fontScale="6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0" name="MH_Other_8"/>
              <p:cNvSpPr/>
              <p:nvPr>
                <p:custDataLst>
                  <p:tags r:id="rId12"/>
                </p:custDataLst>
              </p:nvPr>
            </p:nvSpPr>
            <p:spPr>
              <a:xfrm rot="8357800">
                <a:off x="8774350" y="4629008"/>
                <a:ext cx="165100" cy="238125"/>
              </a:xfrm>
              <a:prstGeom prst="chevron">
                <a:avLst/>
              </a:prstGeom>
              <a:solidFill>
                <a:schemeClr val="accent1">
                  <a:lumMod val="40000"/>
                  <a:lumOff val="60000"/>
                </a:schemeClr>
              </a:solidFill>
              <a:ln w="25400" cap="flat" cmpd="sng" algn="ctr">
                <a:noFill/>
                <a:prstDash val="solid"/>
              </a:ln>
              <a:effectLst/>
            </p:spPr>
            <p:txBody>
              <a:bodyPr anchor="ctr">
                <a:normAutofit fontScale="6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1" name="MH_Other_9"/>
              <p:cNvSpPr/>
              <p:nvPr>
                <p:custDataLst>
                  <p:tags r:id="rId13"/>
                </p:custDataLst>
              </p:nvPr>
            </p:nvSpPr>
            <p:spPr>
              <a:xfrm rot="8357800">
                <a:off x="8643117" y="4714732"/>
                <a:ext cx="165100" cy="236538"/>
              </a:xfrm>
              <a:prstGeom prst="chevron">
                <a:avLst/>
              </a:prstGeom>
              <a:solidFill>
                <a:schemeClr val="accent1"/>
              </a:solidFill>
              <a:ln w="25400" cap="flat" cmpd="sng" algn="ctr">
                <a:noFill/>
                <a:prstDash val="solid"/>
              </a:ln>
              <a:effectLst/>
            </p:spPr>
            <p:txBody>
              <a:bodyPr anchor="ctr">
                <a:normAutofit fontScale="62500" lnSpcReduction="20000"/>
              </a:bodyPr>
              <a:lstStyle/>
              <a:p>
                <a:pPr algn="ctr" eaLnBrk="1" fontAlgn="auto" hangingPunct="1">
                  <a:spcBef>
                    <a:spcPts val="0"/>
                  </a:spcBef>
                  <a:spcAft>
                    <a:spcPts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sp>
        <p:nvSpPr>
          <p:cNvPr id="48" name="圆角矩形 47"/>
          <p:cNvSpPr/>
          <p:nvPr/>
        </p:nvSpPr>
        <p:spPr>
          <a:xfrm>
            <a:off x="1943100" y="5295900"/>
            <a:ext cx="8248606" cy="781050"/>
          </a:xfrm>
          <a:prstGeom prst="roundRect">
            <a:avLst/>
          </a:prstGeom>
          <a:ln w="28575">
            <a:solidFill>
              <a:schemeClr val="bg1"/>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提升整体服务水平</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3562" y="2705054"/>
            <a:ext cx="4916548" cy="1012888"/>
            <a:chOff x="1153562" y="2705054"/>
            <a:chExt cx="4916548" cy="1012888"/>
          </a:xfrm>
        </p:grpSpPr>
        <p:sp>
          <p:nvSpPr>
            <p:cNvPr id="4" name="矩形 3"/>
            <p:cNvSpPr/>
            <p:nvPr/>
          </p:nvSpPr>
          <p:spPr>
            <a:xfrm>
              <a:off x="1153562" y="2772166"/>
              <a:ext cx="4916548" cy="830997"/>
            </a:xfrm>
            <a:prstGeom prst="rect">
              <a:avLst/>
            </a:prstGeom>
          </p:spPr>
          <p:txBody>
            <a:bodyPr wrap="square">
              <a:spAutoFit/>
            </a:bodyPr>
            <a:lstStyle/>
            <a:p>
              <a:pPr algn="ctr">
                <a:spcBef>
                  <a:spcPts val="600"/>
                </a:spcBef>
              </a:pPr>
              <a:r>
                <a:rPr lang="zh-CN" altLang="en-US"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rPr>
                <a:t>运营规程</a:t>
              </a:r>
              <a:endParaRPr lang="en-US" altLang="zh-CN" sz="4800" b="1" dirty="0">
                <a:solidFill>
                  <a:schemeClr val="bg1"/>
                </a:solidFill>
                <a:latin typeface="微软雅黑" panose="020B0503020204020204" pitchFamily="34" charset="-122"/>
                <a:ea typeface="微软雅黑" panose="020B0503020204020204" pitchFamily="34" charset="-122"/>
                <a:cs typeface="Segoe UI Light 8" panose="020B0502040204020203" pitchFamily="34" charset="0"/>
              </a:endParaRPr>
            </a:p>
          </p:txBody>
        </p:sp>
        <p:cxnSp>
          <p:nvCxnSpPr>
            <p:cNvPr id="5" name="直接连接符 4"/>
            <p:cNvCxnSpPr/>
            <p:nvPr/>
          </p:nvCxnSpPr>
          <p:spPr>
            <a:xfrm>
              <a:off x="1675460" y="2705054"/>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75460" y="3717942"/>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Swer\Desktop\矢量智能对象.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237" y="337497"/>
            <a:ext cx="1699789" cy="446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wer\Desktop\自由流PPT画图\ppt元素\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076" y="1645775"/>
            <a:ext cx="4810125" cy="391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33" name="椭圆 32"/>
          <p:cNvSpPr/>
          <p:nvPr/>
        </p:nvSpPr>
        <p:spPr bwMode="auto">
          <a:xfrm>
            <a:off x="4596552" y="2954655"/>
            <a:ext cx="3076999" cy="3076999"/>
          </a:xfrm>
          <a:prstGeom prst="ellipse">
            <a:avLst/>
          </a:prstGeom>
          <a:gradFill>
            <a:gsLst>
              <a:gs pos="0">
                <a:srgbClr val="EC8035"/>
              </a:gs>
              <a:gs pos="100000">
                <a:schemeClr val="accent1">
                  <a:lumMod val="99000"/>
                </a:schemeClr>
              </a:gs>
            </a:gsLst>
            <a:lin ang="5400000" scaled="0"/>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a:latin typeface="微软雅黑" panose="020B0503020204020204" pitchFamily="34" charset="-122"/>
              <a:ea typeface="微软雅黑" panose="020B0503020204020204" pitchFamily="34" charset="-122"/>
              <a:sym typeface="+mn-ea"/>
            </a:endParaRPr>
          </a:p>
        </p:txBody>
      </p:sp>
      <p:sp>
        <p:nvSpPr>
          <p:cNvPr id="35" name="MH_SubTitle_1"/>
          <p:cNvSpPr txBox="1">
            <a:spLocks noChangeArrowheads="1"/>
          </p:cNvSpPr>
          <p:nvPr>
            <p:custDataLst>
              <p:tags r:id="rId2"/>
            </p:custDataLst>
          </p:nvPr>
        </p:nvSpPr>
        <p:spPr bwMode="auto">
          <a:xfrm>
            <a:off x="1815806" y="4532843"/>
            <a:ext cx="214058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defPPr>
              <a:defRPr lang="en-US"/>
            </a:defPPr>
            <a:lvl1pPr lvl="0" algn="ctr" defTabSz="914400">
              <a:lnSpc>
                <a:spcPct val="120000"/>
              </a:lnSpc>
              <a:spcBef>
                <a:spcPct val="0"/>
              </a:spcBef>
              <a:buFont typeface="Arial" panose="020B0604020202020204" pitchFamily="34" charset="0"/>
              <a:buNone/>
              <a:defRPr sz="2800" b="1" kern="0">
                <a:solidFill>
                  <a:sysClr val="windowText" lastClr="00000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r>
              <a:rPr lang="zh-CN" altLang="en-US" sz="2400" dirty="0">
                <a:solidFill>
                  <a:schemeClr val="accent2">
                    <a:lumMod val="60000"/>
                    <a:lumOff val="40000"/>
                  </a:schemeClr>
                </a:solidFill>
              </a:rPr>
              <a:t>客户服务</a:t>
            </a:r>
            <a:endParaRPr lang="zh-CN" altLang="en-US" sz="2400" dirty="0">
              <a:solidFill>
                <a:schemeClr val="accent2">
                  <a:lumMod val="60000"/>
                  <a:lumOff val="40000"/>
                </a:schemeClr>
              </a:solidFill>
            </a:endParaRPr>
          </a:p>
        </p:txBody>
      </p:sp>
      <p:sp>
        <p:nvSpPr>
          <p:cNvPr id="36" name="MH_SubTitle_2"/>
          <p:cNvSpPr txBox="1">
            <a:spLocks noChangeArrowheads="1"/>
          </p:cNvSpPr>
          <p:nvPr>
            <p:custDataLst>
              <p:tags r:id="rId3"/>
            </p:custDataLst>
          </p:nvPr>
        </p:nvSpPr>
        <p:spPr bwMode="auto">
          <a:xfrm>
            <a:off x="2118242" y="2825963"/>
            <a:ext cx="2217420" cy="9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defPPr>
              <a:defRPr lang="en-US"/>
            </a:defPPr>
            <a:lvl1pPr lvl="0" algn="ctr" defTabSz="914400">
              <a:lnSpc>
                <a:spcPct val="120000"/>
              </a:lnSpc>
              <a:spcBef>
                <a:spcPct val="0"/>
              </a:spcBef>
              <a:buFont typeface="Arial" panose="020B0604020202020204" pitchFamily="34" charset="0"/>
              <a:buNone/>
              <a:defRPr sz="2800" b="1" kern="0">
                <a:solidFill>
                  <a:sysClr val="windowText" lastClr="00000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r>
              <a:rPr lang="zh-CN" altLang="en-US" sz="2400" dirty="0">
                <a:solidFill>
                  <a:schemeClr val="accent2">
                    <a:lumMod val="60000"/>
                    <a:lumOff val="40000"/>
                  </a:schemeClr>
                </a:solidFill>
              </a:rPr>
              <a:t>收费业务</a:t>
            </a:r>
            <a:endParaRPr lang="zh-CN" altLang="en-US" sz="2400" dirty="0">
              <a:solidFill>
                <a:schemeClr val="accent2">
                  <a:lumMod val="60000"/>
                  <a:lumOff val="40000"/>
                </a:schemeClr>
              </a:solidFill>
            </a:endParaRPr>
          </a:p>
        </p:txBody>
      </p:sp>
      <p:sp>
        <p:nvSpPr>
          <p:cNvPr id="37" name="MH_SubTitle_3"/>
          <p:cNvSpPr txBox="1">
            <a:spLocks noChangeArrowheads="1"/>
          </p:cNvSpPr>
          <p:nvPr>
            <p:custDataLst>
              <p:tags r:id="rId4"/>
            </p:custDataLst>
          </p:nvPr>
        </p:nvSpPr>
        <p:spPr bwMode="auto">
          <a:xfrm>
            <a:off x="4770461" y="1246082"/>
            <a:ext cx="2619375" cy="117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defPPr>
              <a:defRPr lang="en-US"/>
            </a:defPPr>
            <a:lvl1pPr lvl="0" algn="ctr" defTabSz="914400">
              <a:lnSpc>
                <a:spcPct val="120000"/>
              </a:lnSpc>
              <a:spcBef>
                <a:spcPct val="0"/>
              </a:spcBef>
              <a:buFont typeface="Arial" panose="020B0604020202020204" pitchFamily="34" charset="0"/>
              <a:buNone/>
              <a:defRPr sz="2800" b="1" kern="0">
                <a:solidFill>
                  <a:sysClr val="windowText" lastClr="00000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r>
              <a:rPr lang="zh-CN" altLang="en-US" sz="2400" dirty="0">
                <a:solidFill>
                  <a:schemeClr val="accent2">
                    <a:lumMod val="60000"/>
                    <a:lumOff val="40000"/>
                  </a:schemeClr>
                </a:solidFill>
              </a:rPr>
              <a:t>清分结算</a:t>
            </a:r>
            <a:endParaRPr lang="zh-CN" altLang="en-US" sz="2400" dirty="0">
              <a:solidFill>
                <a:schemeClr val="accent2">
                  <a:lumMod val="60000"/>
                  <a:lumOff val="40000"/>
                </a:schemeClr>
              </a:solidFill>
            </a:endParaRPr>
          </a:p>
        </p:txBody>
      </p:sp>
      <p:sp>
        <p:nvSpPr>
          <p:cNvPr id="38" name="MH_SubTitle_4"/>
          <p:cNvSpPr txBox="1">
            <a:spLocks noChangeArrowheads="1"/>
          </p:cNvSpPr>
          <p:nvPr>
            <p:custDataLst>
              <p:tags r:id="rId5"/>
            </p:custDataLst>
          </p:nvPr>
        </p:nvSpPr>
        <p:spPr bwMode="auto">
          <a:xfrm>
            <a:off x="8081351" y="3145368"/>
            <a:ext cx="182118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defPPr>
              <a:defRPr lang="en-US"/>
            </a:defPPr>
            <a:lvl1pPr lvl="0" defTabSz="914400">
              <a:lnSpc>
                <a:spcPct val="120000"/>
              </a:lnSpc>
              <a:spcBef>
                <a:spcPct val="0"/>
              </a:spcBef>
              <a:buFont typeface="Arial" panose="020B0604020202020204" pitchFamily="34" charset="0"/>
              <a:buNone/>
              <a:defRPr sz="1600" kern="0">
                <a:solidFill>
                  <a:sysClr val="windowText" lastClr="00000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pPr algn="r"/>
            <a:r>
              <a:rPr lang="zh-CN" altLang="en-US" sz="2400" b="1" dirty="0">
                <a:solidFill>
                  <a:schemeClr val="accent2">
                    <a:lumMod val="60000"/>
                    <a:lumOff val="40000"/>
                  </a:schemeClr>
                </a:solidFill>
              </a:rPr>
              <a:t>稽核与信用</a:t>
            </a:r>
            <a:endParaRPr lang="zh-CN" altLang="en-US" sz="2400" b="1" dirty="0">
              <a:solidFill>
                <a:schemeClr val="accent2">
                  <a:lumMod val="60000"/>
                  <a:lumOff val="40000"/>
                </a:schemeClr>
              </a:solidFill>
            </a:endParaRPr>
          </a:p>
        </p:txBody>
      </p:sp>
      <p:sp>
        <p:nvSpPr>
          <p:cNvPr id="60" name="MH_SubTitle_5"/>
          <p:cNvSpPr txBox="1">
            <a:spLocks noChangeArrowheads="1"/>
          </p:cNvSpPr>
          <p:nvPr>
            <p:custDataLst>
              <p:tags r:id="rId6"/>
            </p:custDataLst>
          </p:nvPr>
        </p:nvSpPr>
        <p:spPr bwMode="auto">
          <a:xfrm>
            <a:off x="8280741" y="4310593"/>
            <a:ext cx="2293620" cy="122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defPPr>
              <a:defRPr lang="en-US"/>
            </a:defPPr>
            <a:lvl1pPr lvl="0" algn="r" defTabSz="914400">
              <a:lnSpc>
                <a:spcPct val="120000"/>
              </a:lnSpc>
              <a:spcBef>
                <a:spcPct val="0"/>
              </a:spcBef>
              <a:buFont typeface="Arial" panose="020B0604020202020204" pitchFamily="34" charset="0"/>
              <a:buNone/>
              <a:defRPr sz="2800" b="1" kern="0">
                <a:solidFill>
                  <a:sysClr val="windowText" lastClr="00000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pPr algn="ctr"/>
            <a:r>
              <a:rPr lang="zh-CN" altLang="en-US" sz="2400" dirty="0">
                <a:solidFill>
                  <a:schemeClr val="accent2">
                    <a:lumMod val="60000"/>
                    <a:lumOff val="40000"/>
                  </a:schemeClr>
                </a:solidFill>
              </a:rPr>
              <a:t>质量管理</a:t>
            </a:r>
            <a:endParaRPr lang="zh-CN" altLang="en-US" sz="2400" dirty="0">
              <a:solidFill>
                <a:schemeClr val="accent2">
                  <a:lumMod val="60000"/>
                  <a:lumOff val="40000"/>
                </a:schemeClr>
              </a:solidFill>
            </a:endParaRPr>
          </a:p>
        </p:txBody>
      </p:sp>
      <p:sp>
        <p:nvSpPr>
          <p:cNvPr id="62" name="箭头: 右 6"/>
          <p:cNvSpPr/>
          <p:nvPr/>
        </p:nvSpPr>
        <p:spPr>
          <a:xfrm>
            <a:off x="6546556" y="4790018"/>
            <a:ext cx="1574165" cy="266065"/>
          </a:xfrm>
          <a:prstGeom prst="rightArrow">
            <a:avLst/>
          </a:prstGeom>
          <a:solidFill>
            <a:schemeClr val="bg1"/>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3" name="箭头: 右 30"/>
          <p:cNvSpPr/>
          <p:nvPr/>
        </p:nvSpPr>
        <p:spPr>
          <a:xfrm rot="19532525">
            <a:off x="6460196" y="3812753"/>
            <a:ext cx="1574165" cy="266065"/>
          </a:xfrm>
          <a:prstGeom prst="rightArrow">
            <a:avLst/>
          </a:prstGeom>
          <a:solidFill>
            <a:schemeClr val="bg1"/>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4" name="箭头: 右 31"/>
          <p:cNvSpPr/>
          <p:nvPr/>
        </p:nvSpPr>
        <p:spPr>
          <a:xfrm rot="16200000">
            <a:off x="5293066" y="3077423"/>
            <a:ext cx="1574165" cy="266065"/>
          </a:xfrm>
          <a:prstGeom prst="rightArrow">
            <a:avLst/>
          </a:prstGeom>
          <a:solidFill>
            <a:schemeClr val="bg1"/>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p>
        </p:txBody>
      </p:sp>
      <p:sp>
        <p:nvSpPr>
          <p:cNvPr id="65" name="箭头: 右 32"/>
          <p:cNvSpPr/>
          <p:nvPr/>
        </p:nvSpPr>
        <p:spPr>
          <a:xfrm rot="12458547">
            <a:off x="4307546" y="3740998"/>
            <a:ext cx="1574165" cy="266065"/>
          </a:xfrm>
          <a:prstGeom prst="rightArrow">
            <a:avLst/>
          </a:prstGeom>
          <a:solidFill>
            <a:schemeClr val="bg1"/>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6" name="箭头: 右 33"/>
          <p:cNvSpPr/>
          <p:nvPr/>
        </p:nvSpPr>
        <p:spPr>
          <a:xfrm rot="10800000">
            <a:off x="4084661" y="4790018"/>
            <a:ext cx="1574165" cy="266065"/>
          </a:xfrm>
          <a:prstGeom prst="rightArrow">
            <a:avLst/>
          </a:prstGeom>
          <a:solidFill>
            <a:schemeClr val="bg1"/>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7" name="椭圆 66"/>
          <p:cNvSpPr/>
          <p:nvPr/>
        </p:nvSpPr>
        <p:spPr>
          <a:xfrm>
            <a:off x="4909476" y="3285835"/>
            <a:ext cx="2433687" cy="2433687"/>
          </a:xfrm>
          <a:prstGeom prst="ellipse">
            <a:avLst/>
          </a:prstGeom>
          <a:gradFill>
            <a:gsLst>
              <a:gs pos="0">
                <a:schemeClr val="accent4">
                  <a:satMod val="103000"/>
                  <a:lumMod val="102000"/>
                  <a:tint val="94000"/>
                </a:schemeClr>
              </a:gs>
              <a:gs pos="100000">
                <a:schemeClr val="bg1"/>
              </a:gs>
            </a:gsLst>
          </a:gradFill>
          <a:ln w="1270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defRPr/>
            </a:pPr>
            <a:endParaRPr lang="en-US" altLang="zh-CN" sz="2600" b="1" kern="0" dirty="0">
              <a:solidFill>
                <a:schemeClr val="tx1"/>
              </a:solidFill>
              <a:latin typeface="微软雅黑" panose="020B0503020204020204" pitchFamily="34" charset="-122"/>
              <a:ea typeface="微软雅黑" panose="020B0503020204020204" pitchFamily="34" charset="-122"/>
            </a:endParaRPr>
          </a:p>
          <a:p>
            <a:pPr algn="ctr">
              <a:lnSpc>
                <a:spcPct val="130000"/>
              </a:lnSpc>
              <a:defRPr/>
            </a:pPr>
            <a:endParaRPr lang="en-US" altLang="zh-CN" sz="2600" b="1" kern="0" dirty="0">
              <a:solidFill>
                <a:schemeClr val="tx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5131036" y="3618059"/>
            <a:ext cx="2060156" cy="1346531"/>
            <a:chOff x="5131036" y="3618059"/>
            <a:chExt cx="2060156" cy="1346531"/>
          </a:xfrm>
        </p:grpSpPr>
        <p:sp>
          <p:nvSpPr>
            <p:cNvPr id="69" name="KSO_Shape"/>
            <p:cNvSpPr/>
            <p:nvPr/>
          </p:nvSpPr>
          <p:spPr bwMode="auto">
            <a:xfrm>
              <a:off x="5707857" y="3618059"/>
              <a:ext cx="854391" cy="814519"/>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70" name="矩形 69"/>
            <p:cNvSpPr/>
            <p:nvPr/>
          </p:nvSpPr>
          <p:spPr>
            <a:xfrm>
              <a:off x="5131036" y="4502925"/>
              <a:ext cx="2060156" cy="461665"/>
            </a:xfrm>
            <a:prstGeom prst="rect">
              <a:avLst/>
            </a:prstGeom>
          </p:spPr>
          <p:txBody>
            <a:bodyPr wrap="square">
              <a:spAutoFit/>
            </a:bodyPr>
            <a:lstStyle/>
            <a:p>
              <a:pPr algn="ctr">
                <a:lnSpc>
                  <a:spcPct val="100000"/>
                </a:lnSpc>
                <a:defRPr/>
              </a:pPr>
              <a:r>
                <a:rPr lang="zh-CN" altLang="en-US" sz="2400" b="1" kern="0" dirty="0">
                  <a:latin typeface="微软雅黑" panose="020B0503020204020204" pitchFamily="34" charset="-122"/>
                  <a:ea typeface="微软雅黑" panose="020B0503020204020204" pitchFamily="34" charset="-122"/>
                </a:rPr>
                <a:t>运营规程</a:t>
              </a:r>
              <a:endParaRPr lang="zh-CN" altLang="en-US" sz="2400" b="1"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47084" y="7161870"/>
            <a:ext cx="4140201" cy="206381"/>
          </a:xfrm>
        </p:spPr>
        <p:txBody>
          <a:bodyPr/>
          <a:lstStyle/>
          <a:p>
            <a:r>
              <a:rPr lang="en-US" altLang="zh-CN">
                <a:solidFill>
                  <a:prstClr val="black">
                    <a:tint val="75000"/>
                  </a:prstClr>
                </a:solidFill>
                <a:latin typeface="微软雅黑" panose="020B0503020204020204" pitchFamily="34" charset="-122"/>
                <a:ea typeface="微软雅黑" panose="020B0503020204020204" pitchFamily="34" charset="-122"/>
              </a:rPr>
              <a:t>www.islide.cc</a:t>
            </a:r>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9" name="灯片编号占位符 3"/>
          <p:cNvSpPr>
            <a:spLocks noGrp="1"/>
          </p:cNvSpPr>
          <p:nvPr>
            <p:ph type="sldNum" sz="quarter" idx="12"/>
          </p:nvPr>
        </p:nvSpPr>
        <p:spPr>
          <a:xfrm>
            <a:off x="8287759" y="7161870"/>
            <a:ext cx="2909888" cy="206381"/>
          </a:xfrm>
        </p:spPr>
        <p:txBody>
          <a:bodyPr/>
          <a:lstStyle/>
          <a:p>
            <a:fld id="{5DD3DB80-B894-403A-B48E-6FDC1A72010E}"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567713" y="128271"/>
            <a:ext cx="2867997" cy="497957"/>
          </a:xfrm>
          <a:prstGeom prst="rect">
            <a:avLst/>
          </a:prstGeom>
        </p:spPr>
        <p:txBody>
          <a:bodyPr wrap="square">
            <a:spAutoFit/>
          </a:bodyPr>
          <a:lstStyle/>
          <a:p>
            <a:pPr>
              <a:lnSpc>
                <a:spcPct val="120000"/>
              </a:lnSpc>
            </a:pPr>
            <a:r>
              <a:rPr lang="zh-CN" altLang="en-US" sz="2400" b="1" dirty="0">
                <a:solidFill>
                  <a:srgbClr val="FFC000"/>
                </a:solidFill>
                <a:latin typeface="微软雅黑" panose="020B0503020204020204" pitchFamily="34" charset="-122"/>
                <a:ea typeface="微软雅黑" panose="020B0503020204020204" pitchFamily="34" charset="-122"/>
              </a:rPr>
              <a:t>运营规程</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客户服务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1" name="矩形 10"/>
          <p:cNvSpPr/>
          <p:nvPr/>
        </p:nvSpPr>
        <p:spPr>
          <a:xfrm>
            <a:off x="2762390" y="1010489"/>
            <a:ext cx="5525369" cy="5455625"/>
          </a:xfrm>
          <a:prstGeom prst="rect">
            <a:avLst/>
          </a:prstGeom>
          <a:gradFill>
            <a:gsLst>
              <a:gs pos="0">
                <a:schemeClr val="accent5">
                  <a:satMod val="103000"/>
                  <a:lumMod val="102000"/>
                  <a:tint val="94000"/>
                </a:schemeClr>
              </a:gs>
              <a:gs pos="50000">
                <a:schemeClr val="accent5">
                  <a:satMod val="110000"/>
                  <a:lumMod val="100000"/>
                  <a:shade val="100000"/>
                  <a:alpha val="100000"/>
                </a:schemeClr>
              </a:gs>
              <a:gs pos="100000">
                <a:schemeClr val="accent5">
                  <a:lumMod val="99000"/>
                  <a:satMod val="120000"/>
                  <a:shade val="78000"/>
                </a:schemeClr>
              </a:gs>
            </a:gsLst>
          </a:gradFill>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50000"/>
              </a:lnSpc>
              <a:buClrTx/>
              <a:buSzTx/>
              <a:buFontTx/>
            </a:pPr>
            <a:endParaRPr lang="zh-CN" altLang="en-US" b="1" dirty="0">
              <a:solidFill>
                <a:srgbClr val="FFFF00"/>
              </a:solidFill>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3115976" y="3474403"/>
            <a:ext cx="4734801" cy="640398"/>
            <a:chOff x="6379451" y="4610735"/>
            <a:chExt cx="5097285" cy="745490"/>
          </a:xfrm>
        </p:grpSpPr>
        <p:sp>
          <p:nvSpPr>
            <p:cNvPr id="13" name="圆角矩形 6"/>
            <p:cNvSpPr/>
            <p:nvPr/>
          </p:nvSpPr>
          <p:spPr>
            <a:xfrm>
              <a:off x="6595110" y="4610735"/>
              <a:ext cx="4780280" cy="745490"/>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14" name="矩形 13"/>
            <p:cNvSpPr/>
            <p:nvPr/>
          </p:nvSpPr>
          <p:spPr>
            <a:xfrm>
              <a:off x="6379451" y="4783516"/>
              <a:ext cx="5097285" cy="400110"/>
            </a:xfrm>
            <a:prstGeom prst="rect">
              <a:avLst/>
            </a:prstGeom>
          </p:spPr>
          <p:txBody>
            <a:bodyPr wrap="square">
              <a:spAutoFit/>
            </a:bodyPr>
            <a:lstStyle/>
            <a:p>
              <a:pPr algn="ctr"/>
              <a:r>
                <a:rPr lang="zh-CN" altLang="en-US" sz="2000" b="1" kern="0" dirty="0">
                  <a:latin typeface="微软雅黑" panose="020B0503020204020204" pitchFamily="34" charset="-122"/>
                  <a:ea typeface="微软雅黑" panose="020B0503020204020204" pitchFamily="34" charset="-122"/>
                </a:rPr>
                <a:t>客户服务</a:t>
              </a:r>
              <a:endParaRPr lang="zh-CN" altLang="en-US" sz="2000"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512208" y="1326008"/>
            <a:ext cx="1136674" cy="1051191"/>
            <a:chOff x="6806018" y="2109781"/>
            <a:chExt cx="1223695" cy="1223695"/>
          </a:xfrm>
        </p:grpSpPr>
        <p:sp>
          <p:nvSpPr>
            <p:cNvPr id="16" name="椭圆 15"/>
            <p:cNvSpPr/>
            <p:nvPr/>
          </p:nvSpPr>
          <p:spPr>
            <a:xfrm>
              <a:off x="6806018" y="2109781"/>
              <a:ext cx="1223695" cy="1223695"/>
            </a:xfrm>
            <a:prstGeom prst="ellipse">
              <a:avLst/>
            </a:prstGeom>
            <a:gradFill>
              <a:gsLst>
                <a:gs pos="0">
                  <a:schemeClr val="accent1">
                    <a:satMod val="103000"/>
                    <a:lumMod val="102000"/>
                    <a:tint val="94000"/>
                  </a:schemeClr>
                </a:gs>
                <a:gs pos="100000">
                  <a:schemeClr val="accent2">
                    <a:lumMod val="60000"/>
                    <a:lumOff val="40000"/>
                  </a:schemeClr>
                </a:gs>
              </a:gsLst>
            </a:gradFill>
            <a:ln w="25400" cmpd="sng">
              <a:solidFill>
                <a:schemeClr val="accent1">
                  <a:lumMod val="20000"/>
                  <a:lumOff val="80000"/>
                </a:schemeClr>
              </a:solidFill>
              <a:prstDash val="solid"/>
            </a:ln>
          </p:spPr>
          <p:style>
            <a:lnRef idx="0">
              <a:schemeClr val="accent1"/>
            </a:lnRef>
            <a:fillRef idx="3">
              <a:schemeClr val="accent1"/>
            </a:fillRef>
            <a:effectRef idx="3">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pitchFamily="34" charset="-122"/>
                <a:ea typeface="微软雅黑" panose="020B0503020204020204" pitchFamily="34" charset="-122"/>
                <a:sym typeface="+mn-ea"/>
              </a:endParaRPr>
            </a:p>
          </p:txBody>
        </p:sp>
        <p:sp>
          <p:nvSpPr>
            <p:cNvPr id="17" name="矩形 16"/>
            <p:cNvSpPr/>
            <p:nvPr/>
          </p:nvSpPr>
          <p:spPr>
            <a:xfrm>
              <a:off x="6917580" y="2490374"/>
              <a:ext cx="954108" cy="400110"/>
            </a:xfrm>
            <a:prstGeom prst="rect">
              <a:avLst/>
            </a:prstGeom>
            <a:noFill/>
            <a:ln w="12700" cap="flat" cmpd="sng" algn="ctr">
              <a:noFill/>
              <a:prstDash val="solid"/>
              <a:miter lim="800000"/>
            </a:ln>
            <a:effectLst/>
          </p:spPr>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开户人</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64740" y="1326008"/>
            <a:ext cx="1136674" cy="1051191"/>
            <a:chOff x="8369752" y="2109781"/>
            <a:chExt cx="1223695" cy="1223695"/>
          </a:xfrm>
        </p:grpSpPr>
        <p:sp>
          <p:nvSpPr>
            <p:cNvPr id="19" name="椭圆 18"/>
            <p:cNvSpPr/>
            <p:nvPr/>
          </p:nvSpPr>
          <p:spPr>
            <a:xfrm>
              <a:off x="8369752" y="2109781"/>
              <a:ext cx="1223695" cy="1223695"/>
            </a:xfrm>
            <a:prstGeom prst="ellipse">
              <a:avLst/>
            </a:prstGeom>
            <a:gradFill>
              <a:gsLst>
                <a:gs pos="0">
                  <a:schemeClr val="accent1">
                    <a:satMod val="103000"/>
                    <a:lumMod val="102000"/>
                    <a:tint val="94000"/>
                  </a:schemeClr>
                </a:gs>
                <a:gs pos="100000">
                  <a:schemeClr val="accent5">
                    <a:lumMod val="75000"/>
                  </a:schemeClr>
                </a:gs>
              </a:gsLst>
            </a:gradFill>
            <a:ln w="25400" cmpd="sng">
              <a:solidFill>
                <a:schemeClr val="accent1">
                  <a:lumMod val="20000"/>
                  <a:lumOff val="80000"/>
                </a:schemeClr>
              </a:solidFill>
              <a:prstDash val="solid"/>
            </a:ln>
          </p:spPr>
          <p:style>
            <a:lnRef idx="0">
              <a:schemeClr val="accent1"/>
            </a:lnRef>
            <a:fillRef idx="3">
              <a:schemeClr val="accent1"/>
            </a:fillRef>
            <a:effectRef idx="3">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pitchFamily="34" charset="-122"/>
                <a:ea typeface="微软雅黑" panose="020B0503020204020204" pitchFamily="34" charset="-122"/>
                <a:sym typeface="+mn-ea"/>
              </a:endParaRPr>
            </a:p>
          </p:txBody>
        </p:sp>
        <p:sp>
          <p:nvSpPr>
            <p:cNvPr id="24" name="矩形 23"/>
            <p:cNvSpPr/>
            <p:nvPr/>
          </p:nvSpPr>
          <p:spPr>
            <a:xfrm>
              <a:off x="8494560" y="2477700"/>
              <a:ext cx="954108" cy="400110"/>
            </a:xfrm>
            <a:prstGeom prst="rect">
              <a:avLst/>
            </a:prstGeom>
            <a:noFill/>
            <a:ln w="12700" cap="flat" cmpd="sng" algn="ctr">
              <a:noFill/>
              <a:prstDash val="solid"/>
              <a:miter lim="800000"/>
            </a:ln>
            <a:effectLst/>
          </p:spPr>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经办人</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304420" y="1326007"/>
            <a:ext cx="1136674" cy="1051191"/>
            <a:chOff x="9811994" y="2109780"/>
            <a:chExt cx="1223695" cy="1223695"/>
          </a:xfrm>
        </p:grpSpPr>
        <p:sp>
          <p:nvSpPr>
            <p:cNvPr id="26" name="椭圆 25"/>
            <p:cNvSpPr/>
            <p:nvPr/>
          </p:nvSpPr>
          <p:spPr>
            <a:xfrm>
              <a:off x="9811994" y="2109780"/>
              <a:ext cx="1223695" cy="1223695"/>
            </a:xfrm>
            <a:prstGeom prst="ellipse">
              <a:avLst/>
            </a:prstGeom>
            <a:gradFill>
              <a:gsLst>
                <a:gs pos="0">
                  <a:schemeClr val="accent1">
                    <a:satMod val="103000"/>
                    <a:lumMod val="102000"/>
                    <a:tint val="94000"/>
                  </a:schemeClr>
                </a:gs>
                <a:gs pos="100000">
                  <a:schemeClr val="accent2">
                    <a:lumMod val="60000"/>
                    <a:lumOff val="40000"/>
                  </a:schemeClr>
                </a:gs>
              </a:gsLst>
            </a:gradFill>
            <a:ln w="25400" cmpd="sng">
              <a:solidFill>
                <a:schemeClr val="accent1">
                  <a:lumMod val="20000"/>
                  <a:lumOff val="80000"/>
                </a:schemeClr>
              </a:solidFill>
              <a:prstDash val="solid"/>
            </a:ln>
          </p:spPr>
          <p:style>
            <a:lnRef idx="0">
              <a:schemeClr val="accent1"/>
            </a:lnRef>
            <a:fillRef idx="3">
              <a:schemeClr val="accent1"/>
            </a:fillRef>
            <a:effectRef idx="3">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pitchFamily="34" charset="-122"/>
                <a:ea typeface="微软雅黑" panose="020B0503020204020204" pitchFamily="34" charset="-122"/>
                <a:sym typeface="+mn-ea"/>
              </a:endParaRPr>
            </a:p>
          </p:txBody>
        </p:sp>
        <p:sp>
          <p:nvSpPr>
            <p:cNvPr id="27" name="矩形 26"/>
            <p:cNvSpPr/>
            <p:nvPr/>
          </p:nvSpPr>
          <p:spPr>
            <a:xfrm>
              <a:off x="9968656" y="2490373"/>
              <a:ext cx="967154" cy="400111"/>
            </a:xfrm>
            <a:prstGeom prst="rect">
              <a:avLst/>
            </a:prstGeom>
            <a:noFill/>
            <a:ln w="12700" cap="flat" cmpd="sng" algn="ctr">
              <a:noFill/>
              <a:prstDash val="solid"/>
              <a:miter lim="800000"/>
            </a:ln>
            <a:effectLst/>
          </p:spPr>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车辆所有人</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8" name="虚尾箭头 27"/>
          <p:cNvSpPr/>
          <p:nvPr/>
        </p:nvSpPr>
        <p:spPr>
          <a:xfrm rot="16200000">
            <a:off x="3817312" y="2650303"/>
            <a:ext cx="600578" cy="649417"/>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虚尾箭头 28"/>
          <p:cNvSpPr/>
          <p:nvPr/>
        </p:nvSpPr>
        <p:spPr>
          <a:xfrm rot="16200000">
            <a:off x="5244732" y="2650303"/>
            <a:ext cx="600578" cy="649417"/>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虚尾箭头 29"/>
          <p:cNvSpPr/>
          <p:nvPr/>
        </p:nvSpPr>
        <p:spPr>
          <a:xfrm rot="16200000">
            <a:off x="6572469" y="2639394"/>
            <a:ext cx="600578" cy="649417"/>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虚尾箭头 30"/>
          <p:cNvSpPr/>
          <p:nvPr/>
        </p:nvSpPr>
        <p:spPr>
          <a:xfrm rot="5400000">
            <a:off x="3817312" y="4376454"/>
            <a:ext cx="600578" cy="649417"/>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虚尾箭头 31"/>
          <p:cNvSpPr/>
          <p:nvPr/>
        </p:nvSpPr>
        <p:spPr>
          <a:xfrm rot="5400000">
            <a:off x="5244732" y="4376454"/>
            <a:ext cx="600578" cy="649417"/>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虚尾箭头 32"/>
          <p:cNvSpPr/>
          <p:nvPr/>
        </p:nvSpPr>
        <p:spPr>
          <a:xfrm rot="5400000">
            <a:off x="6572469" y="4365545"/>
            <a:ext cx="600578" cy="649417"/>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516715" y="5068438"/>
            <a:ext cx="1136674" cy="1051191"/>
            <a:chOff x="6806018" y="2109781"/>
            <a:chExt cx="1223695" cy="1223695"/>
          </a:xfrm>
        </p:grpSpPr>
        <p:sp>
          <p:nvSpPr>
            <p:cNvPr id="35" name="椭圆 34"/>
            <p:cNvSpPr/>
            <p:nvPr/>
          </p:nvSpPr>
          <p:spPr>
            <a:xfrm>
              <a:off x="6806018" y="2109781"/>
              <a:ext cx="1223695" cy="1223695"/>
            </a:xfrm>
            <a:prstGeom prst="ellipse">
              <a:avLst/>
            </a:prstGeom>
            <a:gradFill>
              <a:gsLst>
                <a:gs pos="0">
                  <a:schemeClr val="accent1">
                    <a:satMod val="103000"/>
                    <a:lumMod val="102000"/>
                    <a:tint val="94000"/>
                  </a:schemeClr>
                </a:gs>
                <a:gs pos="100000">
                  <a:schemeClr val="accent2">
                    <a:lumMod val="60000"/>
                    <a:lumOff val="40000"/>
                  </a:schemeClr>
                </a:gs>
              </a:gsLst>
            </a:gradFill>
            <a:ln w="25400" cmpd="sng">
              <a:solidFill>
                <a:schemeClr val="accent1">
                  <a:lumMod val="20000"/>
                  <a:lumOff val="80000"/>
                </a:schemeClr>
              </a:solidFill>
              <a:prstDash val="solid"/>
            </a:ln>
          </p:spPr>
          <p:style>
            <a:lnRef idx="0">
              <a:schemeClr val="accent1"/>
            </a:lnRef>
            <a:fillRef idx="3">
              <a:schemeClr val="accent1"/>
            </a:fillRef>
            <a:effectRef idx="3">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6917580" y="2490374"/>
              <a:ext cx="954108" cy="400110"/>
            </a:xfrm>
            <a:prstGeom prst="rect">
              <a:avLst/>
            </a:prstGeom>
            <a:noFill/>
            <a:ln w="12700" cap="flat" cmpd="sng" algn="ctr">
              <a:noFill/>
              <a:prstDash val="solid"/>
              <a:miter lim="800000"/>
            </a:ln>
            <a:effectLst/>
          </p:spPr>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OBU</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964740" y="5118779"/>
            <a:ext cx="1136674" cy="1051191"/>
            <a:chOff x="8369752" y="2109781"/>
            <a:chExt cx="1223695" cy="1223695"/>
          </a:xfrm>
        </p:grpSpPr>
        <p:sp>
          <p:nvSpPr>
            <p:cNvPr id="38" name="椭圆 37"/>
            <p:cNvSpPr/>
            <p:nvPr/>
          </p:nvSpPr>
          <p:spPr>
            <a:xfrm>
              <a:off x="8369752" y="2109781"/>
              <a:ext cx="1223695" cy="1223695"/>
            </a:xfrm>
            <a:prstGeom prst="ellipse">
              <a:avLst/>
            </a:prstGeom>
            <a:gradFill>
              <a:gsLst>
                <a:gs pos="0">
                  <a:schemeClr val="accent1">
                    <a:satMod val="103000"/>
                    <a:lumMod val="102000"/>
                    <a:tint val="94000"/>
                  </a:schemeClr>
                </a:gs>
                <a:gs pos="100000">
                  <a:schemeClr val="accent5">
                    <a:lumMod val="75000"/>
                  </a:schemeClr>
                </a:gs>
              </a:gsLst>
            </a:gradFill>
            <a:ln w="25400" cmpd="sng">
              <a:solidFill>
                <a:schemeClr val="accent1">
                  <a:lumMod val="20000"/>
                  <a:lumOff val="80000"/>
                </a:schemeClr>
              </a:solidFill>
              <a:prstDash val="solid"/>
            </a:ln>
          </p:spPr>
          <p:style>
            <a:lnRef idx="0">
              <a:schemeClr val="accent1"/>
            </a:lnRef>
            <a:fillRef idx="3">
              <a:schemeClr val="accent1"/>
            </a:fillRef>
            <a:effectRef idx="3">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pitchFamily="34" charset="-122"/>
                <a:ea typeface="微软雅黑" panose="020B0503020204020204" pitchFamily="34" charset="-122"/>
                <a:sym typeface="+mn-ea"/>
              </a:endParaRPr>
            </a:p>
          </p:txBody>
        </p:sp>
        <p:sp>
          <p:nvSpPr>
            <p:cNvPr id="39" name="矩形 38"/>
            <p:cNvSpPr/>
            <p:nvPr/>
          </p:nvSpPr>
          <p:spPr>
            <a:xfrm>
              <a:off x="8494560" y="2477700"/>
              <a:ext cx="954108" cy="400110"/>
            </a:xfrm>
            <a:prstGeom prst="rect">
              <a:avLst/>
            </a:prstGeom>
            <a:noFill/>
            <a:ln w="12700" cap="flat" cmpd="sng" algn="ctr">
              <a:noFill/>
              <a:prstDash val="solid"/>
              <a:miter lim="800000"/>
            </a:ln>
            <a:effectLst/>
          </p:spPr>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储值卡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308927" y="5068437"/>
            <a:ext cx="1136674" cy="1051191"/>
            <a:chOff x="9811994" y="2109780"/>
            <a:chExt cx="1223695" cy="1223695"/>
          </a:xfrm>
        </p:grpSpPr>
        <p:sp>
          <p:nvSpPr>
            <p:cNvPr id="41" name="椭圆 40"/>
            <p:cNvSpPr/>
            <p:nvPr/>
          </p:nvSpPr>
          <p:spPr>
            <a:xfrm>
              <a:off x="9811994" y="2109780"/>
              <a:ext cx="1223695" cy="1223695"/>
            </a:xfrm>
            <a:prstGeom prst="ellipse">
              <a:avLst/>
            </a:prstGeom>
            <a:gradFill>
              <a:gsLst>
                <a:gs pos="0">
                  <a:schemeClr val="accent1">
                    <a:satMod val="103000"/>
                    <a:lumMod val="102000"/>
                    <a:tint val="94000"/>
                  </a:schemeClr>
                </a:gs>
                <a:gs pos="100000">
                  <a:schemeClr val="accent2">
                    <a:lumMod val="60000"/>
                    <a:lumOff val="40000"/>
                  </a:schemeClr>
                </a:gs>
              </a:gsLst>
            </a:gradFill>
            <a:ln w="25400" cmpd="sng">
              <a:solidFill>
                <a:schemeClr val="accent1">
                  <a:lumMod val="20000"/>
                  <a:lumOff val="80000"/>
                </a:schemeClr>
              </a:solidFill>
              <a:prstDash val="solid"/>
            </a:ln>
          </p:spPr>
          <p:style>
            <a:lnRef idx="0">
              <a:schemeClr val="accent1"/>
            </a:lnRef>
            <a:fillRef idx="3">
              <a:schemeClr val="accent1"/>
            </a:fillRef>
            <a:effectRef idx="3">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latin typeface="微软雅黑" panose="020B0503020204020204" pitchFamily="34" charset="-122"/>
                <a:ea typeface="微软雅黑" panose="020B0503020204020204" pitchFamily="34" charset="-122"/>
                <a:sym typeface="+mn-ea"/>
              </a:endParaRPr>
            </a:p>
          </p:txBody>
        </p:sp>
        <p:sp>
          <p:nvSpPr>
            <p:cNvPr id="42" name="矩形 41"/>
            <p:cNvSpPr/>
            <p:nvPr/>
          </p:nvSpPr>
          <p:spPr>
            <a:xfrm>
              <a:off x="9917092" y="2536302"/>
              <a:ext cx="967153" cy="400110"/>
            </a:xfrm>
            <a:prstGeom prst="rect">
              <a:avLst/>
            </a:prstGeom>
            <a:noFill/>
            <a:ln w="12700" cap="flat" cmpd="sng" algn="ctr">
              <a:noFill/>
              <a:prstDash val="solid"/>
              <a:miter lim="800000"/>
            </a:ln>
            <a:effectLst/>
          </p:spPr>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记账卡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sld>
</file>

<file path=ppt/tags/tag1.xml><?xml version="1.0" encoding="utf-8"?>
<p:tagLst xmlns:p="http://schemas.openxmlformats.org/presentationml/2006/main">
  <p:tag name="MH" val="20190502105519"/>
  <p:tag name="MH_LIBRARY" val="GRAPHIC"/>
  <p:tag name="MH_TYPE" val="Other"/>
  <p:tag name="MH_ORDER" val="1"/>
</p:tagLst>
</file>

<file path=ppt/tags/tag10.xml><?xml version="1.0" encoding="utf-8"?>
<p:tagLst xmlns:p="http://schemas.openxmlformats.org/presentationml/2006/main">
  <p:tag name="MH" val="20190502111628"/>
  <p:tag name="MH_LIBRARY" val="GRAPHIC"/>
  <p:tag name="MH_TYPE" val="SubTitle"/>
  <p:tag name="MH_ORDER" val="1"/>
</p:tagLst>
</file>

<file path=ppt/tags/tag11.xml><?xml version="1.0" encoding="utf-8"?>
<p:tagLst xmlns:p="http://schemas.openxmlformats.org/presentationml/2006/main">
  <p:tag name="MH" val="20190502111628"/>
  <p:tag name="MH_LIBRARY" val="GRAPHIC"/>
  <p:tag name="MH_TYPE" val="SubTitle"/>
  <p:tag name="MH_ORDER" val="2"/>
</p:tagLst>
</file>

<file path=ppt/tags/tag12.xml><?xml version="1.0" encoding="utf-8"?>
<p:tagLst xmlns:p="http://schemas.openxmlformats.org/presentationml/2006/main">
  <p:tag name="MH" val="20190502111628"/>
  <p:tag name="MH_LIBRARY" val="GRAPHIC"/>
  <p:tag name="MH_TYPE" val="SubTitle"/>
  <p:tag name="MH_ORDER" val="3"/>
</p:tagLst>
</file>

<file path=ppt/tags/tag13.xml><?xml version="1.0" encoding="utf-8"?>
<p:tagLst xmlns:p="http://schemas.openxmlformats.org/presentationml/2006/main">
  <p:tag name="MH" val="20190502111628"/>
  <p:tag name="MH_LIBRARY" val="GRAPHIC"/>
  <p:tag name="MH_TYPE" val="SubTitle"/>
  <p:tag name="MH_ORDER" val="4"/>
</p:tagLst>
</file>

<file path=ppt/tags/tag14.xml><?xml version="1.0" encoding="utf-8"?>
<p:tagLst xmlns:p="http://schemas.openxmlformats.org/presentationml/2006/main">
  <p:tag name="MH" val="20190502111628"/>
  <p:tag name="MH_LIBRARY" val="GRAPHIC"/>
  <p:tag name="MH_TYPE" val="SubTitle"/>
  <p:tag name="MH_ORDER" val="5"/>
</p:tagLst>
</file>

<file path=ppt/tags/tag15.xml><?xml version="1.0" encoding="utf-8"?>
<p:tagLst xmlns:p="http://schemas.openxmlformats.org/presentationml/2006/main">
  <p:tag name="MH" val="20180413211011"/>
  <p:tag name="MH_LIBRARY" val="GRAPHIC"/>
  <p:tag name="MH_TYPE" val="SubTitle"/>
  <p:tag name="MH_ORDER" val="2"/>
</p:tagLst>
</file>

<file path=ppt/tags/tag16.xml><?xml version="1.0" encoding="utf-8"?>
<p:tagLst xmlns:p="http://schemas.openxmlformats.org/presentationml/2006/main">
  <p:tag name="MH" val="20180413211011"/>
  <p:tag name="MH_LIBRARY" val="GRAPHIC"/>
  <p:tag name="MH_TYPE" val="Other"/>
  <p:tag name="MH_ORDER" val="1"/>
</p:tagLst>
</file>

<file path=ppt/tags/tag17.xml><?xml version="1.0" encoding="utf-8"?>
<p:tagLst xmlns:p="http://schemas.openxmlformats.org/presentationml/2006/main">
  <p:tag name="MH" val="20180413211011"/>
  <p:tag name="MH_LIBRARY" val="GRAPHIC"/>
  <p:tag name="MH_TYPE" val="SubTitle"/>
  <p:tag name="MH_ORDER" val="2"/>
</p:tagLst>
</file>

<file path=ppt/tags/tag18.xml><?xml version="1.0" encoding="utf-8"?>
<p:tagLst xmlns:p="http://schemas.openxmlformats.org/presentationml/2006/main">
  <p:tag name="MH" val="20180413211011"/>
  <p:tag name="MH_LIBRARY" val="GRAPHIC"/>
  <p:tag name="MH_TYPE" val="Other"/>
  <p:tag name="MH_ORDER" val="1"/>
</p:tagLst>
</file>

<file path=ppt/tags/tag19.xml><?xml version="1.0" encoding="utf-8"?>
<p:tagLst xmlns:p="http://schemas.openxmlformats.org/presentationml/2006/main">
  <p:tag name="MH" val="20180413211011"/>
  <p:tag name="MH_LIBRARY" val="GRAPHIC"/>
  <p:tag name="MH_TYPE" val="SubTitle"/>
  <p:tag name="MH_ORDER" val="2"/>
</p:tagLst>
</file>

<file path=ppt/tags/tag2.xml><?xml version="1.0" encoding="utf-8"?>
<p:tagLst xmlns:p="http://schemas.openxmlformats.org/presentationml/2006/main">
  <p:tag name="MH" val="20190502105519"/>
  <p:tag name="MH_LIBRARY" val="GRAPHIC"/>
  <p:tag name="MH_TYPE" val="Other"/>
  <p:tag name="MH_ORDER" val="2"/>
</p:tagLst>
</file>

<file path=ppt/tags/tag20.xml><?xml version="1.0" encoding="utf-8"?>
<p:tagLst xmlns:p="http://schemas.openxmlformats.org/presentationml/2006/main">
  <p:tag name="MH" val="20180413211011"/>
  <p:tag name="MH_LIBRARY" val="GRAPHIC"/>
  <p:tag name="MH_TYPE" val="Other"/>
  <p:tag name="MH_ORDER" val="1"/>
</p:tagLst>
</file>

<file path=ppt/tags/tag21.xml><?xml version="1.0" encoding="utf-8"?>
<p:tagLst xmlns:p="http://schemas.openxmlformats.org/presentationml/2006/main">
  <p:tag name="MH" val="20180413211011"/>
  <p:tag name="MH_LIBRARY" val="GRAPHIC"/>
  <p:tag name="MH_TYPE" val="SubTitle"/>
  <p:tag name="MH_ORDER" val="2"/>
</p:tagLst>
</file>

<file path=ppt/tags/tag22.xml><?xml version="1.0" encoding="utf-8"?>
<p:tagLst xmlns:p="http://schemas.openxmlformats.org/presentationml/2006/main">
  <p:tag name="MH" val="20180413211011"/>
  <p:tag name="MH_LIBRARY" val="GRAPHIC"/>
  <p:tag name="MH_TYPE" val="Other"/>
  <p:tag name="MH_ORDER" val="1"/>
</p:tagLst>
</file>

<file path=ppt/tags/tag23.xml><?xml version="1.0" encoding="utf-8"?>
<p:tagLst xmlns:p="http://schemas.openxmlformats.org/presentationml/2006/main">
  <p:tag name="MH" val="20180413211011"/>
  <p:tag name="MH_LIBRARY" val="GRAPHIC"/>
  <p:tag name="MH_TYPE" val="SubTitle"/>
  <p:tag name="MH_ORDER" val="2"/>
</p:tagLst>
</file>

<file path=ppt/tags/tag24.xml><?xml version="1.0" encoding="utf-8"?>
<p:tagLst xmlns:p="http://schemas.openxmlformats.org/presentationml/2006/main">
  <p:tag name="MH" val="20180413211011"/>
  <p:tag name="MH_LIBRARY" val="GRAPHIC"/>
  <p:tag name="MH_TYPE" val="Other"/>
  <p:tag name="MH_ORDER" val="1"/>
</p:tagLst>
</file>

<file path=ppt/tags/tag25.xml><?xml version="1.0" encoding="utf-8"?>
<p:tagLst xmlns:p="http://schemas.openxmlformats.org/presentationml/2006/main">
  <p:tag name="MH" val="20180413211011"/>
  <p:tag name="MH_LIBRARY" val="GRAPHIC"/>
  <p:tag name="MH_TYPE" val="SubTitle"/>
  <p:tag name="MH_ORDER" val="2"/>
</p:tagLst>
</file>

<file path=ppt/tags/tag26.xml><?xml version="1.0" encoding="utf-8"?>
<p:tagLst xmlns:p="http://schemas.openxmlformats.org/presentationml/2006/main">
  <p:tag name="MH" val="20180413211011"/>
  <p:tag name="MH_LIBRARY" val="GRAPHIC"/>
  <p:tag name="MH_TYPE" val="Other"/>
  <p:tag name="MH_ORDER" val="1"/>
</p:tagLst>
</file>

<file path=ppt/tags/tag27.xml><?xml version="1.0" encoding="utf-8"?>
<p:tagLst xmlns:p="http://schemas.openxmlformats.org/presentationml/2006/main">
  <p:tag name="MH" val="20180413211011"/>
  <p:tag name="MH_LIBRARY" val="GRAPHIC"/>
  <p:tag name="MH_TYPE" val="SubTitle"/>
  <p:tag name="MH_ORDER" val="2"/>
</p:tagLst>
</file>

<file path=ppt/tags/tag28.xml><?xml version="1.0" encoding="utf-8"?>
<p:tagLst xmlns:p="http://schemas.openxmlformats.org/presentationml/2006/main">
  <p:tag name="MH" val="20180413211011"/>
  <p:tag name="MH_LIBRARY" val="GRAPHIC"/>
  <p:tag name="MH_TYPE" val="Other"/>
  <p:tag name="MH_ORDER" val="1"/>
</p:tagLst>
</file>

<file path=ppt/tags/tag29.xml><?xml version="1.0" encoding="utf-8"?>
<p:tagLst xmlns:p="http://schemas.openxmlformats.org/presentationml/2006/main">
  <p:tag name="MH" val="20180413211011"/>
  <p:tag name="MH_LIBRARY" val="GRAPHIC"/>
  <p:tag name="MH_TYPE" val="SubTitle"/>
  <p:tag name="MH_ORDER" val="2"/>
</p:tagLst>
</file>

<file path=ppt/tags/tag3.xml><?xml version="1.0" encoding="utf-8"?>
<p:tagLst xmlns:p="http://schemas.openxmlformats.org/presentationml/2006/main">
  <p:tag name="MH" val="20190502105519"/>
  <p:tag name="MH_LIBRARY" val="GRAPHIC"/>
  <p:tag name="MH_TYPE" val="Other"/>
  <p:tag name="MH_ORDER" val="3"/>
</p:tagLst>
</file>

<file path=ppt/tags/tag30.xml><?xml version="1.0" encoding="utf-8"?>
<p:tagLst xmlns:p="http://schemas.openxmlformats.org/presentationml/2006/main">
  <p:tag name="MH" val="20180413211011"/>
  <p:tag name="MH_LIBRARY" val="GRAPHIC"/>
  <p:tag name="MH_TYPE" val="Other"/>
  <p:tag name="MH_ORDER" val="1"/>
</p:tagLst>
</file>

<file path=ppt/tags/tag31.xml><?xml version="1.0" encoding="utf-8"?>
<p:tagLst xmlns:p="http://schemas.openxmlformats.org/presentationml/2006/main">
  <p:tag name="MH" val="20180413211011"/>
  <p:tag name="MH_LIBRARY" val="GRAPHIC"/>
  <p:tag name="MH_TYPE" val="SubTitle"/>
  <p:tag name="MH_ORDER" val="2"/>
</p:tagLst>
</file>

<file path=ppt/tags/tag32.xml><?xml version="1.0" encoding="utf-8"?>
<p:tagLst xmlns:p="http://schemas.openxmlformats.org/presentationml/2006/main">
  <p:tag name="MH" val="20180413211011"/>
  <p:tag name="MH_LIBRARY" val="GRAPHIC"/>
  <p:tag name="MH_TYPE" val="Other"/>
  <p:tag name="MH_ORDER" val="1"/>
</p:tagLst>
</file>

<file path=ppt/tags/tag33.xml><?xml version="1.0" encoding="utf-8"?>
<p:tagLst xmlns:p="http://schemas.openxmlformats.org/presentationml/2006/main">
  <p:tag name="MH" val="20180413211011"/>
  <p:tag name="MH_LIBRARY" val="GRAPHIC"/>
  <p:tag name="MH_TYPE" val="SubTitle"/>
  <p:tag name="MH_ORDER" val="2"/>
</p:tagLst>
</file>

<file path=ppt/tags/tag34.xml><?xml version="1.0" encoding="utf-8"?>
<p:tagLst xmlns:p="http://schemas.openxmlformats.org/presentationml/2006/main">
  <p:tag name="MH" val="20180413211011"/>
  <p:tag name="MH_LIBRARY" val="GRAPHIC"/>
  <p:tag name="MH_TYPE" val="Other"/>
  <p:tag name="MH_ORDER" val="1"/>
</p:tagLst>
</file>

<file path=ppt/tags/tag35.xml><?xml version="1.0" encoding="utf-8"?>
<p:tagLst xmlns:p="http://schemas.openxmlformats.org/presentationml/2006/main">
  <p:tag name="MH" val="20180413211011"/>
  <p:tag name="MH_LIBRARY" val="GRAPHIC"/>
  <p:tag name="MH_TYPE" val="SubTitle"/>
  <p:tag name="MH_ORDER" val="2"/>
</p:tagLst>
</file>

<file path=ppt/tags/tag36.xml><?xml version="1.0" encoding="utf-8"?>
<p:tagLst xmlns:p="http://schemas.openxmlformats.org/presentationml/2006/main">
  <p:tag name="MH" val="20180413211011"/>
  <p:tag name="MH_LIBRARY" val="GRAPHIC"/>
  <p:tag name="MH_TYPE" val="Other"/>
  <p:tag name="MH_ORDER" val="1"/>
</p:tagLst>
</file>

<file path=ppt/tags/tag37.xml><?xml version="1.0" encoding="utf-8"?>
<p:tagLst xmlns:p="http://schemas.openxmlformats.org/presentationml/2006/main">
  <p:tag name="MH" val="20180413211011"/>
  <p:tag name="MH_LIBRARY" val="GRAPHIC"/>
  <p:tag name="MH_TYPE" val="SubTitle"/>
  <p:tag name="MH_ORDER" val="2"/>
</p:tagLst>
</file>

<file path=ppt/tags/tag38.xml><?xml version="1.0" encoding="utf-8"?>
<p:tagLst xmlns:p="http://schemas.openxmlformats.org/presentationml/2006/main">
  <p:tag name="MH" val="20180413211011"/>
  <p:tag name="MH_LIBRARY" val="GRAPHIC"/>
  <p:tag name="MH_TYPE" val="Other"/>
  <p:tag name="MH_ORDER" val="1"/>
</p:tagLst>
</file>

<file path=ppt/tags/tag39.xml><?xml version="1.0" encoding="utf-8"?>
<p:tagLst xmlns:p="http://schemas.openxmlformats.org/presentationml/2006/main">
  <p:tag name="MH" val="20180413211011"/>
  <p:tag name="MH_LIBRARY" val="GRAPHIC"/>
  <p:tag name="MH_TYPE" val="SubTitle"/>
  <p:tag name="MH_ORDER" val="2"/>
</p:tagLst>
</file>

<file path=ppt/tags/tag4.xml><?xml version="1.0" encoding="utf-8"?>
<p:tagLst xmlns:p="http://schemas.openxmlformats.org/presentationml/2006/main">
  <p:tag name="MH" val="20190502105519"/>
  <p:tag name="MH_LIBRARY" val="GRAPHIC"/>
  <p:tag name="MH_TYPE" val="Other"/>
  <p:tag name="MH_ORDER" val="4"/>
</p:tagLst>
</file>

<file path=ppt/tags/tag40.xml><?xml version="1.0" encoding="utf-8"?>
<p:tagLst xmlns:p="http://schemas.openxmlformats.org/presentationml/2006/main">
  <p:tag name="MH" val="20180413211011"/>
  <p:tag name="MH_LIBRARY" val="GRAPHIC"/>
  <p:tag name="MH_TYPE" val="Other"/>
  <p:tag name="MH_ORDER" val="1"/>
</p:tagLst>
</file>

<file path=ppt/tags/tag41.xml><?xml version="1.0" encoding="utf-8"?>
<p:tagLst xmlns:p="http://schemas.openxmlformats.org/presentationml/2006/main">
  <p:tag name="MH" val="20180413211011"/>
  <p:tag name="MH_LIBRARY" val="GRAPHIC"/>
  <p:tag name="MH_TYPE" val="SubTitle"/>
  <p:tag name="MH_ORDER" val="2"/>
</p:tagLst>
</file>

<file path=ppt/tags/tag42.xml><?xml version="1.0" encoding="utf-8"?>
<p:tagLst xmlns:p="http://schemas.openxmlformats.org/presentationml/2006/main">
  <p:tag name="MH" val="20180413211011"/>
  <p:tag name="MH_LIBRARY" val="GRAPHIC"/>
  <p:tag name="MH_TYPE" val="Other"/>
  <p:tag name="MH_ORDER" val="1"/>
</p:tagLst>
</file>

<file path=ppt/tags/tag43.xml><?xml version="1.0" encoding="utf-8"?>
<p:tagLst xmlns:p="http://schemas.openxmlformats.org/presentationml/2006/main">
  <p:tag name="MH" val="20180413211011"/>
  <p:tag name="MH_LIBRARY" val="GRAPHIC"/>
  <p:tag name="MH_TYPE" val="SubTitle"/>
  <p:tag name="MH_ORDER" val="2"/>
</p:tagLst>
</file>

<file path=ppt/tags/tag44.xml><?xml version="1.0" encoding="utf-8"?>
<p:tagLst xmlns:p="http://schemas.openxmlformats.org/presentationml/2006/main">
  <p:tag name="MH" val="20180413211011"/>
  <p:tag name="MH_LIBRARY" val="GRAPHIC"/>
  <p:tag name="MH_TYPE" val="Other"/>
  <p:tag name="MH_ORDER" val="1"/>
</p:tagLst>
</file>

<file path=ppt/tags/tag45.xml><?xml version="1.0" encoding="utf-8"?>
<p:tagLst xmlns:p="http://schemas.openxmlformats.org/presentationml/2006/main">
  <p:tag name="MH" val="20180413211011"/>
  <p:tag name="MH_LIBRARY" val="GRAPHIC"/>
  <p:tag name="MH_TYPE" val="SubTitle"/>
  <p:tag name="MH_ORDER" val="2"/>
</p:tagLst>
</file>

<file path=ppt/tags/tag46.xml><?xml version="1.0" encoding="utf-8"?>
<p:tagLst xmlns:p="http://schemas.openxmlformats.org/presentationml/2006/main">
  <p:tag name="MH" val="20180413211011"/>
  <p:tag name="MH_LIBRARY" val="GRAPHIC"/>
  <p:tag name="MH_TYPE" val="Other"/>
  <p:tag name="MH_ORDER" val="1"/>
</p:tagLst>
</file>

<file path=ppt/tags/tag47.xml><?xml version="1.0" encoding="utf-8"?>
<p:tagLst xmlns:p="http://schemas.openxmlformats.org/presentationml/2006/main">
  <p:tag name="MH" val="20180413211011"/>
  <p:tag name="MH_LIBRARY" val="GRAPHIC"/>
  <p:tag name="MH_TYPE" val="SubTitle"/>
  <p:tag name="MH_ORDER" val="2"/>
</p:tagLst>
</file>

<file path=ppt/tags/tag48.xml><?xml version="1.0" encoding="utf-8"?>
<p:tagLst xmlns:p="http://schemas.openxmlformats.org/presentationml/2006/main">
  <p:tag name="MH" val="20180413211011"/>
  <p:tag name="MH_LIBRARY" val="GRAPHIC"/>
  <p:tag name="MH_TYPE" val="Other"/>
  <p:tag name="MH_ORDER" val="1"/>
</p:tagLst>
</file>

<file path=ppt/tags/tag49.xml><?xml version="1.0" encoding="utf-8"?>
<p:tagLst xmlns:p="http://schemas.openxmlformats.org/presentationml/2006/main">
  <p:tag name="MH" val="20180413211011"/>
  <p:tag name="MH_LIBRARY" val="GRAPHIC"/>
  <p:tag name="MH_TYPE" val="SubTitle"/>
  <p:tag name="MH_ORDER" val="2"/>
</p:tagLst>
</file>

<file path=ppt/tags/tag5.xml><?xml version="1.0" encoding="utf-8"?>
<p:tagLst xmlns:p="http://schemas.openxmlformats.org/presentationml/2006/main">
  <p:tag name="MH" val="20190502105519"/>
  <p:tag name="MH_LIBRARY" val="GRAPHIC"/>
  <p:tag name="MH_TYPE" val="Other"/>
  <p:tag name="MH_ORDER" val="5"/>
</p:tagLst>
</file>

<file path=ppt/tags/tag50.xml><?xml version="1.0" encoding="utf-8"?>
<p:tagLst xmlns:p="http://schemas.openxmlformats.org/presentationml/2006/main">
  <p:tag name="MH" val="20180413211011"/>
  <p:tag name="MH_LIBRARY" val="GRAPHIC"/>
  <p:tag name="MH_TYPE" val="Other"/>
  <p:tag name="MH_ORDER" val="1"/>
</p:tagLst>
</file>

<file path=ppt/tags/tag51.xml><?xml version="1.0" encoding="utf-8"?>
<p:tagLst xmlns:p="http://schemas.openxmlformats.org/presentationml/2006/main">
  <p:tag name="MH" val="20180413211011"/>
  <p:tag name="MH_LIBRARY" val="GRAPHIC"/>
  <p:tag name="MH_TYPE" val="SubTitle"/>
  <p:tag name="MH_ORDER" val="2"/>
</p:tagLst>
</file>

<file path=ppt/tags/tag52.xml><?xml version="1.0" encoding="utf-8"?>
<p:tagLst xmlns:p="http://schemas.openxmlformats.org/presentationml/2006/main">
  <p:tag name="MH" val="20180413211011"/>
  <p:tag name="MH_LIBRARY" val="GRAPHIC"/>
  <p:tag name="MH_TYPE" val="Other"/>
  <p:tag name="MH_ORDER" val="1"/>
</p:tagLst>
</file>

<file path=ppt/tags/tag53.xml><?xml version="1.0" encoding="utf-8"?>
<p:tagLst xmlns:p="http://schemas.openxmlformats.org/presentationml/2006/main">
  <p:tag name="MH" val="20180413211011"/>
  <p:tag name="MH_LIBRARY" val="GRAPHIC"/>
  <p:tag name="MH_TYPE" val="SubTitle"/>
  <p:tag name="MH_ORDER" val="2"/>
</p:tagLst>
</file>

<file path=ppt/tags/tag54.xml><?xml version="1.0" encoding="utf-8"?>
<p:tagLst xmlns:p="http://schemas.openxmlformats.org/presentationml/2006/main">
  <p:tag name="MH" val="20180413211011"/>
  <p:tag name="MH_LIBRARY" val="GRAPHIC"/>
  <p:tag name="MH_TYPE" val="Other"/>
  <p:tag name="MH_ORDER" val="1"/>
</p:tagLst>
</file>

<file path=ppt/tags/tag55.xml><?xml version="1.0" encoding="utf-8"?>
<p:tagLst xmlns:p="http://schemas.openxmlformats.org/presentationml/2006/main">
  <p:tag name="MH" val="20180413211011"/>
  <p:tag name="MH_LIBRARY" val="GRAPHIC"/>
  <p:tag name="MH_TYPE" val="SubTitle"/>
  <p:tag name="MH_ORDER" val="2"/>
</p:tagLst>
</file>

<file path=ppt/tags/tag56.xml><?xml version="1.0" encoding="utf-8"?>
<p:tagLst xmlns:p="http://schemas.openxmlformats.org/presentationml/2006/main">
  <p:tag name="MH" val="20180413211011"/>
  <p:tag name="MH_LIBRARY" val="GRAPHIC"/>
  <p:tag name="MH_TYPE" val="Other"/>
  <p:tag name="MH_ORDER" val="1"/>
</p:tagLst>
</file>

<file path=ppt/tags/tag57.xml><?xml version="1.0" encoding="utf-8"?>
<p:tagLst xmlns:p="http://schemas.openxmlformats.org/presentationml/2006/main">
  <p:tag name="MH" val="20180413211011"/>
  <p:tag name="MH_LIBRARY" val="GRAPHIC"/>
  <p:tag name="MH_TYPE" val="SubTitle"/>
  <p:tag name="MH_ORDER" val="2"/>
</p:tagLst>
</file>

<file path=ppt/tags/tag58.xml><?xml version="1.0" encoding="utf-8"?>
<p:tagLst xmlns:p="http://schemas.openxmlformats.org/presentationml/2006/main">
  <p:tag name="MH" val="20180413211011"/>
  <p:tag name="MH_LIBRARY" val="GRAPHIC"/>
  <p:tag name="MH_TYPE" val="Other"/>
  <p:tag name="MH_ORDER" val="1"/>
</p:tagLst>
</file>

<file path=ppt/tags/tag59.xml><?xml version="1.0" encoding="utf-8"?>
<p:tagLst xmlns:p="http://schemas.openxmlformats.org/presentationml/2006/main">
  <p:tag name="MH" val="20180413211011"/>
  <p:tag name="MH_LIBRARY" val="GRAPHIC"/>
  <p:tag name="MH_TYPE" val="SubTitle"/>
  <p:tag name="MH_ORDER" val="2"/>
</p:tagLst>
</file>

<file path=ppt/tags/tag6.xml><?xml version="1.0" encoding="utf-8"?>
<p:tagLst xmlns:p="http://schemas.openxmlformats.org/presentationml/2006/main">
  <p:tag name="MH" val="20190502105519"/>
  <p:tag name="MH_LIBRARY" val="GRAPHIC"/>
  <p:tag name="MH_TYPE" val="Other"/>
  <p:tag name="MH_ORDER" val="6"/>
</p:tagLst>
</file>

<file path=ppt/tags/tag60.xml><?xml version="1.0" encoding="utf-8"?>
<p:tagLst xmlns:p="http://schemas.openxmlformats.org/presentationml/2006/main">
  <p:tag name="MH" val="20180413211011"/>
  <p:tag name="MH_LIBRARY" val="GRAPHIC"/>
  <p:tag name="MH_TYPE" val="Other"/>
  <p:tag name="MH_ORDER" val="1"/>
</p:tagLst>
</file>

<file path=ppt/tags/tag61.xml><?xml version="1.0" encoding="utf-8"?>
<p:tagLst xmlns:p="http://schemas.openxmlformats.org/presentationml/2006/main">
  <p:tag name="MH" val="20180413211011"/>
  <p:tag name="MH_LIBRARY" val="GRAPHIC"/>
  <p:tag name="MH_TYPE" val="SubTitle"/>
  <p:tag name="MH_ORDER" val="2"/>
</p:tagLst>
</file>

<file path=ppt/tags/tag62.xml><?xml version="1.0" encoding="utf-8"?>
<p:tagLst xmlns:p="http://schemas.openxmlformats.org/presentationml/2006/main">
  <p:tag name="MH" val="20180413211011"/>
  <p:tag name="MH_LIBRARY" val="GRAPHIC"/>
  <p:tag name="MH_TYPE" val="Other"/>
  <p:tag name="MH_ORDER" val="1"/>
</p:tagLst>
</file>

<file path=ppt/tags/tag63.xml><?xml version="1.0" encoding="utf-8"?>
<p:tagLst xmlns:p="http://schemas.openxmlformats.org/presentationml/2006/main">
  <p:tag name="MH" val="20180413211011"/>
  <p:tag name="MH_LIBRARY" val="GRAPHIC"/>
  <p:tag name="MH_TYPE" val="SubTitle"/>
  <p:tag name="MH_ORDER" val="2"/>
</p:tagLst>
</file>

<file path=ppt/tags/tag64.xml><?xml version="1.0" encoding="utf-8"?>
<p:tagLst xmlns:p="http://schemas.openxmlformats.org/presentationml/2006/main">
  <p:tag name="MH" val="20180413211011"/>
  <p:tag name="MH_LIBRARY" val="GRAPHIC"/>
  <p:tag name="MH_TYPE" val="Other"/>
  <p:tag name="MH_ORDER" val="1"/>
</p:tagLst>
</file>

<file path=ppt/tags/tag65.xml><?xml version="1.0" encoding="utf-8"?>
<p:tagLst xmlns:p="http://schemas.openxmlformats.org/presentationml/2006/main">
  <p:tag name="ISLIDE.DIAGRAM" val="3991"/>
</p:tagLst>
</file>

<file path=ppt/tags/tag7.xml><?xml version="1.0" encoding="utf-8"?>
<p:tagLst xmlns:p="http://schemas.openxmlformats.org/presentationml/2006/main">
  <p:tag name="MH" val="20190502105519"/>
  <p:tag name="MH_LIBRARY" val="GRAPHIC"/>
  <p:tag name="MH_TYPE" val="Other"/>
  <p:tag name="MH_ORDER" val="7"/>
</p:tagLst>
</file>

<file path=ppt/tags/tag8.xml><?xml version="1.0" encoding="utf-8"?>
<p:tagLst xmlns:p="http://schemas.openxmlformats.org/presentationml/2006/main">
  <p:tag name="MH" val="20190502105519"/>
  <p:tag name="MH_LIBRARY" val="GRAPHIC"/>
  <p:tag name="MH_TYPE" val="Other"/>
  <p:tag name="MH_ORDER" val="8"/>
</p:tagLst>
</file>

<file path=ppt/tags/tag9.xml><?xml version="1.0" encoding="utf-8"?>
<p:tagLst xmlns:p="http://schemas.openxmlformats.org/presentationml/2006/main">
  <p:tag name="MH" val="20190502105519"/>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5876</Words>
  <Application>WPS 演示</Application>
  <PresentationFormat>宽屏</PresentationFormat>
  <Paragraphs>950</Paragraphs>
  <Slides>48</Slides>
  <Notes>34</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48</vt:i4>
      </vt:variant>
    </vt:vector>
  </HeadingPairs>
  <TitlesOfParts>
    <vt:vector size="69" baseType="lpstr">
      <vt:lpstr>Arial</vt:lpstr>
      <vt:lpstr>宋体</vt:lpstr>
      <vt:lpstr>Wingdings</vt:lpstr>
      <vt:lpstr>微软雅黑</vt:lpstr>
      <vt:lpstr>Times New Roman</vt:lpstr>
      <vt:lpstr>黑体</vt:lpstr>
      <vt:lpstr>Segoe UI Light 8</vt:lpstr>
      <vt:lpstr>Calibri</vt:lpstr>
      <vt:lpstr>Century Gothic</vt:lpstr>
      <vt:lpstr>Calibri</vt:lpstr>
      <vt:lpstr>Arial Narrow</vt:lpstr>
      <vt:lpstr>Arial Unicode MS</vt:lpstr>
      <vt:lpstr>Calibri Light</vt:lpstr>
      <vt:lpstr>等线</vt:lpstr>
      <vt:lpstr>仿宋</vt:lpstr>
      <vt:lpstr>Segoe UI</vt:lpstr>
      <vt:lpstr>Segoe Print</vt:lpstr>
      <vt:lpstr>Office 主题</vt:lpstr>
      <vt:lpstr>1_Office 主题</vt:lpstr>
      <vt:lpstr>2_Office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陈泽亮</dc:creator>
  <cp:lastModifiedBy>Administrator</cp:lastModifiedBy>
  <cp:revision>2126</cp:revision>
  <cp:lastPrinted>2019-10-23T12:21:00Z</cp:lastPrinted>
  <dcterms:created xsi:type="dcterms:W3CDTF">2015-05-05T08:02:00Z</dcterms:created>
  <dcterms:modified xsi:type="dcterms:W3CDTF">2019-10-24T04:21:57Z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